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notesMasterIdLst>
    <p:notesMasterId r:id="rId50"/>
  </p:notesMasterIdLst>
  <p:sldIdLst>
    <p:sldId id="276" r:id="rId2"/>
    <p:sldId id="288" r:id="rId3"/>
    <p:sldId id="289" r:id="rId4"/>
    <p:sldId id="290" r:id="rId5"/>
    <p:sldId id="291" r:id="rId6"/>
    <p:sldId id="346" r:id="rId7"/>
    <p:sldId id="268" r:id="rId8"/>
    <p:sldId id="270" r:id="rId9"/>
    <p:sldId id="333" r:id="rId10"/>
    <p:sldId id="326" r:id="rId11"/>
    <p:sldId id="327" r:id="rId12"/>
    <p:sldId id="347" r:id="rId13"/>
    <p:sldId id="261" r:id="rId14"/>
    <p:sldId id="263" r:id="rId15"/>
    <p:sldId id="260" r:id="rId16"/>
    <p:sldId id="262" r:id="rId17"/>
    <p:sldId id="287" r:id="rId18"/>
    <p:sldId id="285" r:id="rId19"/>
    <p:sldId id="284" r:id="rId20"/>
    <p:sldId id="283" r:id="rId21"/>
    <p:sldId id="336" r:id="rId22"/>
    <p:sldId id="348" r:id="rId23"/>
    <p:sldId id="265" r:id="rId24"/>
    <p:sldId id="292" r:id="rId25"/>
    <p:sldId id="294" r:id="rId26"/>
    <p:sldId id="351" r:id="rId27"/>
    <p:sldId id="299" r:id="rId28"/>
    <p:sldId id="352" r:id="rId29"/>
    <p:sldId id="338" r:id="rId30"/>
    <p:sldId id="344" r:id="rId31"/>
    <p:sldId id="309" r:id="rId32"/>
    <p:sldId id="310" r:id="rId33"/>
    <p:sldId id="314" r:id="rId34"/>
    <p:sldId id="315" r:id="rId35"/>
    <p:sldId id="318" r:id="rId36"/>
    <p:sldId id="319" r:id="rId37"/>
    <p:sldId id="320" r:id="rId38"/>
    <p:sldId id="321" r:id="rId39"/>
    <p:sldId id="322" r:id="rId40"/>
    <p:sldId id="324" r:id="rId41"/>
    <p:sldId id="325" r:id="rId42"/>
    <p:sldId id="339" r:id="rId43"/>
    <p:sldId id="340" r:id="rId44"/>
    <p:sldId id="341" r:id="rId45"/>
    <p:sldId id="342" r:id="rId46"/>
    <p:sldId id="343" r:id="rId47"/>
    <p:sldId id="349" r:id="rId48"/>
    <p:sldId id="350"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7" autoAdjust="0"/>
  </p:normalViewPr>
  <p:slideViewPr>
    <p:cSldViewPr>
      <p:cViewPr>
        <p:scale>
          <a:sx n="75" d="100"/>
          <a:sy n="75" d="100"/>
        </p:scale>
        <p:origin x="-930" y="-7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smtClean="0"/>
              <a:t>WASHOE</a:t>
            </a:r>
            <a:r>
              <a:rPr lang="en-US" sz="1000" baseline="0" dirty="0" smtClean="0"/>
              <a:t> COUNTY</a:t>
            </a:r>
            <a:endParaRPr lang="en-US" sz="1000" dirty="0"/>
          </a:p>
        </c:rich>
      </c:tx>
      <c:layout/>
      <c:overlay val="0"/>
    </c:title>
    <c:autoTitleDeleted val="0"/>
    <c:plotArea>
      <c:layout>
        <c:manualLayout>
          <c:layoutTarget val="inner"/>
          <c:xMode val="edge"/>
          <c:yMode val="edge"/>
          <c:x val="0.20977580927384076"/>
          <c:y val="0.19910518129678234"/>
          <c:w val="0.50021352799650043"/>
          <c:h val="0.73299358413531646"/>
        </c:manualLayout>
      </c:layout>
      <c:barChart>
        <c:barDir val="col"/>
        <c:grouping val="clustered"/>
        <c:varyColors val="0"/>
        <c:ser>
          <c:idx val="0"/>
          <c:order val="0"/>
          <c:tx>
            <c:strRef>
              <c:f>Sheet2!$A$1</c:f>
              <c:strCache>
                <c:ptCount val="1"/>
                <c:pt idx="0">
                  <c:v>Block Grant</c:v>
                </c:pt>
              </c:strCache>
            </c:strRef>
          </c:tx>
          <c:spPr>
            <a:solidFill>
              <a:schemeClr val="accent2"/>
            </a:solidFill>
          </c:spPr>
          <c:invertIfNegative val="0"/>
          <c:dLbls>
            <c:dLbl>
              <c:idx val="0"/>
              <c:layout>
                <c:manualLayout>
                  <c:x val="-1.1624443683669976E-2"/>
                  <c:y val="2.6772703412073492E-2"/>
                </c:manualLayout>
              </c:layout>
              <c:tx>
                <c:rich>
                  <a:bodyPr/>
                  <a:lstStyle/>
                  <a:p>
                    <a:r>
                      <a:rPr lang="en-US" sz="800" dirty="0"/>
                      <a:t>$12,500,000 </a:t>
                    </a:r>
                    <a:endParaRPr lang="en-US" sz="900" dirty="0"/>
                  </a:p>
                </c:rich>
              </c:tx>
              <c:dLblPos val="outEnd"/>
              <c:showLegendKey val="0"/>
              <c:showVal val="0"/>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val>
            <c:numRef>
              <c:f>Sheet2!$A$2</c:f>
              <c:numCache>
                <c:formatCode>"$"#,##0_);[Red]\("$"#,##0\)</c:formatCode>
                <c:ptCount val="1"/>
                <c:pt idx="0">
                  <c:v>12500000</c:v>
                </c:pt>
              </c:numCache>
            </c:numRef>
          </c:val>
        </c:ser>
        <c:ser>
          <c:idx val="1"/>
          <c:order val="1"/>
          <c:tx>
            <c:strRef>
              <c:f>Sheet2!$B$1</c:f>
              <c:strCache>
                <c:ptCount val="1"/>
                <c:pt idx="0">
                  <c:v>Maximum Incentive Amount</c:v>
                </c:pt>
              </c:strCache>
            </c:strRef>
          </c:tx>
          <c:spPr>
            <a:solidFill>
              <a:schemeClr val="accent3"/>
            </a:solidFill>
            <a:ln>
              <a:solidFill>
                <a:schemeClr val="accent3"/>
              </a:solidFill>
            </a:ln>
          </c:spPr>
          <c:invertIfNegative val="0"/>
          <c:dPt>
            <c:idx val="0"/>
            <c:invertIfNegative val="0"/>
            <c:bubble3D val="0"/>
            <c:spPr>
              <a:solidFill>
                <a:schemeClr val="tx2">
                  <a:lumMod val="50000"/>
                </a:schemeClr>
              </a:solidFill>
              <a:ln>
                <a:noFill/>
              </a:ln>
            </c:spPr>
          </c:dPt>
          <c:dLbls>
            <c:dLbl>
              <c:idx val="0"/>
              <c:layout>
                <c:manualLayout>
                  <c:x val="2.5157232704402573E-2"/>
                  <c:y val="-5.3763440860215058E-3"/>
                </c:manualLayout>
              </c:layout>
              <c:dLblPos val="outEnd"/>
              <c:showLegendKey val="0"/>
              <c:showVal val="1"/>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val>
            <c:numRef>
              <c:f>Sheet2!$B$2</c:f>
              <c:numCache>
                <c:formatCode>"$"#,##0_);[Red]\("$"#,##0\)</c:formatCode>
                <c:ptCount val="1"/>
                <c:pt idx="0">
                  <c:v>1750000</c:v>
                </c:pt>
              </c:numCache>
            </c:numRef>
          </c:val>
        </c:ser>
        <c:dLbls>
          <c:showLegendKey val="0"/>
          <c:showVal val="0"/>
          <c:showCatName val="0"/>
          <c:showSerName val="0"/>
          <c:showPercent val="0"/>
          <c:showBubbleSize val="0"/>
        </c:dLbls>
        <c:gapWidth val="150"/>
        <c:axId val="3072768"/>
        <c:axId val="3074304"/>
      </c:barChart>
      <c:catAx>
        <c:axId val="3072768"/>
        <c:scaling>
          <c:orientation val="minMax"/>
        </c:scaling>
        <c:delete val="1"/>
        <c:axPos val="b"/>
        <c:majorTickMark val="out"/>
        <c:minorTickMark val="none"/>
        <c:tickLblPos val="nextTo"/>
        <c:crossAx val="3074304"/>
        <c:crosses val="autoZero"/>
        <c:auto val="1"/>
        <c:lblAlgn val="ctr"/>
        <c:lblOffset val="100"/>
        <c:noMultiLvlLbl val="0"/>
      </c:catAx>
      <c:valAx>
        <c:axId val="3074304"/>
        <c:scaling>
          <c:orientation val="minMax"/>
        </c:scaling>
        <c:delete val="0"/>
        <c:axPos val="l"/>
        <c:majorGridlines/>
        <c:numFmt formatCode="&quot;$&quot;#,##0_);[Red]\(&quot;$&quot;#,##0\)" sourceLinked="1"/>
        <c:majorTickMark val="out"/>
        <c:minorTickMark val="none"/>
        <c:tickLblPos val="nextTo"/>
        <c:txPr>
          <a:bodyPr/>
          <a:lstStyle/>
          <a:p>
            <a:pPr>
              <a:defRPr sz="800"/>
            </a:pPr>
            <a:endParaRPr lang="en-US"/>
          </a:p>
        </c:txPr>
        <c:crossAx val="3072768"/>
        <c:crosses val="autoZero"/>
        <c:crossBetween val="between"/>
      </c:valAx>
      <c:spPr>
        <a:noFill/>
        <a:ln w="25426">
          <a:noFill/>
        </a:ln>
      </c:spPr>
    </c:plotArea>
    <c:legend>
      <c:legendPos val="r"/>
      <c:layout>
        <c:manualLayout>
          <c:xMode val="edge"/>
          <c:yMode val="edge"/>
          <c:x val="0.70380442282113109"/>
          <c:y val="0.38499982656352982"/>
          <c:w val="0.27173904074998756"/>
          <c:h val="0.38000023124862703"/>
        </c:manualLayout>
      </c:layout>
      <c:overlay val="0"/>
      <c:txPr>
        <a:bodyPr/>
        <a:lstStyle/>
        <a:p>
          <a:pPr>
            <a:defRPr sz="900"/>
          </a:pPr>
          <a:endParaRPr lang="en-US"/>
        </a:p>
      </c:txPr>
    </c:legend>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333333"/>
                </a:solidFill>
                <a:latin typeface="Century Schoolbook"/>
                <a:ea typeface="Century Schoolbook"/>
                <a:cs typeface="Century Schoolbook"/>
              </a:defRPr>
            </a:pPr>
            <a:r>
              <a:rPr lang="en-US" sz="1200"/>
              <a:t>Removal Rate per 1,000 Children</a:t>
            </a:r>
          </a:p>
        </c:rich>
      </c:tx>
      <c:layout>
        <c:manualLayout>
          <c:xMode val="edge"/>
          <c:yMode val="edge"/>
          <c:x val="0.31100805016822558"/>
          <c:y val="4.9180232838993289E-2"/>
        </c:manualLayout>
      </c:layout>
      <c:overlay val="0"/>
    </c:title>
    <c:autoTitleDeleted val="0"/>
    <c:plotArea>
      <c:layout>
        <c:manualLayout>
          <c:layoutTarget val="inner"/>
          <c:xMode val="edge"/>
          <c:yMode val="edge"/>
          <c:x val="1.9713261648745518E-2"/>
          <c:y val="0.17941267587453208"/>
          <c:w val="0.84477027065165244"/>
          <c:h val="0.75198076674841874"/>
        </c:manualLayout>
      </c:layout>
      <c:barChart>
        <c:barDir val="col"/>
        <c:grouping val="clustered"/>
        <c:varyColors val="0"/>
        <c:ser>
          <c:idx val="0"/>
          <c:order val="0"/>
          <c:tx>
            <c:strRef>
              <c:f>graph!$A$3</c:f>
              <c:strCache>
                <c:ptCount val="1"/>
                <c:pt idx="0">
                  <c:v>Clark</c:v>
                </c:pt>
              </c:strCache>
            </c:strRef>
          </c:tx>
          <c:invertIfNegative val="0"/>
          <c:dLbls>
            <c:dLbl>
              <c:idx val="0"/>
              <c:layout>
                <c:manualLayout>
                  <c:x val="-8.3333333333333402E-3"/>
                  <c:y val="-2.7777777777777776E-2"/>
                </c:manualLayout>
              </c:layout>
              <c:dLblPos val="outEnd"/>
              <c:showLegendKey val="0"/>
              <c:showVal val="1"/>
              <c:showCatName val="0"/>
              <c:showSerName val="0"/>
              <c:showPercent val="0"/>
              <c:showBubbleSize val="0"/>
            </c:dLbl>
            <c:txPr>
              <a:bodyPr/>
              <a:lstStyle/>
              <a:p>
                <a:pPr>
                  <a:defRPr sz="800" b="0" i="0" u="none" strike="noStrike" baseline="0">
                    <a:solidFill>
                      <a:srgbClr val="333300"/>
                    </a:solidFill>
                    <a:latin typeface="Century Schoolbook"/>
                    <a:ea typeface="Century Schoolbook"/>
                    <a:cs typeface="Century Schoolbook"/>
                  </a:defRPr>
                </a:pPr>
                <a:endParaRPr lang="en-US"/>
              </a:p>
            </c:txPr>
            <c:dLblPos val="outEnd"/>
            <c:showLegendKey val="0"/>
            <c:showVal val="1"/>
            <c:showCatName val="0"/>
            <c:showSerName val="0"/>
            <c:showPercent val="0"/>
            <c:showBubbleSize val="0"/>
            <c:showLeaderLines val="0"/>
          </c:dLbls>
          <c:cat>
            <c:strRef>
              <c:f>graph!$B$2:$E$2</c:f>
              <c:strCache>
                <c:ptCount val="4"/>
                <c:pt idx="0">
                  <c:v>SFY 2011</c:v>
                </c:pt>
                <c:pt idx="1">
                  <c:v>SFY 2012</c:v>
                </c:pt>
                <c:pt idx="2">
                  <c:v>SFY 2013</c:v>
                </c:pt>
                <c:pt idx="3">
                  <c:v>SFY2014</c:v>
                </c:pt>
              </c:strCache>
            </c:strRef>
          </c:cat>
          <c:val>
            <c:numRef>
              <c:f>graph!$B$3:$E$3</c:f>
              <c:numCache>
                <c:formatCode>0.00</c:formatCode>
                <c:ptCount val="4"/>
                <c:pt idx="0">
                  <c:v>4.0854641552558011</c:v>
                </c:pt>
                <c:pt idx="1">
                  <c:v>4.7076041222025733</c:v>
                </c:pt>
                <c:pt idx="2">
                  <c:v>5.4530176104993151</c:v>
                </c:pt>
                <c:pt idx="3">
                  <c:v>5.04950751839948</c:v>
                </c:pt>
              </c:numCache>
            </c:numRef>
          </c:val>
        </c:ser>
        <c:ser>
          <c:idx val="1"/>
          <c:order val="1"/>
          <c:tx>
            <c:strRef>
              <c:f>graph!$A$4</c:f>
              <c:strCache>
                <c:ptCount val="1"/>
                <c:pt idx="0">
                  <c:v>Washoe</c:v>
                </c:pt>
              </c:strCache>
            </c:strRef>
          </c:tx>
          <c:invertIfNegative val="0"/>
          <c:dLbls>
            <c:txPr>
              <a:bodyPr/>
              <a:lstStyle/>
              <a:p>
                <a:pPr>
                  <a:defRPr sz="800" b="0" i="0" u="none" strike="noStrike" baseline="0">
                    <a:solidFill>
                      <a:srgbClr val="333300"/>
                    </a:solidFill>
                    <a:latin typeface="Century Schoolbook"/>
                    <a:ea typeface="Century Schoolbook"/>
                    <a:cs typeface="Century Schoolbook"/>
                  </a:defRPr>
                </a:pPr>
                <a:endParaRPr lang="en-US"/>
              </a:p>
            </c:txPr>
            <c:dLblPos val="outEnd"/>
            <c:showLegendKey val="0"/>
            <c:showVal val="1"/>
            <c:showCatName val="0"/>
            <c:showSerName val="0"/>
            <c:showPercent val="0"/>
            <c:showBubbleSize val="0"/>
            <c:showLeaderLines val="0"/>
          </c:dLbls>
          <c:cat>
            <c:strRef>
              <c:f>graph!$B$2:$E$2</c:f>
              <c:strCache>
                <c:ptCount val="4"/>
                <c:pt idx="0">
                  <c:v>SFY 2011</c:v>
                </c:pt>
                <c:pt idx="1">
                  <c:v>SFY 2012</c:v>
                </c:pt>
                <c:pt idx="2">
                  <c:v>SFY 2013</c:v>
                </c:pt>
                <c:pt idx="3">
                  <c:v>SFY2014</c:v>
                </c:pt>
              </c:strCache>
            </c:strRef>
          </c:cat>
          <c:val>
            <c:numRef>
              <c:f>graph!$B$4:$E$4</c:f>
              <c:numCache>
                <c:formatCode>0.00</c:formatCode>
                <c:ptCount val="4"/>
                <c:pt idx="0">
                  <c:v>4.953176236570787</c:v>
                </c:pt>
                <c:pt idx="1">
                  <c:v>4.5638449660887748</c:v>
                </c:pt>
                <c:pt idx="2">
                  <c:v>6.139386450539507</c:v>
                </c:pt>
                <c:pt idx="3">
                  <c:v>7.7487174036965829</c:v>
                </c:pt>
              </c:numCache>
            </c:numRef>
          </c:val>
        </c:ser>
        <c:ser>
          <c:idx val="2"/>
          <c:order val="2"/>
          <c:tx>
            <c:strRef>
              <c:f>graph!$A$5</c:f>
              <c:strCache>
                <c:ptCount val="1"/>
                <c:pt idx="0">
                  <c:v>Rural </c:v>
                </c:pt>
              </c:strCache>
            </c:strRef>
          </c:tx>
          <c:spPr>
            <a:solidFill>
              <a:schemeClr val="bg1">
                <a:lumMod val="50000"/>
              </a:schemeClr>
            </a:solidFill>
          </c:spPr>
          <c:invertIfNegative val="0"/>
          <c:dLbls>
            <c:txPr>
              <a:bodyPr/>
              <a:lstStyle/>
              <a:p>
                <a:pPr>
                  <a:defRPr sz="800" b="0" i="0" u="none" strike="noStrike" baseline="0">
                    <a:solidFill>
                      <a:srgbClr val="333300"/>
                    </a:solidFill>
                    <a:latin typeface="Century Schoolbook"/>
                    <a:ea typeface="Century Schoolbook"/>
                    <a:cs typeface="Century Schoolbook"/>
                  </a:defRPr>
                </a:pPr>
                <a:endParaRPr lang="en-US"/>
              </a:p>
            </c:txPr>
            <c:dLblPos val="outEnd"/>
            <c:showLegendKey val="0"/>
            <c:showVal val="1"/>
            <c:showCatName val="0"/>
            <c:showSerName val="0"/>
            <c:showPercent val="0"/>
            <c:showBubbleSize val="0"/>
            <c:showLeaderLines val="0"/>
          </c:dLbls>
          <c:cat>
            <c:strRef>
              <c:f>graph!$B$2:$E$2</c:f>
              <c:strCache>
                <c:ptCount val="4"/>
                <c:pt idx="0">
                  <c:v>SFY 2011</c:v>
                </c:pt>
                <c:pt idx="1">
                  <c:v>SFY 2012</c:v>
                </c:pt>
                <c:pt idx="2">
                  <c:v>SFY 2013</c:v>
                </c:pt>
                <c:pt idx="3">
                  <c:v>SFY2014</c:v>
                </c:pt>
              </c:strCache>
            </c:strRef>
          </c:cat>
          <c:val>
            <c:numRef>
              <c:f>graph!$B$5:$E$5</c:f>
              <c:numCache>
                <c:formatCode>0.00</c:formatCode>
                <c:ptCount val="4"/>
                <c:pt idx="0">
                  <c:v>3.3018804611894823</c:v>
                </c:pt>
                <c:pt idx="1">
                  <c:v>3.7631024384903804</c:v>
                </c:pt>
                <c:pt idx="2">
                  <c:v>2.9928610653487095</c:v>
                </c:pt>
                <c:pt idx="3">
                  <c:v>3.2941507707468149</c:v>
                </c:pt>
              </c:numCache>
            </c:numRef>
          </c:val>
        </c:ser>
        <c:ser>
          <c:idx val="3"/>
          <c:order val="3"/>
          <c:tx>
            <c:strRef>
              <c:f>graph!$A$6</c:f>
              <c:strCache>
                <c:ptCount val="1"/>
                <c:pt idx="0">
                  <c:v>Statewide</c:v>
                </c:pt>
              </c:strCache>
            </c:strRef>
          </c:tx>
          <c:spPr>
            <a:solidFill>
              <a:schemeClr val="accent3"/>
            </a:solidFill>
          </c:spPr>
          <c:invertIfNegative val="0"/>
          <c:dLbls>
            <c:txPr>
              <a:bodyPr/>
              <a:lstStyle/>
              <a:p>
                <a:pPr>
                  <a:defRPr sz="800" b="0" i="0" u="none" strike="noStrike" baseline="0">
                    <a:solidFill>
                      <a:srgbClr val="333300"/>
                    </a:solidFill>
                    <a:latin typeface="Century Schoolbook"/>
                    <a:ea typeface="Century Schoolbook"/>
                    <a:cs typeface="Century Schoolbook"/>
                  </a:defRPr>
                </a:pPr>
                <a:endParaRPr lang="en-US"/>
              </a:p>
            </c:txPr>
            <c:dLblPos val="outEnd"/>
            <c:showLegendKey val="0"/>
            <c:showVal val="1"/>
            <c:showCatName val="0"/>
            <c:showSerName val="0"/>
            <c:showPercent val="0"/>
            <c:showBubbleSize val="0"/>
            <c:showLeaderLines val="0"/>
          </c:dLbls>
          <c:cat>
            <c:strRef>
              <c:f>graph!$B$2:$E$2</c:f>
              <c:strCache>
                <c:ptCount val="4"/>
                <c:pt idx="0">
                  <c:v>SFY 2011</c:v>
                </c:pt>
                <c:pt idx="1">
                  <c:v>SFY 2012</c:v>
                </c:pt>
                <c:pt idx="2">
                  <c:v>SFY 2013</c:v>
                </c:pt>
                <c:pt idx="3">
                  <c:v>SFY2014</c:v>
                </c:pt>
              </c:strCache>
            </c:strRef>
          </c:cat>
          <c:val>
            <c:numRef>
              <c:f>graph!$B$6:$E$6</c:f>
              <c:numCache>
                <c:formatCode>0.00</c:formatCode>
                <c:ptCount val="4"/>
                <c:pt idx="0">
                  <c:v>4.13010971589169</c:v>
                </c:pt>
                <c:pt idx="1">
                  <c:v>4.582138351209367</c:v>
                </c:pt>
                <c:pt idx="2">
                  <c:v>5.2918684982543365</c:v>
                </c:pt>
                <c:pt idx="3">
                  <c:v>5.2783996993073119</c:v>
                </c:pt>
              </c:numCache>
            </c:numRef>
          </c:val>
        </c:ser>
        <c:dLbls>
          <c:showLegendKey val="0"/>
          <c:showVal val="0"/>
          <c:showCatName val="0"/>
          <c:showSerName val="0"/>
          <c:showPercent val="0"/>
          <c:showBubbleSize val="0"/>
        </c:dLbls>
        <c:gapWidth val="150"/>
        <c:axId val="52083328"/>
        <c:axId val="52101504"/>
      </c:barChart>
      <c:catAx>
        <c:axId val="5208332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333300"/>
                </a:solidFill>
                <a:latin typeface="Century Schoolbook"/>
                <a:ea typeface="Century Schoolbook"/>
                <a:cs typeface="Century Schoolbook"/>
              </a:defRPr>
            </a:pPr>
            <a:endParaRPr lang="en-US"/>
          </a:p>
        </c:txPr>
        <c:crossAx val="52101504"/>
        <c:crosses val="autoZero"/>
        <c:auto val="1"/>
        <c:lblAlgn val="ctr"/>
        <c:lblOffset val="100"/>
        <c:noMultiLvlLbl val="0"/>
      </c:catAx>
      <c:valAx>
        <c:axId val="52101504"/>
        <c:scaling>
          <c:orientation val="minMax"/>
        </c:scaling>
        <c:delete val="1"/>
        <c:axPos val="l"/>
        <c:majorGridlines/>
        <c:numFmt formatCode="0.00" sourceLinked="1"/>
        <c:majorTickMark val="out"/>
        <c:minorTickMark val="none"/>
        <c:tickLblPos val="nextTo"/>
        <c:crossAx val="52083328"/>
        <c:crosses val="autoZero"/>
        <c:crossBetween val="between"/>
      </c:valAx>
      <c:spPr>
        <a:noFill/>
        <a:ln w="25401">
          <a:noFill/>
        </a:ln>
      </c:spPr>
    </c:plotArea>
    <c:legend>
      <c:legendPos val="r"/>
      <c:layout>
        <c:manualLayout>
          <c:xMode val="edge"/>
          <c:yMode val="edge"/>
          <c:x val="0.90277778364952699"/>
          <c:y val="0.31481485059766301"/>
          <c:w val="9.7222216350473012E-2"/>
          <c:h val="0.27932091310672058"/>
        </c:manualLayout>
      </c:layout>
      <c:overlay val="0"/>
      <c:txPr>
        <a:bodyPr/>
        <a:lstStyle/>
        <a:p>
          <a:pPr>
            <a:defRPr sz="921" b="0" i="0" u="none" strike="noStrike" baseline="0">
              <a:solidFill>
                <a:srgbClr val="333300"/>
              </a:solidFill>
              <a:latin typeface="Century Schoolbook"/>
              <a:ea typeface="Century Schoolbook"/>
              <a:cs typeface="Century Schoolbook"/>
            </a:defRPr>
          </a:pPr>
          <a:endParaRPr lang="en-US"/>
        </a:p>
      </c:txPr>
    </c:legend>
    <c:plotVisOnly val="1"/>
    <c:dispBlanksAs val="gap"/>
    <c:showDLblsOverMax val="0"/>
  </c:chart>
  <c:txPr>
    <a:bodyPr/>
    <a:lstStyle/>
    <a:p>
      <a:pPr>
        <a:defRPr sz="1000" b="0" i="0" u="none" strike="noStrike" baseline="0">
          <a:solidFill>
            <a:srgbClr val="333300"/>
          </a:solidFill>
          <a:latin typeface="Century Schoolbook"/>
          <a:ea typeface="Century Schoolbook"/>
          <a:cs typeface="Century Schoolbook"/>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SFY2011</c:v>
                </c:pt>
              </c:strCache>
            </c:strRef>
          </c:tx>
          <c:invertIfNegative val="0"/>
          <c:cat>
            <c:strRef>
              <c:f>Sheet1!$A$2:$A$4</c:f>
              <c:strCache>
                <c:ptCount val="3"/>
                <c:pt idx="0">
                  <c:v>Clark County Family Foster Home Licenses</c:v>
                </c:pt>
                <c:pt idx="1">
                  <c:v>Washoe County Family Foster Home Licenses</c:v>
                </c:pt>
                <c:pt idx="2">
                  <c:v>DCFS Rural Family Foster Home Licenses</c:v>
                </c:pt>
              </c:strCache>
            </c:strRef>
          </c:cat>
          <c:val>
            <c:numRef>
              <c:f>Sheet1!$B$2:$B$4</c:f>
              <c:numCache>
                <c:formatCode>General</c:formatCode>
                <c:ptCount val="3"/>
                <c:pt idx="0" formatCode="#,##0">
                  <c:v>1411</c:v>
                </c:pt>
                <c:pt idx="1">
                  <c:v>322</c:v>
                </c:pt>
                <c:pt idx="2">
                  <c:v>162</c:v>
                </c:pt>
              </c:numCache>
            </c:numRef>
          </c:val>
        </c:ser>
        <c:ser>
          <c:idx val="1"/>
          <c:order val="1"/>
          <c:tx>
            <c:strRef>
              <c:f>Sheet1!$C$1</c:f>
              <c:strCache>
                <c:ptCount val="1"/>
                <c:pt idx="0">
                  <c:v>SFY2012</c:v>
                </c:pt>
              </c:strCache>
            </c:strRef>
          </c:tx>
          <c:invertIfNegative val="0"/>
          <c:cat>
            <c:strRef>
              <c:f>Sheet1!$A$2:$A$4</c:f>
              <c:strCache>
                <c:ptCount val="3"/>
                <c:pt idx="0">
                  <c:v>Clark County Family Foster Home Licenses</c:v>
                </c:pt>
                <c:pt idx="1">
                  <c:v>Washoe County Family Foster Home Licenses</c:v>
                </c:pt>
                <c:pt idx="2">
                  <c:v>DCFS Rural Family Foster Home Licenses</c:v>
                </c:pt>
              </c:strCache>
            </c:strRef>
          </c:cat>
          <c:val>
            <c:numRef>
              <c:f>Sheet1!$C$2:$C$4</c:f>
              <c:numCache>
                <c:formatCode>General</c:formatCode>
                <c:ptCount val="3"/>
                <c:pt idx="0" formatCode="#,##0">
                  <c:v>1553</c:v>
                </c:pt>
                <c:pt idx="1">
                  <c:v>304</c:v>
                </c:pt>
                <c:pt idx="2">
                  <c:v>156</c:v>
                </c:pt>
              </c:numCache>
            </c:numRef>
          </c:val>
        </c:ser>
        <c:ser>
          <c:idx val="2"/>
          <c:order val="2"/>
          <c:tx>
            <c:strRef>
              <c:f>Sheet1!$D$1</c:f>
              <c:strCache>
                <c:ptCount val="1"/>
                <c:pt idx="0">
                  <c:v>SFY2013</c:v>
                </c:pt>
              </c:strCache>
            </c:strRef>
          </c:tx>
          <c:invertIfNegative val="0"/>
          <c:cat>
            <c:strRef>
              <c:f>Sheet1!$A$2:$A$4</c:f>
              <c:strCache>
                <c:ptCount val="3"/>
                <c:pt idx="0">
                  <c:v>Clark County Family Foster Home Licenses</c:v>
                </c:pt>
                <c:pt idx="1">
                  <c:v>Washoe County Family Foster Home Licenses</c:v>
                </c:pt>
                <c:pt idx="2">
                  <c:v>DCFS Rural Family Foster Home Licenses</c:v>
                </c:pt>
              </c:strCache>
            </c:strRef>
          </c:cat>
          <c:val>
            <c:numRef>
              <c:f>Sheet1!$D$2:$D$4</c:f>
              <c:numCache>
                <c:formatCode>General</c:formatCode>
                <c:ptCount val="3"/>
                <c:pt idx="0" formatCode="#,##0">
                  <c:v>1586</c:v>
                </c:pt>
                <c:pt idx="1">
                  <c:v>291</c:v>
                </c:pt>
                <c:pt idx="2">
                  <c:v>162</c:v>
                </c:pt>
              </c:numCache>
            </c:numRef>
          </c:val>
        </c:ser>
        <c:ser>
          <c:idx val="3"/>
          <c:order val="3"/>
          <c:tx>
            <c:strRef>
              <c:f>Sheet1!$E$1</c:f>
              <c:strCache>
                <c:ptCount val="1"/>
                <c:pt idx="0">
                  <c:v>SFY2014</c:v>
                </c:pt>
              </c:strCache>
            </c:strRef>
          </c:tx>
          <c:invertIfNegative val="0"/>
          <c:cat>
            <c:strRef>
              <c:f>Sheet1!$A$2:$A$4</c:f>
              <c:strCache>
                <c:ptCount val="3"/>
                <c:pt idx="0">
                  <c:v>Clark County Family Foster Home Licenses</c:v>
                </c:pt>
                <c:pt idx="1">
                  <c:v>Washoe County Family Foster Home Licenses</c:v>
                </c:pt>
                <c:pt idx="2">
                  <c:v>DCFS Rural Family Foster Home Licenses</c:v>
                </c:pt>
              </c:strCache>
            </c:strRef>
          </c:cat>
          <c:val>
            <c:numRef>
              <c:f>Sheet1!$E$2:$E$4</c:f>
              <c:numCache>
                <c:formatCode>General</c:formatCode>
                <c:ptCount val="3"/>
                <c:pt idx="0" formatCode="#,##0">
                  <c:v>1481</c:v>
                </c:pt>
                <c:pt idx="1">
                  <c:v>332</c:v>
                </c:pt>
                <c:pt idx="2">
                  <c:v>177</c:v>
                </c:pt>
              </c:numCache>
            </c:numRef>
          </c:val>
        </c:ser>
        <c:ser>
          <c:idx val="4"/>
          <c:order val="4"/>
          <c:tx>
            <c:strRef>
              <c:f>Sheet1!$F$1</c:f>
              <c:strCache>
                <c:ptCount val="1"/>
                <c:pt idx="0">
                  <c:v>SFY2015 YTD</c:v>
                </c:pt>
              </c:strCache>
            </c:strRef>
          </c:tx>
          <c:invertIfNegative val="0"/>
          <c:cat>
            <c:strRef>
              <c:f>Sheet1!$A$2:$A$4</c:f>
              <c:strCache>
                <c:ptCount val="3"/>
                <c:pt idx="0">
                  <c:v>Clark County Family Foster Home Licenses</c:v>
                </c:pt>
                <c:pt idx="1">
                  <c:v>Washoe County Family Foster Home Licenses</c:v>
                </c:pt>
                <c:pt idx="2">
                  <c:v>DCFS Rural Family Foster Home Licenses</c:v>
                </c:pt>
              </c:strCache>
            </c:strRef>
          </c:cat>
          <c:val>
            <c:numRef>
              <c:f>Sheet1!$F$2:$F$4</c:f>
              <c:numCache>
                <c:formatCode>General</c:formatCode>
                <c:ptCount val="3"/>
                <c:pt idx="0" formatCode="#,##0">
                  <c:v>1454</c:v>
                </c:pt>
                <c:pt idx="1">
                  <c:v>354</c:v>
                </c:pt>
                <c:pt idx="2">
                  <c:v>191</c:v>
                </c:pt>
              </c:numCache>
            </c:numRef>
          </c:val>
        </c:ser>
        <c:dLbls>
          <c:showLegendKey val="0"/>
          <c:showVal val="0"/>
          <c:showCatName val="0"/>
          <c:showSerName val="0"/>
          <c:showPercent val="0"/>
          <c:showBubbleSize val="0"/>
        </c:dLbls>
        <c:gapWidth val="150"/>
        <c:axId val="52306688"/>
        <c:axId val="52308224"/>
      </c:barChart>
      <c:catAx>
        <c:axId val="52306688"/>
        <c:scaling>
          <c:orientation val="minMax"/>
        </c:scaling>
        <c:delete val="0"/>
        <c:axPos val="b"/>
        <c:numFmt formatCode="General" sourceLinked="1"/>
        <c:majorTickMark val="none"/>
        <c:minorTickMark val="none"/>
        <c:tickLblPos val="nextTo"/>
        <c:txPr>
          <a:bodyPr rot="0" vert="horz"/>
          <a:lstStyle/>
          <a:p>
            <a:pPr>
              <a:defRPr sz="1801" b="0" i="0" u="none" strike="noStrike" baseline="0">
                <a:solidFill>
                  <a:srgbClr val="333300"/>
                </a:solidFill>
                <a:latin typeface="Century Schoolbook"/>
                <a:ea typeface="Century Schoolbook"/>
                <a:cs typeface="Century Schoolbook"/>
              </a:defRPr>
            </a:pPr>
            <a:endParaRPr lang="en-US"/>
          </a:p>
        </c:txPr>
        <c:crossAx val="52308224"/>
        <c:crosses val="autoZero"/>
        <c:auto val="1"/>
        <c:lblAlgn val="ctr"/>
        <c:lblOffset val="100"/>
        <c:noMultiLvlLbl val="0"/>
      </c:catAx>
      <c:valAx>
        <c:axId val="52308224"/>
        <c:scaling>
          <c:orientation val="minMax"/>
        </c:scaling>
        <c:delete val="0"/>
        <c:axPos val="l"/>
        <c:majorGridlines/>
        <c:numFmt formatCode="#,##0" sourceLinked="1"/>
        <c:majorTickMark val="none"/>
        <c:minorTickMark val="none"/>
        <c:tickLblPos val="nextTo"/>
        <c:txPr>
          <a:bodyPr rot="0" vert="horz"/>
          <a:lstStyle/>
          <a:p>
            <a:pPr>
              <a:defRPr sz="1000" b="0" i="0" u="none" strike="noStrike" baseline="0">
                <a:solidFill>
                  <a:srgbClr val="333300"/>
                </a:solidFill>
                <a:latin typeface="Century Schoolbook"/>
                <a:ea typeface="Century Schoolbook"/>
                <a:cs typeface="Century Schoolbook"/>
              </a:defRPr>
            </a:pPr>
            <a:endParaRPr lang="en-US"/>
          </a:p>
        </c:txPr>
        <c:crossAx val="52306688"/>
        <c:crosses val="autoZero"/>
        <c:crossBetween val="between"/>
      </c:valAx>
      <c:dTable>
        <c:showHorzBorder val="1"/>
        <c:showVertBorder val="1"/>
        <c:showOutline val="1"/>
        <c:showKeys val="1"/>
        <c:txPr>
          <a:bodyPr/>
          <a:lstStyle/>
          <a:p>
            <a:pPr rtl="0">
              <a:defRPr sz="1000" b="0" i="0" u="none" strike="noStrike" baseline="0">
                <a:solidFill>
                  <a:srgbClr val="333300"/>
                </a:solidFill>
                <a:latin typeface="Century Schoolbook"/>
                <a:ea typeface="Century Schoolbook"/>
                <a:cs typeface="Century Schoolbook"/>
              </a:defRPr>
            </a:pPr>
            <a:endParaRPr lang="en-US"/>
          </a:p>
        </c:txPr>
      </c:dTable>
      <c:spPr>
        <a:noFill/>
        <a:ln w="25411">
          <a:noFill/>
        </a:ln>
      </c:spPr>
    </c:plotArea>
    <c:plotVisOnly val="1"/>
    <c:dispBlanksAs val="gap"/>
    <c:showDLblsOverMax val="0"/>
  </c:chart>
  <c:txPr>
    <a:bodyPr/>
    <a:lstStyle/>
    <a:p>
      <a:pPr>
        <a:defRPr sz="1801" b="0" i="0" u="none" strike="noStrike" baseline="0">
          <a:solidFill>
            <a:srgbClr val="333300"/>
          </a:solidFill>
          <a:latin typeface="Century Schoolbook"/>
          <a:ea typeface="Century Schoolbook"/>
          <a:cs typeface="Century Schoolbook"/>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'Avg Length of Stay in FC_rpt721'!$A$3</c:f>
              <c:strCache>
                <c:ptCount val="1"/>
                <c:pt idx="0">
                  <c:v>Clark</c:v>
                </c:pt>
              </c:strCache>
            </c:strRef>
          </c:tx>
          <c:marker>
            <c:symbol val="none"/>
          </c:marker>
          <c:cat>
            <c:strRef>
              <c:f>'Avg Length of Stay in FC_rpt721'!$B$2:$I$2</c:f>
              <c:strCache>
                <c:ptCount val="8"/>
                <c:pt idx="0">
                  <c:v>July to Dec</c:v>
                </c:pt>
                <c:pt idx="1">
                  <c:v>Jan to Jun</c:v>
                </c:pt>
                <c:pt idx="2">
                  <c:v>July to Dec</c:v>
                </c:pt>
                <c:pt idx="3">
                  <c:v>Jan to Jun</c:v>
                </c:pt>
                <c:pt idx="4">
                  <c:v>July to Dec</c:v>
                </c:pt>
                <c:pt idx="5">
                  <c:v>Jan to Jun</c:v>
                </c:pt>
                <c:pt idx="6">
                  <c:v>July to Dec</c:v>
                </c:pt>
                <c:pt idx="7">
                  <c:v>Jan to Jun</c:v>
                </c:pt>
              </c:strCache>
            </c:strRef>
          </c:cat>
          <c:val>
            <c:numRef>
              <c:f>'Avg Length of Stay in FC_rpt721'!$B$3:$I$3</c:f>
              <c:numCache>
                <c:formatCode>0.00</c:formatCode>
                <c:ptCount val="8"/>
                <c:pt idx="0">
                  <c:v>18.78</c:v>
                </c:pt>
                <c:pt idx="1">
                  <c:v>19.96</c:v>
                </c:pt>
                <c:pt idx="2">
                  <c:v>18.690000000000001</c:v>
                </c:pt>
                <c:pt idx="3">
                  <c:v>16.54</c:v>
                </c:pt>
                <c:pt idx="4">
                  <c:v>17.399999999999999</c:v>
                </c:pt>
                <c:pt idx="5">
                  <c:v>13.95</c:v>
                </c:pt>
                <c:pt idx="6" formatCode="General">
                  <c:v>15.78</c:v>
                </c:pt>
                <c:pt idx="7">
                  <c:v>13.6</c:v>
                </c:pt>
              </c:numCache>
            </c:numRef>
          </c:val>
          <c:smooth val="0"/>
        </c:ser>
        <c:ser>
          <c:idx val="1"/>
          <c:order val="1"/>
          <c:tx>
            <c:strRef>
              <c:f>'Avg Length of Stay in FC_rpt721'!$A$4</c:f>
              <c:strCache>
                <c:ptCount val="1"/>
                <c:pt idx="0">
                  <c:v>Washoe</c:v>
                </c:pt>
              </c:strCache>
            </c:strRef>
          </c:tx>
          <c:marker>
            <c:symbol val="none"/>
          </c:marker>
          <c:cat>
            <c:strRef>
              <c:f>'Avg Length of Stay in FC_rpt721'!$B$2:$I$2</c:f>
              <c:strCache>
                <c:ptCount val="8"/>
                <c:pt idx="0">
                  <c:v>July to Dec</c:v>
                </c:pt>
                <c:pt idx="1">
                  <c:v>Jan to Jun</c:v>
                </c:pt>
                <c:pt idx="2">
                  <c:v>July to Dec</c:v>
                </c:pt>
                <c:pt idx="3">
                  <c:v>Jan to Jun</c:v>
                </c:pt>
                <c:pt idx="4">
                  <c:v>July to Dec</c:v>
                </c:pt>
                <c:pt idx="5">
                  <c:v>Jan to Jun</c:v>
                </c:pt>
                <c:pt idx="6">
                  <c:v>July to Dec</c:v>
                </c:pt>
                <c:pt idx="7">
                  <c:v>Jan to Jun</c:v>
                </c:pt>
              </c:strCache>
            </c:strRef>
          </c:cat>
          <c:val>
            <c:numRef>
              <c:f>'Avg Length of Stay in FC_rpt721'!$B$4:$I$4</c:f>
              <c:numCache>
                <c:formatCode>0.00</c:formatCode>
                <c:ptCount val="8"/>
                <c:pt idx="0">
                  <c:v>19.760000000000002</c:v>
                </c:pt>
                <c:pt idx="1">
                  <c:v>14.72</c:v>
                </c:pt>
                <c:pt idx="2">
                  <c:v>18.95</c:v>
                </c:pt>
                <c:pt idx="3">
                  <c:v>16.920000000000002</c:v>
                </c:pt>
                <c:pt idx="4">
                  <c:v>12.75</c:v>
                </c:pt>
                <c:pt idx="5">
                  <c:v>13.27</c:v>
                </c:pt>
                <c:pt idx="6" formatCode="General">
                  <c:v>12.19</c:v>
                </c:pt>
                <c:pt idx="7">
                  <c:v>10.85</c:v>
                </c:pt>
              </c:numCache>
            </c:numRef>
          </c:val>
          <c:smooth val="0"/>
        </c:ser>
        <c:ser>
          <c:idx val="2"/>
          <c:order val="2"/>
          <c:tx>
            <c:strRef>
              <c:f>'Avg Length of Stay in FC_rpt721'!$A$5</c:f>
              <c:strCache>
                <c:ptCount val="1"/>
                <c:pt idx="0">
                  <c:v>Rural  </c:v>
                </c:pt>
              </c:strCache>
            </c:strRef>
          </c:tx>
          <c:marker>
            <c:symbol val="none"/>
          </c:marker>
          <c:cat>
            <c:strRef>
              <c:f>'Avg Length of Stay in FC_rpt721'!$B$2:$I$2</c:f>
              <c:strCache>
                <c:ptCount val="8"/>
                <c:pt idx="0">
                  <c:v>July to Dec</c:v>
                </c:pt>
                <c:pt idx="1">
                  <c:v>Jan to Jun</c:v>
                </c:pt>
                <c:pt idx="2">
                  <c:v>July to Dec</c:v>
                </c:pt>
                <c:pt idx="3">
                  <c:v>Jan to Jun</c:v>
                </c:pt>
                <c:pt idx="4">
                  <c:v>July to Dec</c:v>
                </c:pt>
                <c:pt idx="5">
                  <c:v>Jan to Jun</c:v>
                </c:pt>
                <c:pt idx="6">
                  <c:v>July to Dec</c:v>
                </c:pt>
                <c:pt idx="7">
                  <c:v>Jan to Jun</c:v>
                </c:pt>
              </c:strCache>
            </c:strRef>
          </c:cat>
          <c:val>
            <c:numRef>
              <c:f>'Avg Length of Stay in FC_rpt721'!$B$5:$I$5</c:f>
              <c:numCache>
                <c:formatCode>0.00</c:formatCode>
                <c:ptCount val="8"/>
                <c:pt idx="0">
                  <c:v>25.67</c:v>
                </c:pt>
                <c:pt idx="1">
                  <c:v>18.010000000000002</c:v>
                </c:pt>
                <c:pt idx="2">
                  <c:v>21</c:v>
                </c:pt>
                <c:pt idx="3">
                  <c:v>18.309999999999999</c:v>
                </c:pt>
                <c:pt idx="4">
                  <c:v>16.54</c:v>
                </c:pt>
                <c:pt idx="5">
                  <c:v>16.07</c:v>
                </c:pt>
                <c:pt idx="6" formatCode="General">
                  <c:v>20.61</c:v>
                </c:pt>
                <c:pt idx="7">
                  <c:v>19.52</c:v>
                </c:pt>
              </c:numCache>
            </c:numRef>
          </c:val>
          <c:smooth val="0"/>
        </c:ser>
        <c:dLbls>
          <c:showLegendKey val="0"/>
          <c:showVal val="0"/>
          <c:showCatName val="0"/>
          <c:showSerName val="0"/>
          <c:showPercent val="0"/>
          <c:showBubbleSize val="0"/>
        </c:dLbls>
        <c:marker val="1"/>
        <c:smooth val="0"/>
        <c:axId val="52389760"/>
        <c:axId val="52391296"/>
      </c:lineChart>
      <c:catAx>
        <c:axId val="52389760"/>
        <c:scaling>
          <c:orientation val="minMax"/>
        </c:scaling>
        <c:delete val="0"/>
        <c:axPos val="b"/>
        <c:numFmt formatCode="General" sourceLinked="1"/>
        <c:majorTickMark val="out"/>
        <c:minorTickMark val="none"/>
        <c:tickLblPos val="nextTo"/>
        <c:crossAx val="52391296"/>
        <c:crosses val="autoZero"/>
        <c:auto val="1"/>
        <c:lblAlgn val="ctr"/>
        <c:lblOffset val="100"/>
        <c:noMultiLvlLbl val="0"/>
      </c:catAx>
      <c:valAx>
        <c:axId val="52391296"/>
        <c:scaling>
          <c:orientation val="minMax"/>
        </c:scaling>
        <c:delete val="0"/>
        <c:axPos val="l"/>
        <c:majorGridlines/>
        <c:numFmt formatCode="0.00" sourceLinked="1"/>
        <c:majorTickMark val="out"/>
        <c:minorTickMark val="none"/>
        <c:tickLblPos val="nextTo"/>
        <c:crossAx val="52389760"/>
        <c:crosses val="autoZero"/>
        <c:crossBetween val="between"/>
      </c:valAx>
      <c:spPr>
        <a:noFill/>
        <a:ln w="25404">
          <a:noFill/>
        </a:ln>
      </c:spPr>
    </c:plotArea>
    <c:legend>
      <c:legendPos val="r"/>
      <c:layout>
        <c:manualLayout>
          <c:xMode val="edge"/>
          <c:yMode val="edge"/>
          <c:x val="0.84843743985979914"/>
          <c:y val="0.42105274039869744"/>
          <c:w val="0.13750005118314967"/>
          <c:h val="0.15789474893318856"/>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'finalized adoptions'!$A$5</c:f>
              <c:strCache>
                <c:ptCount val="1"/>
                <c:pt idx="0">
                  <c:v>Clark</c:v>
                </c:pt>
              </c:strCache>
            </c:strRef>
          </c:tx>
          <c:invertIfNegative val="0"/>
          <c:dLbls>
            <c:dLblPos val="outEnd"/>
            <c:showLegendKey val="0"/>
            <c:showVal val="1"/>
            <c:showCatName val="0"/>
            <c:showSerName val="0"/>
            <c:showPercent val="0"/>
            <c:showBubbleSize val="0"/>
            <c:showLeaderLines val="0"/>
          </c:dLbls>
          <c:cat>
            <c:strRef>
              <c:f>'finalized adoptions'!$B$4:$E$4</c:f>
              <c:strCache>
                <c:ptCount val="4"/>
                <c:pt idx="0">
                  <c:v>SFY2011</c:v>
                </c:pt>
                <c:pt idx="1">
                  <c:v>SFY2012</c:v>
                </c:pt>
                <c:pt idx="2">
                  <c:v>SFY2013</c:v>
                </c:pt>
                <c:pt idx="3">
                  <c:v>SFY2014</c:v>
                </c:pt>
              </c:strCache>
            </c:strRef>
          </c:cat>
          <c:val>
            <c:numRef>
              <c:f>'finalized adoptions'!$B$5:$E$5</c:f>
              <c:numCache>
                <c:formatCode>General</c:formatCode>
                <c:ptCount val="4"/>
                <c:pt idx="0">
                  <c:v>607</c:v>
                </c:pt>
                <c:pt idx="1">
                  <c:v>572</c:v>
                </c:pt>
                <c:pt idx="2">
                  <c:v>600</c:v>
                </c:pt>
                <c:pt idx="3">
                  <c:v>496</c:v>
                </c:pt>
              </c:numCache>
            </c:numRef>
          </c:val>
        </c:ser>
        <c:ser>
          <c:idx val="1"/>
          <c:order val="1"/>
          <c:tx>
            <c:strRef>
              <c:f>'finalized adoptions'!$A$6</c:f>
              <c:strCache>
                <c:ptCount val="1"/>
                <c:pt idx="0">
                  <c:v>Washoe </c:v>
                </c:pt>
              </c:strCache>
            </c:strRef>
          </c:tx>
          <c:invertIfNegative val="0"/>
          <c:dLbls>
            <c:dLblPos val="outEnd"/>
            <c:showLegendKey val="0"/>
            <c:showVal val="1"/>
            <c:showCatName val="0"/>
            <c:showSerName val="0"/>
            <c:showPercent val="0"/>
            <c:showBubbleSize val="0"/>
            <c:showLeaderLines val="0"/>
          </c:dLbls>
          <c:cat>
            <c:strRef>
              <c:f>'finalized adoptions'!$B$4:$E$4</c:f>
              <c:strCache>
                <c:ptCount val="4"/>
                <c:pt idx="0">
                  <c:v>SFY2011</c:v>
                </c:pt>
                <c:pt idx="1">
                  <c:v>SFY2012</c:v>
                </c:pt>
                <c:pt idx="2">
                  <c:v>SFY2013</c:v>
                </c:pt>
                <c:pt idx="3">
                  <c:v>SFY2014</c:v>
                </c:pt>
              </c:strCache>
            </c:strRef>
          </c:cat>
          <c:val>
            <c:numRef>
              <c:f>'finalized adoptions'!$B$6:$E$6</c:f>
              <c:numCache>
                <c:formatCode>General</c:formatCode>
                <c:ptCount val="4"/>
                <c:pt idx="0">
                  <c:v>139</c:v>
                </c:pt>
                <c:pt idx="1">
                  <c:v>182</c:v>
                </c:pt>
                <c:pt idx="2">
                  <c:v>102</c:v>
                </c:pt>
                <c:pt idx="3">
                  <c:v>118</c:v>
                </c:pt>
              </c:numCache>
            </c:numRef>
          </c:val>
        </c:ser>
        <c:ser>
          <c:idx val="2"/>
          <c:order val="2"/>
          <c:tx>
            <c:strRef>
              <c:f>'finalized adoptions'!$A$7</c:f>
              <c:strCache>
                <c:ptCount val="1"/>
                <c:pt idx="0">
                  <c:v>Rural</c:v>
                </c:pt>
              </c:strCache>
            </c:strRef>
          </c:tx>
          <c:invertIfNegative val="0"/>
          <c:dLbls>
            <c:dLblPos val="outEnd"/>
            <c:showLegendKey val="0"/>
            <c:showVal val="1"/>
            <c:showCatName val="0"/>
            <c:showSerName val="0"/>
            <c:showPercent val="0"/>
            <c:showBubbleSize val="0"/>
            <c:showLeaderLines val="0"/>
          </c:dLbls>
          <c:cat>
            <c:strRef>
              <c:f>'finalized adoptions'!$B$4:$E$4</c:f>
              <c:strCache>
                <c:ptCount val="4"/>
                <c:pt idx="0">
                  <c:v>SFY2011</c:v>
                </c:pt>
                <c:pt idx="1">
                  <c:v>SFY2012</c:v>
                </c:pt>
                <c:pt idx="2">
                  <c:v>SFY2013</c:v>
                </c:pt>
                <c:pt idx="3">
                  <c:v>SFY2014</c:v>
                </c:pt>
              </c:strCache>
            </c:strRef>
          </c:cat>
          <c:val>
            <c:numRef>
              <c:f>'finalized adoptions'!$B$7:$E$7</c:f>
              <c:numCache>
                <c:formatCode>General</c:formatCode>
                <c:ptCount val="4"/>
                <c:pt idx="0">
                  <c:v>53</c:v>
                </c:pt>
                <c:pt idx="1">
                  <c:v>53</c:v>
                </c:pt>
                <c:pt idx="2">
                  <c:v>47</c:v>
                </c:pt>
                <c:pt idx="3">
                  <c:v>55</c:v>
                </c:pt>
              </c:numCache>
            </c:numRef>
          </c:val>
        </c:ser>
        <c:ser>
          <c:idx val="3"/>
          <c:order val="3"/>
          <c:tx>
            <c:strRef>
              <c:f>'finalized adoptions'!$A$8</c:f>
              <c:strCache>
                <c:ptCount val="1"/>
                <c:pt idx="0">
                  <c:v>Statewide</c:v>
                </c:pt>
              </c:strCache>
            </c:strRef>
          </c:tx>
          <c:spPr>
            <a:solidFill>
              <a:schemeClr val="bg1">
                <a:lumMod val="50000"/>
              </a:schemeClr>
            </a:solidFill>
          </c:spPr>
          <c:invertIfNegative val="0"/>
          <c:dLbls>
            <c:dLblPos val="outEnd"/>
            <c:showLegendKey val="0"/>
            <c:showVal val="1"/>
            <c:showCatName val="0"/>
            <c:showSerName val="0"/>
            <c:showPercent val="0"/>
            <c:showBubbleSize val="0"/>
            <c:showLeaderLines val="0"/>
          </c:dLbls>
          <c:cat>
            <c:strRef>
              <c:f>'finalized adoptions'!$B$4:$E$4</c:f>
              <c:strCache>
                <c:ptCount val="4"/>
                <c:pt idx="0">
                  <c:v>SFY2011</c:v>
                </c:pt>
                <c:pt idx="1">
                  <c:v>SFY2012</c:v>
                </c:pt>
                <c:pt idx="2">
                  <c:v>SFY2013</c:v>
                </c:pt>
                <c:pt idx="3">
                  <c:v>SFY2014</c:v>
                </c:pt>
              </c:strCache>
            </c:strRef>
          </c:cat>
          <c:val>
            <c:numRef>
              <c:f>'finalized adoptions'!$B$8:$E$8</c:f>
              <c:numCache>
                <c:formatCode>General</c:formatCode>
                <c:ptCount val="4"/>
                <c:pt idx="0">
                  <c:v>799</c:v>
                </c:pt>
                <c:pt idx="1">
                  <c:v>807</c:v>
                </c:pt>
                <c:pt idx="2">
                  <c:v>749</c:v>
                </c:pt>
                <c:pt idx="3">
                  <c:v>669</c:v>
                </c:pt>
              </c:numCache>
            </c:numRef>
          </c:val>
        </c:ser>
        <c:dLbls>
          <c:showLegendKey val="0"/>
          <c:showVal val="0"/>
          <c:showCatName val="0"/>
          <c:showSerName val="0"/>
          <c:showPercent val="0"/>
          <c:showBubbleSize val="0"/>
        </c:dLbls>
        <c:gapWidth val="150"/>
        <c:axId val="52584832"/>
        <c:axId val="52586368"/>
      </c:barChart>
      <c:catAx>
        <c:axId val="52584832"/>
        <c:scaling>
          <c:orientation val="minMax"/>
        </c:scaling>
        <c:delete val="0"/>
        <c:axPos val="b"/>
        <c:numFmt formatCode="General" sourceLinked="1"/>
        <c:majorTickMark val="out"/>
        <c:minorTickMark val="none"/>
        <c:tickLblPos val="nextTo"/>
        <c:crossAx val="52586368"/>
        <c:crosses val="autoZero"/>
        <c:auto val="1"/>
        <c:lblAlgn val="ctr"/>
        <c:lblOffset val="100"/>
        <c:noMultiLvlLbl val="0"/>
      </c:catAx>
      <c:valAx>
        <c:axId val="52586368"/>
        <c:scaling>
          <c:orientation val="minMax"/>
        </c:scaling>
        <c:delete val="0"/>
        <c:axPos val="l"/>
        <c:majorGridlines/>
        <c:numFmt formatCode="General" sourceLinked="1"/>
        <c:majorTickMark val="out"/>
        <c:minorTickMark val="none"/>
        <c:tickLblPos val="nextTo"/>
        <c:crossAx val="52584832"/>
        <c:crosses val="autoZero"/>
        <c:crossBetween val="between"/>
      </c:valAx>
      <c:spPr>
        <a:noFill/>
        <a:ln w="25387">
          <a:noFill/>
        </a:ln>
      </c:spPr>
    </c:plotArea>
    <c:legend>
      <c:legendPos val="r"/>
      <c:layout>
        <c:manualLayout>
          <c:xMode val="edge"/>
          <c:yMode val="edge"/>
          <c:x val="0.85930734267972597"/>
          <c:y val="0.35870319027023034"/>
          <c:w val="0.13798694818814794"/>
          <c:h val="0.18695015235771584"/>
        </c:manualLayout>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72813795471829E-2"/>
          <c:y val="0.11555096596531991"/>
          <c:w val="0.41349093629651434"/>
          <c:h val="0.72530377350372188"/>
        </c:manualLayout>
      </c:layout>
      <c:pieChart>
        <c:varyColors val="1"/>
        <c:ser>
          <c:idx val="0"/>
          <c:order val="0"/>
          <c:tx>
            <c:strRef>
              <c:f>Sheet1!$B$1</c:f>
              <c:strCache>
                <c:ptCount val="1"/>
                <c:pt idx="0">
                  <c:v>Column1</c:v>
                </c:pt>
              </c:strCache>
            </c:strRef>
          </c:tx>
          <c:dPt>
            <c:idx val="0"/>
            <c:bubble3D val="0"/>
          </c:dPt>
          <c:dPt>
            <c:idx val="1"/>
            <c:bubble3D val="0"/>
            <c:spPr>
              <a:solidFill>
                <a:schemeClr val="bg1">
                  <a:lumMod val="50000"/>
                </a:schemeClr>
              </a:solidFill>
            </c:spPr>
          </c:dPt>
          <c:dPt>
            <c:idx val="2"/>
            <c:bubble3D val="0"/>
            <c:spPr>
              <a:solidFill>
                <a:schemeClr val="tx1">
                  <a:lumMod val="50000"/>
                  <a:lumOff val="50000"/>
                </a:schemeClr>
              </a:solidFill>
            </c:spPr>
          </c:dPt>
          <c:dLbls>
            <c:txPr>
              <a:bodyPr/>
              <a:lstStyle/>
              <a:p>
                <a:pPr>
                  <a:defRPr sz="1799" b="0" i="0" u="none" strike="noStrike" baseline="0">
                    <a:solidFill>
                      <a:srgbClr val="333300"/>
                    </a:solidFill>
                    <a:latin typeface="Century Schoolbook"/>
                    <a:ea typeface="Century Schoolbook"/>
                    <a:cs typeface="Century Schoolbook"/>
                  </a:defRPr>
                </a:pPr>
                <a:endParaRPr lang="en-US"/>
              </a:p>
            </c:txPr>
            <c:showLegendKey val="0"/>
            <c:showVal val="0"/>
            <c:showCatName val="0"/>
            <c:showSerName val="0"/>
            <c:showPercent val="1"/>
            <c:showBubbleSize val="0"/>
            <c:showLeaderLines val="1"/>
          </c:dLbls>
          <c:cat>
            <c:strRef>
              <c:f>Sheet1!$A$2:$A$4</c:f>
              <c:strCache>
                <c:ptCount val="3"/>
                <c:pt idx="0">
                  <c:v>Statewide</c:v>
                </c:pt>
                <c:pt idx="1">
                  <c:v>Northern Nevada Child and Adolescent Services (NNCAS) -Reno</c:v>
                </c:pt>
                <c:pt idx="2">
                  <c:v>Southern Nevada Child and Adolescent Services (SNCAS) -Las Vegas</c:v>
                </c:pt>
              </c:strCache>
            </c:strRef>
          </c:cat>
          <c:val>
            <c:numRef>
              <c:f>Sheet1!$B$2:$B$4</c:f>
              <c:numCache>
                <c:formatCode>General</c:formatCode>
                <c:ptCount val="3"/>
                <c:pt idx="0">
                  <c:v>303</c:v>
                </c:pt>
                <c:pt idx="1">
                  <c:v>767</c:v>
                </c:pt>
                <c:pt idx="2">
                  <c:v>2266</c:v>
                </c:pt>
              </c:numCache>
            </c:numRef>
          </c:val>
        </c:ser>
        <c:dLbls>
          <c:showLegendKey val="0"/>
          <c:showVal val="0"/>
          <c:showCatName val="0"/>
          <c:showSerName val="0"/>
          <c:showPercent val="0"/>
          <c:showBubbleSize val="0"/>
          <c:showLeaderLines val="1"/>
        </c:dLbls>
        <c:firstSliceAng val="0"/>
      </c:pieChart>
      <c:spPr>
        <a:noFill/>
        <a:ln w="25392">
          <a:noFill/>
        </a:ln>
      </c:spPr>
    </c:plotArea>
    <c:legend>
      <c:legendPos val="t"/>
      <c:layout>
        <c:manualLayout>
          <c:xMode val="edge"/>
          <c:yMode val="edge"/>
          <c:x val="0.50819737771144102"/>
          <c:y val="0.22913246273663643"/>
          <c:w val="0.48108824081439305"/>
          <c:h val="0.47466091278467482"/>
        </c:manualLayout>
      </c:layout>
      <c:overlay val="0"/>
      <c:txPr>
        <a:bodyPr/>
        <a:lstStyle/>
        <a:p>
          <a:pPr>
            <a:defRPr sz="1284" b="0" i="0" u="none" strike="noStrike" baseline="0">
              <a:solidFill>
                <a:srgbClr val="333300"/>
              </a:solidFill>
              <a:latin typeface="Century Schoolbook"/>
              <a:ea typeface="Century Schoolbook"/>
              <a:cs typeface="Century Schoolbook"/>
            </a:defRPr>
          </a:pPr>
          <a:endParaRPr lang="en-US"/>
        </a:p>
      </c:txPr>
    </c:legend>
    <c:plotVisOnly val="1"/>
    <c:dispBlanksAs val="gap"/>
    <c:showDLblsOverMax val="0"/>
  </c:chart>
  <c:txPr>
    <a:bodyPr/>
    <a:lstStyle/>
    <a:p>
      <a:pPr>
        <a:defRPr sz="1799" b="0" i="0" u="none" strike="noStrike" baseline="0">
          <a:solidFill>
            <a:srgbClr val="333300"/>
          </a:solidFill>
          <a:latin typeface="Century Schoolbook"/>
          <a:ea typeface="Century Schoolbook"/>
          <a:cs typeface="Century Schoolbook"/>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505655983142951E-2"/>
          <c:y val="3.7912373405124863E-2"/>
          <c:w val="0.46369316291449486"/>
          <c:h val="0.7818261543743994"/>
        </c:manualLayout>
      </c:layout>
      <c:pieChart>
        <c:varyColors val="1"/>
        <c:ser>
          <c:idx val="0"/>
          <c:order val="0"/>
          <c:dPt>
            <c:idx val="0"/>
            <c:bubble3D val="0"/>
          </c:dPt>
          <c:dPt>
            <c:idx val="1"/>
            <c:bubble3D val="0"/>
            <c:spPr>
              <a:solidFill>
                <a:schemeClr val="bg1">
                  <a:lumMod val="50000"/>
                </a:schemeClr>
              </a:solidFill>
            </c:spPr>
          </c:dPt>
          <c:dPt>
            <c:idx val="2"/>
            <c:bubble3D val="0"/>
            <c:spPr>
              <a:solidFill>
                <a:schemeClr val="tx1">
                  <a:lumMod val="50000"/>
                  <a:lumOff val="50000"/>
                </a:schemeClr>
              </a:solidFill>
            </c:spPr>
          </c:dPt>
          <c:dPt>
            <c:idx val="3"/>
            <c:bubble3D val="0"/>
            <c:spPr>
              <a:solidFill>
                <a:schemeClr val="accent3"/>
              </a:solidFill>
            </c:spPr>
          </c:dPt>
          <c:dLbls>
            <c:dLbl>
              <c:idx val="2"/>
              <c:layout>
                <c:manualLayout>
                  <c:x val="8.3393520572252411E-2"/>
                  <c:y val="1.8091242973573929E-3"/>
                </c:manualLayout>
              </c:layout>
              <c:dLblPos val="bestFit"/>
              <c:showLegendKey val="0"/>
              <c:showVal val="1"/>
              <c:showCatName val="0"/>
              <c:showSerName val="0"/>
              <c:showPercent val="0"/>
              <c:showBubbleSize val="0"/>
            </c:dLbl>
            <c:dLbl>
              <c:idx val="3"/>
              <c:layout>
                <c:manualLayout>
                  <c:x val="2.3665437506931352E-2"/>
                  <c:y val="7.1985149286646399E-2"/>
                </c:manualLayout>
              </c:layout>
              <c:tx>
                <c:rich>
                  <a:bodyPr/>
                  <a:lstStyle/>
                  <a:p>
                    <a:pPr>
                      <a:defRPr sz="1799" b="0" i="0" u="none" strike="noStrike" baseline="0">
                        <a:solidFill>
                          <a:srgbClr val="333333"/>
                        </a:solidFill>
                        <a:latin typeface="Century Schoolbook"/>
                        <a:ea typeface="Century Schoolbook"/>
                        <a:cs typeface="Century Schoolbook"/>
                      </a:defRPr>
                    </a:pPr>
                    <a:r>
                      <a:rPr lang="en-US"/>
                      <a:t>7%</a:t>
                    </a:r>
                  </a:p>
                </c:rich>
              </c:tx>
              <c:spPr>
                <a:noFill/>
              </c:spPr>
              <c:dLblPos val="bestFit"/>
              <c:showLegendKey val="0"/>
              <c:showVal val="0"/>
              <c:showCatName val="0"/>
              <c:showSerName val="0"/>
              <c:showPercent val="0"/>
              <c:showBubbleSize val="0"/>
            </c:dLbl>
            <c:txPr>
              <a:bodyPr/>
              <a:lstStyle/>
              <a:p>
                <a:pPr>
                  <a:defRPr sz="1800" b="0" i="0" u="none" strike="noStrike" baseline="0">
                    <a:solidFill>
                      <a:srgbClr val="333300"/>
                    </a:solidFill>
                    <a:latin typeface="Century Schoolbook"/>
                    <a:ea typeface="Century Schoolbook"/>
                    <a:cs typeface="Century Schoolbook"/>
                  </a:defRPr>
                </a:pPr>
                <a:endParaRPr lang="en-US"/>
              </a:p>
            </c:txPr>
            <c:showLegendKey val="0"/>
            <c:showVal val="1"/>
            <c:showCatName val="0"/>
            <c:showSerName val="0"/>
            <c:showPercent val="0"/>
            <c:showBubbleSize val="0"/>
            <c:showLeaderLines val="1"/>
          </c:dLbls>
          <c:cat>
            <c:strRef>
              <c:f>Sheet1!$A$16:$A$19</c:f>
              <c:strCache>
                <c:ptCount val="4"/>
                <c:pt idx="0">
                  <c:v>0-5 Years Old</c:v>
                </c:pt>
                <c:pt idx="1">
                  <c:v>6-12 Years Old</c:v>
                </c:pt>
                <c:pt idx="2">
                  <c:v>13-17 Years Old</c:v>
                </c:pt>
                <c:pt idx="3">
                  <c:v>18+ Years Old</c:v>
                </c:pt>
              </c:strCache>
            </c:strRef>
          </c:cat>
          <c:val>
            <c:numRef>
              <c:f>Sheet1!$B$16:$B$19</c:f>
              <c:numCache>
                <c:formatCode>0%</c:formatCode>
                <c:ptCount val="4"/>
                <c:pt idx="0">
                  <c:v>0.24</c:v>
                </c:pt>
                <c:pt idx="1">
                  <c:v>0.33</c:v>
                </c:pt>
                <c:pt idx="2">
                  <c:v>0.36</c:v>
                </c:pt>
                <c:pt idx="3">
                  <c:v>7.0000000000000007E-2</c:v>
                </c:pt>
              </c:numCache>
            </c:numRef>
          </c:val>
        </c:ser>
        <c:dLbls>
          <c:showLegendKey val="0"/>
          <c:showVal val="0"/>
          <c:showCatName val="0"/>
          <c:showSerName val="0"/>
          <c:showPercent val="0"/>
          <c:showBubbleSize val="0"/>
          <c:showLeaderLines val="1"/>
        </c:dLbls>
        <c:firstSliceAng val="0"/>
      </c:pieChart>
      <c:spPr>
        <a:noFill/>
        <a:ln w="25398">
          <a:noFill/>
        </a:ln>
      </c:spPr>
    </c:plotArea>
    <c:legend>
      <c:legendPos val="r"/>
      <c:layout>
        <c:manualLayout>
          <c:xMode val="edge"/>
          <c:yMode val="edge"/>
          <c:x val="0.59171656313409371"/>
          <c:y val="0.16039335083114611"/>
          <c:w val="0.32805434940685185"/>
          <c:h val="0.54594645669291342"/>
        </c:manualLayout>
      </c:layout>
      <c:overlay val="0"/>
      <c:txPr>
        <a:bodyPr/>
        <a:lstStyle/>
        <a:p>
          <a:pPr>
            <a:defRPr sz="1285" b="0" i="0" u="none" strike="noStrike" baseline="0">
              <a:solidFill>
                <a:srgbClr val="333300"/>
              </a:solidFill>
              <a:latin typeface="Century Schoolbook"/>
              <a:ea typeface="Century Schoolbook"/>
              <a:cs typeface="Century Schoolbook"/>
            </a:defRPr>
          </a:pPr>
          <a:endParaRPr lang="en-US"/>
        </a:p>
      </c:txPr>
    </c:legend>
    <c:plotVisOnly val="1"/>
    <c:dispBlanksAs val="zero"/>
    <c:showDLblsOverMax val="0"/>
  </c:chart>
  <c:txPr>
    <a:bodyPr/>
    <a:lstStyle/>
    <a:p>
      <a:pPr>
        <a:defRPr sz="1800" b="0" i="0" u="none" strike="noStrike" baseline="0">
          <a:solidFill>
            <a:srgbClr val="333300"/>
          </a:solidFill>
          <a:latin typeface="Century Schoolbook"/>
          <a:ea typeface="Century Schoolbook"/>
          <a:cs typeface="Century Schoolbook"/>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426026950038425E-2"/>
          <c:y val="0.1448407929271999"/>
          <c:w val="0.86624362132537513"/>
          <c:h val="0.68729192568034259"/>
        </c:manualLayout>
      </c:layout>
      <c:barChart>
        <c:barDir val="col"/>
        <c:grouping val="stacked"/>
        <c:varyColors val="0"/>
        <c:ser>
          <c:idx val="0"/>
          <c:order val="0"/>
          <c:tx>
            <c:strRef>
              <c:f>'Early Childhood'!$B$1</c:f>
              <c:strCache>
                <c:ptCount val="1"/>
                <c:pt idx="0">
                  <c:v>South Clients Served</c:v>
                </c:pt>
              </c:strCache>
            </c:strRef>
          </c:tx>
          <c:invertIfNegative val="0"/>
          <c:dLbls>
            <c:showLegendKey val="0"/>
            <c:showVal val="1"/>
            <c:showCatName val="0"/>
            <c:showSerName val="0"/>
            <c:showPercent val="0"/>
            <c:showBubbleSize val="0"/>
            <c:showLeaderLines val="0"/>
          </c:dLbls>
          <c:cat>
            <c:numRef>
              <c:f>'Early Childhood'!$A$2:$A$25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'Early Childhood'!$B$2:$B$25</c:f>
              <c:numCache>
                <c:formatCode>#,##0</c:formatCode>
                <c:ptCount val="24"/>
                <c:pt idx="0">
                  <c:v>397</c:v>
                </c:pt>
                <c:pt idx="1">
                  <c:v>395</c:v>
                </c:pt>
                <c:pt idx="2">
                  <c:v>353</c:v>
                </c:pt>
                <c:pt idx="3">
                  <c:v>336</c:v>
                </c:pt>
                <c:pt idx="4">
                  <c:v>334</c:v>
                </c:pt>
                <c:pt idx="5">
                  <c:v>354</c:v>
                </c:pt>
                <c:pt idx="6">
                  <c:v>349</c:v>
                </c:pt>
                <c:pt idx="7">
                  <c:v>339</c:v>
                </c:pt>
                <c:pt idx="8">
                  <c:v>336</c:v>
                </c:pt>
                <c:pt idx="9">
                  <c:v>331</c:v>
                </c:pt>
                <c:pt idx="10">
                  <c:v>344</c:v>
                </c:pt>
                <c:pt idx="11">
                  <c:v>348</c:v>
                </c:pt>
                <c:pt idx="12">
                  <c:v>375</c:v>
                </c:pt>
                <c:pt idx="13">
                  <c:v>333</c:v>
                </c:pt>
                <c:pt idx="14">
                  <c:v>340</c:v>
                </c:pt>
              </c:numCache>
            </c:numRef>
          </c:val>
        </c:ser>
        <c:ser>
          <c:idx val="1"/>
          <c:order val="1"/>
          <c:tx>
            <c:strRef>
              <c:f>'Early Childhood'!$D$1</c:f>
              <c:strCache>
                <c:ptCount val="1"/>
                <c:pt idx="0">
                  <c:v>North Clients Served</c:v>
                </c:pt>
              </c:strCache>
            </c:strRef>
          </c:tx>
          <c:invertIfNegative val="0"/>
          <c:dLbls>
            <c:showLegendKey val="0"/>
            <c:showVal val="1"/>
            <c:showCatName val="0"/>
            <c:showSerName val="0"/>
            <c:showPercent val="0"/>
            <c:showBubbleSize val="0"/>
            <c:showLeaderLines val="0"/>
          </c:dLbls>
          <c:cat>
            <c:numRef>
              <c:f>'Early Childhood'!$A$2:$A$25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'Early Childhood'!$D$2:$D$25</c:f>
              <c:numCache>
                <c:formatCode>General</c:formatCode>
                <c:ptCount val="24"/>
                <c:pt idx="0">
                  <c:v>141</c:v>
                </c:pt>
                <c:pt idx="1">
                  <c:v>146</c:v>
                </c:pt>
                <c:pt idx="2">
                  <c:v>157</c:v>
                </c:pt>
                <c:pt idx="3">
                  <c:v>171</c:v>
                </c:pt>
                <c:pt idx="4">
                  <c:v>180</c:v>
                </c:pt>
                <c:pt idx="5">
                  <c:v>180</c:v>
                </c:pt>
                <c:pt idx="6">
                  <c:v>167</c:v>
                </c:pt>
                <c:pt idx="7">
                  <c:v>171</c:v>
                </c:pt>
                <c:pt idx="8">
                  <c:v>165</c:v>
                </c:pt>
                <c:pt idx="9">
                  <c:v>160</c:v>
                </c:pt>
                <c:pt idx="10">
                  <c:v>163</c:v>
                </c:pt>
                <c:pt idx="11">
                  <c:v>168</c:v>
                </c:pt>
                <c:pt idx="12">
                  <c:v>153</c:v>
                </c:pt>
                <c:pt idx="13">
                  <c:v>147</c:v>
                </c:pt>
                <c:pt idx="14">
                  <c:v>159</c:v>
                </c:pt>
              </c:numCache>
            </c:numRef>
          </c:val>
        </c:ser>
        <c:ser>
          <c:idx val="2"/>
          <c:order val="2"/>
          <c:tx>
            <c:strRef>
              <c:f>'Early Childhood'!$C$1</c:f>
              <c:strCache>
                <c:ptCount val="1"/>
                <c:pt idx="0">
                  <c:v>South Waiting for Services</c:v>
                </c:pt>
              </c:strCache>
            </c:strRef>
          </c:tx>
          <c:invertIfNegative val="0"/>
          <c:dLbls>
            <c:showLegendKey val="0"/>
            <c:showVal val="1"/>
            <c:showCatName val="0"/>
            <c:showSerName val="0"/>
            <c:showPercent val="0"/>
            <c:showBubbleSize val="0"/>
            <c:showLeaderLines val="0"/>
          </c:dLbls>
          <c:cat>
            <c:numRef>
              <c:f>'Early Childhood'!$A$2:$A$25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'Early Childhood'!$C$2:$C$25</c:f>
              <c:numCache>
                <c:formatCode>General</c:formatCode>
                <c:ptCount val="24"/>
                <c:pt idx="0">
                  <c:v>46</c:v>
                </c:pt>
                <c:pt idx="1">
                  <c:v>31</c:v>
                </c:pt>
                <c:pt idx="2">
                  <c:v>32</c:v>
                </c:pt>
                <c:pt idx="3">
                  <c:v>41</c:v>
                </c:pt>
                <c:pt idx="4">
                  <c:v>53</c:v>
                </c:pt>
                <c:pt idx="5">
                  <c:v>45</c:v>
                </c:pt>
                <c:pt idx="6">
                  <c:v>53</c:v>
                </c:pt>
                <c:pt idx="7">
                  <c:v>49</c:v>
                </c:pt>
                <c:pt idx="8">
                  <c:v>55</c:v>
                </c:pt>
                <c:pt idx="9">
                  <c:v>46</c:v>
                </c:pt>
                <c:pt idx="10">
                  <c:v>45</c:v>
                </c:pt>
                <c:pt idx="11">
                  <c:v>48</c:v>
                </c:pt>
                <c:pt idx="12">
                  <c:v>50</c:v>
                </c:pt>
                <c:pt idx="13">
                  <c:v>49</c:v>
                </c:pt>
                <c:pt idx="14">
                  <c:v>46</c:v>
                </c:pt>
              </c:numCache>
            </c:numRef>
          </c:val>
        </c:ser>
        <c:ser>
          <c:idx val="3"/>
          <c:order val="3"/>
          <c:tx>
            <c:strRef>
              <c:f>'Early Childhood'!$E$1</c:f>
              <c:strCache>
                <c:ptCount val="1"/>
                <c:pt idx="0">
                  <c:v>North Waiting for Services</c:v>
                </c:pt>
              </c:strCache>
            </c:strRef>
          </c:tx>
          <c:invertIfNegative val="0"/>
          <c:dLbls>
            <c:dLblPos val="inBase"/>
            <c:showLegendKey val="0"/>
            <c:showVal val="1"/>
            <c:showCatName val="0"/>
            <c:showSerName val="0"/>
            <c:showPercent val="0"/>
            <c:showBubbleSize val="0"/>
            <c:showLeaderLines val="0"/>
          </c:dLbls>
          <c:cat>
            <c:numRef>
              <c:f>'Early Childhood'!$A$2:$A$25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'Early Childhood'!$E$2:$E$25</c:f>
              <c:numCache>
                <c:formatCode>General</c:formatCode>
                <c:ptCount val="24"/>
                <c:pt idx="0">
                  <c:v>10</c:v>
                </c:pt>
                <c:pt idx="1">
                  <c:v>13</c:v>
                </c:pt>
                <c:pt idx="2">
                  <c:v>19</c:v>
                </c:pt>
                <c:pt idx="3">
                  <c:v>23</c:v>
                </c:pt>
                <c:pt idx="4">
                  <c:v>23</c:v>
                </c:pt>
                <c:pt idx="5">
                  <c:v>28</c:v>
                </c:pt>
                <c:pt idx="6">
                  <c:v>32</c:v>
                </c:pt>
                <c:pt idx="7">
                  <c:v>31</c:v>
                </c:pt>
                <c:pt idx="8">
                  <c:v>32</c:v>
                </c:pt>
                <c:pt idx="9">
                  <c:v>24</c:v>
                </c:pt>
                <c:pt idx="10">
                  <c:v>26</c:v>
                </c:pt>
                <c:pt idx="11">
                  <c:v>25</c:v>
                </c:pt>
                <c:pt idx="12">
                  <c:v>21</c:v>
                </c:pt>
                <c:pt idx="13">
                  <c:v>11</c:v>
                </c:pt>
                <c:pt idx="14">
                  <c:v>16</c:v>
                </c:pt>
              </c:numCache>
            </c:numRef>
          </c:val>
        </c:ser>
        <c:dLbls>
          <c:showLegendKey val="0"/>
          <c:showVal val="0"/>
          <c:showCatName val="0"/>
          <c:showSerName val="0"/>
          <c:showPercent val="0"/>
          <c:showBubbleSize val="0"/>
        </c:dLbls>
        <c:gapWidth val="50"/>
        <c:overlap val="100"/>
        <c:axId val="54410624"/>
        <c:axId val="54416512"/>
      </c:barChart>
      <c:dateAx>
        <c:axId val="54410624"/>
        <c:scaling>
          <c:orientation val="minMax"/>
        </c:scaling>
        <c:delete val="0"/>
        <c:axPos val="b"/>
        <c:numFmt formatCode="[$-409]mmm\-yy;@" sourceLinked="0"/>
        <c:majorTickMark val="out"/>
        <c:minorTickMark val="none"/>
        <c:tickLblPos val="nextTo"/>
        <c:crossAx val="54416512"/>
        <c:crosses val="autoZero"/>
        <c:auto val="1"/>
        <c:lblOffset val="100"/>
        <c:baseTimeUnit val="months"/>
      </c:dateAx>
      <c:valAx>
        <c:axId val="54416512"/>
        <c:scaling>
          <c:orientation val="minMax"/>
        </c:scaling>
        <c:delete val="0"/>
        <c:axPos val="l"/>
        <c:majorGridlines/>
        <c:numFmt formatCode="#,##0" sourceLinked="1"/>
        <c:majorTickMark val="out"/>
        <c:minorTickMark val="none"/>
        <c:tickLblPos val="nextTo"/>
        <c:crossAx val="54410624"/>
        <c:crosses val="autoZero"/>
        <c:crossBetween val="between"/>
      </c:valAx>
      <c:spPr>
        <a:noFill/>
        <a:ln w="25410">
          <a:noFill/>
        </a:ln>
      </c:spPr>
    </c:plotArea>
    <c:legend>
      <c:legendPos val="t"/>
      <c:layout>
        <c:manualLayout>
          <c:xMode val="edge"/>
          <c:yMode val="edge"/>
          <c:x val="4.6913598227967167E-2"/>
          <c:y val="5.2631524507712392E-2"/>
          <c:w val="0.90000006068605587"/>
          <c:h val="4.1859250352326648E-2"/>
        </c:manualLayout>
      </c:layout>
      <c:overlay val="0"/>
    </c:legend>
    <c:plotVisOnly val="1"/>
    <c:dispBlanksAs val="gap"/>
    <c:showDLblsOverMax val="0"/>
  </c:chart>
  <c:txPr>
    <a:bodyPr/>
    <a:lstStyle/>
    <a:p>
      <a:pPr>
        <a:defRPr sz="11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25827204845099E-2"/>
          <c:y val="0.15902854926133847"/>
          <c:w val="0.92741689755072532"/>
          <c:h val="0.72948096753822711"/>
        </c:manualLayout>
      </c:layout>
      <c:barChart>
        <c:barDir val="col"/>
        <c:grouping val="stacked"/>
        <c:varyColors val="0"/>
        <c:ser>
          <c:idx val="0"/>
          <c:order val="0"/>
          <c:tx>
            <c:strRef>
              <c:f>'Children''s Outpatient'!$B$1</c:f>
              <c:strCache>
                <c:ptCount val="1"/>
                <c:pt idx="0">
                  <c:v>South Clients Served</c:v>
                </c:pt>
              </c:strCache>
            </c:strRef>
          </c:tx>
          <c:invertIfNegative val="0"/>
          <c:dLbls>
            <c:showLegendKey val="0"/>
            <c:showVal val="1"/>
            <c:showCatName val="0"/>
            <c:showSerName val="0"/>
            <c:showPercent val="0"/>
            <c:showBubbleSize val="0"/>
            <c:showLeaderLines val="0"/>
          </c:dLbls>
          <c:cat>
            <c:numRef>
              <c:f>'Children''s Outpatient'!$A$2:$A$25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'Children''s Outpatient'!$B$2:$B$25</c:f>
              <c:numCache>
                <c:formatCode>#,##0</c:formatCode>
                <c:ptCount val="24"/>
                <c:pt idx="0">
                  <c:v>435</c:v>
                </c:pt>
                <c:pt idx="1">
                  <c:v>423</c:v>
                </c:pt>
                <c:pt idx="2">
                  <c:v>431</c:v>
                </c:pt>
                <c:pt idx="3">
                  <c:v>441</c:v>
                </c:pt>
                <c:pt idx="4">
                  <c:v>412</c:v>
                </c:pt>
                <c:pt idx="5">
                  <c:v>404</c:v>
                </c:pt>
                <c:pt idx="6">
                  <c:v>366</c:v>
                </c:pt>
                <c:pt idx="7">
                  <c:v>367</c:v>
                </c:pt>
                <c:pt idx="8">
                  <c:v>373</c:v>
                </c:pt>
                <c:pt idx="9">
                  <c:v>400</c:v>
                </c:pt>
                <c:pt idx="10">
                  <c:v>375</c:v>
                </c:pt>
                <c:pt idx="11">
                  <c:v>349</c:v>
                </c:pt>
                <c:pt idx="12">
                  <c:v>359</c:v>
                </c:pt>
                <c:pt idx="13">
                  <c:v>358</c:v>
                </c:pt>
                <c:pt idx="14">
                  <c:v>340</c:v>
                </c:pt>
              </c:numCache>
            </c:numRef>
          </c:val>
        </c:ser>
        <c:ser>
          <c:idx val="1"/>
          <c:order val="1"/>
          <c:tx>
            <c:strRef>
              <c:f>'Children''s Outpatient'!$D$1</c:f>
              <c:strCache>
                <c:ptCount val="1"/>
                <c:pt idx="0">
                  <c:v>North Clients Served</c:v>
                </c:pt>
              </c:strCache>
            </c:strRef>
          </c:tx>
          <c:invertIfNegative val="0"/>
          <c:dLbls>
            <c:showLegendKey val="0"/>
            <c:showVal val="1"/>
            <c:showCatName val="0"/>
            <c:showSerName val="0"/>
            <c:showPercent val="0"/>
            <c:showBubbleSize val="0"/>
            <c:showLeaderLines val="0"/>
          </c:dLbls>
          <c:cat>
            <c:numRef>
              <c:f>'Children''s Outpatient'!$A$2:$A$25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'Children''s Outpatient'!$D$2:$D$25</c:f>
              <c:numCache>
                <c:formatCode>General</c:formatCode>
                <c:ptCount val="24"/>
                <c:pt idx="0">
                  <c:v>226</c:v>
                </c:pt>
                <c:pt idx="1">
                  <c:v>230</c:v>
                </c:pt>
                <c:pt idx="2">
                  <c:v>237</c:v>
                </c:pt>
                <c:pt idx="3">
                  <c:v>246</c:v>
                </c:pt>
                <c:pt idx="4">
                  <c:v>237</c:v>
                </c:pt>
                <c:pt idx="5">
                  <c:v>218</c:v>
                </c:pt>
                <c:pt idx="6">
                  <c:v>193</c:v>
                </c:pt>
                <c:pt idx="7">
                  <c:v>201</c:v>
                </c:pt>
                <c:pt idx="8">
                  <c:v>193</c:v>
                </c:pt>
                <c:pt idx="9">
                  <c:v>202</c:v>
                </c:pt>
                <c:pt idx="10">
                  <c:v>198</c:v>
                </c:pt>
                <c:pt idx="11">
                  <c:v>181</c:v>
                </c:pt>
                <c:pt idx="12">
                  <c:v>168</c:v>
                </c:pt>
                <c:pt idx="13">
                  <c:v>160</c:v>
                </c:pt>
                <c:pt idx="14">
                  <c:v>170</c:v>
                </c:pt>
              </c:numCache>
            </c:numRef>
          </c:val>
        </c:ser>
        <c:ser>
          <c:idx val="2"/>
          <c:order val="2"/>
          <c:tx>
            <c:strRef>
              <c:f>'Children''s Outpatient'!$C$1</c:f>
              <c:strCache>
                <c:ptCount val="1"/>
                <c:pt idx="0">
                  <c:v>South Waiting for Services</c:v>
                </c:pt>
              </c:strCache>
            </c:strRef>
          </c:tx>
          <c:invertIfNegative val="0"/>
          <c:dLbls>
            <c:showLegendKey val="0"/>
            <c:showVal val="1"/>
            <c:showCatName val="0"/>
            <c:showSerName val="0"/>
            <c:showPercent val="0"/>
            <c:showBubbleSize val="0"/>
            <c:showLeaderLines val="0"/>
          </c:dLbls>
          <c:cat>
            <c:numRef>
              <c:f>'Children''s Outpatient'!$A$2:$A$25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'Children''s Outpatient'!$C$2:$C$25</c:f>
              <c:numCache>
                <c:formatCode>General</c:formatCode>
                <c:ptCount val="24"/>
                <c:pt idx="0">
                  <c:v>42</c:v>
                </c:pt>
                <c:pt idx="1">
                  <c:v>36</c:v>
                </c:pt>
                <c:pt idx="2">
                  <c:v>44</c:v>
                </c:pt>
                <c:pt idx="3">
                  <c:v>51</c:v>
                </c:pt>
                <c:pt idx="4">
                  <c:v>74</c:v>
                </c:pt>
                <c:pt idx="5">
                  <c:v>90</c:v>
                </c:pt>
                <c:pt idx="6">
                  <c:v>68</c:v>
                </c:pt>
                <c:pt idx="7">
                  <c:v>75</c:v>
                </c:pt>
                <c:pt idx="8">
                  <c:v>94</c:v>
                </c:pt>
                <c:pt idx="9">
                  <c:v>90</c:v>
                </c:pt>
                <c:pt idx="10">
                  <c:v>59</c:v>
                </c:pt>
                <c:pt idx="11">
                  <c:v>56</c:v>
                </c:pt>
                <c:pt idx="12">
                  <c:v>50</c:v>
                </c:pt>
                <c:pt idx="13">
                  <c:v>43</c:v>
                </c:pt>
                <c:pt idx="14">
                  <c:v>39</c:v>
                </c:pt>
              </c:numCache>
            </c:numRef>
          </c:val>
        </c:ser>
        <c:ser>
          <c:idx val="3"/>
          <c:order val="3"/>
          <c:tx>
            <c:strRef>
              <c:f>'Children''s Outpatient'!$E$1</c:f>
              <c:strCache>
                <c:ptCount val="1"/>
                <c:pt idx="0">
                  <c:v>North Waiting for Services</c:v>
                </c:pt>
              </c:strCache>
            </c:strRef>
          </c:tx>
          <c:invertIfNegative val="0"/>
          <c:dLbls>
            <c:showLegendKey val="0"/>
            <c:showVal val="1"/>
            <c:showCatName val="0"/>
            <c:showSerName val="0"/>
            <c:showPercent val="0"/>
            <c:showBubbleSize val="0"/>
            <c:showLeaderLines val="0"/>
          </c:dLbls>
          <c:cat>
            <c:numRef>
              <c:f>'Children''s Outpatient'!$A$2:$A$25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'Children''s Outpatient'!$E$2:$E$25</c:f>
              <c:numCache>
                <c:formatCode>General</c:formatCode>
                <c:ptCount val="24"/>
                <c:pt idx="0">
                  <c:v>17</c:v>
                </c:pt>
                <c:pt idx="1">
                  <c:v>21</c:v>
                </c:pt>
                <c:pt idx="2">
                  <c:v>30</c:v>
                </c:pt>
                <c:pt idx="3">
                  <c:v>33</c:v>
                </c:pt>
                <c:pt idx="4">
                  <c:v>37</c:v>
                </c:pt>
                <c:pt idx="5">
                  <c:v>40</c:v>
                </c:pt>
                <c:pt idx="6">
                  <c:v>26</c:v>
                </c:pt>
                <c:pt idx="7">
                  <c:v>31</c:v>
                </c:pt>
                <c:pt idx="8">
                  <c:v>24</c:v>
                </c:pt>
                <c:pt idx="9">
                  <c:v>15</c:v>
                </c:pt>
                <c:pt idx="10">
                  <c:v>20</c:v>
                </c:pt>
                <c:pt idx="11">
                  <c:v>32</c:v>
                </c:pt>
                <c:pt idx="12">
                  <c:v>29</c:v>
                </c:pt>
                <c:pt idx="13">
                  <c:v>37</c:v>
                </c:pt>
                <c:pt idx="14">
                  <c:v>22</c:v>
                </c:pt>
              </c:numCache>
            </c:numRef>
          </c:val>
        </c:ser>
        <c:dLbls>
          <c:showLegendKey val="0"/>
          <c:showVal val="0"/>
          <c:showCatName val="0"/>
          <c:showSerName val="0"/>
          <c:showPercent val="0"/>
          <c:showBubbleSize val="0"/>
        </c:dLbls>
        <c:gapWidth val="50"/>
        <c:overlap val="100"/>
        <c:axId val="55183232"/>
        <c:axId val="55184768"/>
      </c:barChart>
      <c:dateAx>
        <c:axId val="55183232"/>
        <c:scaling>
          <c:orientation val="minMax"/>
        </c:scaling>
        <c:delete val="0"/>
        <c:axPos val="b"/>
        <c:numFmt formatCode="[$-409]mmm\-yy;@" sourceLinked="0"/>
        <c:majorTickMark val="out"/>
        <c:minorTickMark val="none"/>
        <c:tickLblPos val="nextTo"/>
        <c:crossAx val="55184768"/>
        <c:crosses val="autoZero"/>
        <c:auto val="1"/>
        <c:lblOffset val="100"/>
        <c:baseTimeUnit val="months"/>
      </c:dateAx>
      <c:valAx>
        <c:axId val="55184768"/>
        <c:scaling>
          <c:orientation val="minMax"/>
        </c:scaling>
        <c:delete val="0"/>
        <c:axPos val="l"/>
        <c:majorGridlines/>
        <c:numFmt formatCode="#,##0" sourceLinked="1"/>
        <c:majorTickMark val="out"/>
        <c:minorTickMark val="none"/>
        <c:tickLblPos val="nextTo"/>
        <c:crossAx val="55183232"/>
        <c:crosses val="autoZero"/>
        <c:crossBetween val="between"/>
      </c:valAx>
      <c:spPr>
        <a:noFill/>
        <a:ln w="25402">
          <a:noFill/>
        </a:ln>
      </c:spPr>
    </c:plotArea>
    <c:legend>
      <c:legendPos val="t"/>
      <c:layout>
        <c:manualLayout>
          <c:xMode val="edge"/>
          <c:yMode val="edge"/>
          <c:x val="4.8425103886807541E-2"/>
          <c:y val="9.3033395783929662E-2"/>
          <c:w val="0.89999993802427591"/>
          <c:h val="4.2417318467471099E-2"/>
        </c:manualLayout>
      </c:layout>
      <c:overlay val="0"/>
    </c:legend>
    <c:plotVisOnly val="1"/>
    <c:dispBlanksAs val="gap"/>
    <c:showDLblsOverMax val="0"/>
  </c:chart>
  <c:txPr>
    <a:bodyPr/>
    <a:lstStyle/>
    <a:p>
      <a:pPr>
        <a:defRPr sz="11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Oasis On Campus Homes</a:t>
            </a:r>
          </a:p>
        </c:rich>
      </c:tx>
      <c:layout/>
      <c:overlay val="0"/>
    </c:title>
    <c:autoTitleDeleted val="0"/>
    <c:plotArea>
      <c:layout/>
      <c:barChart>
        <c:barDir val="col"/>
        <c:grouping val="stacked"/>
        <c:varyColors val="0"/>
        <c:ser>
          <c:idx val="0"/>
          <c:order val="0"/>
          <c:tx>
            <c:strRef>
              <c:f>'South Children''s'!$B$2</c:f>
              <c:strCache>
                <c:ptCount val="1"/>
                <c:pt idx="0">
                  <c:v>Clients Served </c:v>
                </c:pt>
              </c:strCache>
            </c:strRef>
          </c:tx>
          <c:invertIfNegative val="0"/>
          <c:dLbls>
            <c:txPr>
              <a:bodyPr/>
              <a:lstStyle/>
              <a:p>
                <a:pPr>
                  <a:defRPr sz="999"/>
                </a:pPr>
                <a:endParaRPr lang="en-US"/>
              </a:p>
            </c:txPr>
            <c:showLegendKey val="0"/>
            <c:showVal val="1"/>
            <c:showCatName val="0"/>
            <c:showSerName val="0"/>
            <c:showPercent val="0"/>
            <c:showBubbleSize val="0"/>
            <c:showLeaderLines val="0"/>
          </c:dLbls>
          <c:cat>
            <c:numRef>
              <c:f>'South Children''s'!$A$3:$A$26</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'South Children''s'!$B$3:$B$26</c:f>
              <c:numCache>
                <c:formatCode>#,##0_);\(#,##0\)</c:formatCode>
                <c:ptCount val="24"/>
                <c:pt idx="0">
                  <c:v>9</c:v>
                </c:pt>
                <c:pt idx="1">
                  <c:v>13</c:v>
                </c:pt>
                <c:pt idx="2">
                  <c:v>13</c:v>
                </c:pt>
                <c:pt idx="3">
                  <c:v>14</c:v>
                </c:pt>
                <c:pt idx="4">
                  <c:v>13</c:v>
                </c:pt>
                <c:pt idx="5">
                  <c:v>14</c:v>
                </c:pt>
                <c:pt idx="6">
                  <c:v>13</c:v>
                </c:pt>
                <c:pt idx="7">
                  <c:v>12</c:v>
                </c:pt>
                <c:pt idx="8">
                  <c:v>13</c:v>
                </c:pt>
                <c:pt idx="9">
                  <c:v>15</c:v>
                </c:pt>
                <c:pt idx="10">
                  <c:v>11</c:v>
                </c:pt>
                <c:pt idx="11">
                  <c:v>12</c:v>
                </c:pt>
                <c:pt idx="12">
                  <c:v>14</c:v>
                </c:pt>
                <c:pt idx="13">
                  <c:v>16</c:v>
                </c:pt>
                <c:pt idx="14">
                  <c:v>15</c:v>
                </c:pt>
              </c:numCache>
            </c:numRef>
          </c:val>
        </c:ser>
        <c:ser>
          <c:idx val="1"/>
          <c:order val="1"/>
          <c:tx>
            <c:strRef>
              <c:f>'South Children''s'!$C$2</c:f>
              <c:strCache>
                <c:ptCount val="1"/>
                <c:pt idx="0">
                  <c:v>Clients on Wait List</c:v>
                </c:pt>
              </c:strCache>
            </c:strRef>
          </c:tx>
          <c:invertIfNegative val="0"/>
          <c:dLbls>
            <c:txPr>
              <a:bodyPr/>
              <a:lstStyle/>
              <a:p>
                <a:pPr>
                  <a:defRPr sz="999"/>
                </a:pPr>
                <a:endParaRPr lang="en-US"/>
              </a:p>
            </c:txPr>
            <c:showLegendKey val="0"/>
            <c:showVal val="1"/>
            <c:showCatName val="0"/>
            <c:showSerName val="0"/>
            <c:showPercent val="0"/>
            <c:showBubbleSize val="0"/>
            <c:showLeaderLines val="0"/>
          </c:dLbls>
          <c:cat>
            <c:numRef>
              <c:f>'South Children''s'!$A$3:$A$26</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'South Children''s'!$C$3:$C$26</c:f>
              <c:numCache>
                <c:formatCode>#,##0_);\(#,##0\)</c:formatCode>
                <c:ptCount val="24"/>
                <c:pt idx="0">
                  <c:v>38</c:v>
                </c:pt>
                <c:pt idx="1">
                  <c:v>24</c:v>
                </c:pt>
                <c:pt idx="2">
                  <c:v>27</c:v>
                </c:pt>
                <c:pt idx="3">
                  <c:v>33</c:v>
                </c:pt>
                <c:pt idx="4">
                  <c:v>39</c:v>
                </c:pt>
                <c:pt idx="5">
                  <c:v>41</c:v>
                </c:pt>
                <c:pt idx="6">
                  <c:v>42</c:v>
                </c:pt>
                <c:pt idx="7">
                  <c:v>42</c:v>
                </c:pt>
                <c:pt idx="8">
                  <c:v>14</c:v>
                </c:pt>
                <c:pt idx="9">
                  <c:v>13</c:v>
                </c:pt>
                <c:pt idx="10">
                  <c:v>13</c:v>
                </c:pt>
                <c:pt idx="11">
                  <c:v>12</c:v>
                </c:pt>
                <c:pt idx="12">
                  <c:v>12</c:v>
                </c:pt>
                <c:pt idx="13">
                  <c:v>12</c:v>
                </c:pt>
                <c:pt idx="14">
                  <c:v>13</c:v>
                </c:pt>
              </c:numCache>
            </c:numRef>
          </c:val>
        </c:ser>
        <c:dLbls>
          <c:showLegendKey val="0"/>
          <c:showVal val="0"/>
          <c:showCatName val="0"/>
          <c:showSerName val="0"/>
          <c:showPercent val="0"/>
          <c:showBubbleSize val="0"/>
        </c:dLbls>
        <c:gapWidth val="50"/>
        <c:overlap val="100"/>
        <c:axId val="55370112"/>
        <c:axId val="55371648"/>
      </c:barChart>
      <c:dateAx>
        <c:axId val="55370112"/>
        <c:scaling>
          <c:orientation val="minMax"/>
        </c:scaling>
        <c:delete val="0"/>
        <c:axPos val="b"/>
        <c:numFmt formatCode="[$-409]mmm\-yy;@" sourceLinked="0"/>
        <c:majorTickMark val="out"/>
        <c:minorTickMark val="none"/>
        <c:tickLblPos val="nextTo"/>
        <c:crossAx val="55371648"/>
        <c:crosses val="autoZero"/>
        <c:auto val="1"/>
        <c:lblOffset val="100"/>
        <c:baseTimeUnit val="months"/>
      </c:dateAx>
      <c:valAx>
        <c:axId val="55371648"/>
        <c:scaling>
          <c:orientation val="minMax"/>
        </c:scaling>
        <c:delete val="0"/>
        <c:axPos val="l"/>
        <c:majorGridlines/>
        <c:numFmt formatCode="#,##0_);\(#,##0\)" sourceLinked="1"/>
        <c:majorTickMark val="out"/>
        <c:minorTickMark val="none"/>
        <c:tickLblPos val="nextTo"/>
        <c:crossAx val="55370112"/>
        <c:crosses val="autoZero"/>
        <c:crossBetween val="between"/>
      </c:valAx>
      <c:spPr>
        <a:noFill/>
        <a:ln w="25377">
          <a:noFill/>
        </a:ln>
      </c:spPr>
    </c:plotArea>
    <c:legend>
      <c:legendPos val="t"/>
      <c:layout/>
      <c:overlay val="0"/>
    </c:legend>
    <c:plotVisOnly val="1"/>
    <c:dispBlanksAs val="gap"/>
    <c:showDLblsOverMax val="0"/>
  </c:chart>
  <c:txPr>
    <a:bodyPr/>
    <a:lstStyle/>
    <a:p>
      <a:pPr>
        <a:defRPr sz="1099"/>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Desert Willow Treatment Center - </a:t>
            </a:r>
          </a:p>
          <a:p>
            <a:pPr>
              <a:defRPr/>
            </a:pPr>
            <a:r>
              <a:rPr lang="en-US"/>
              <a:t>Acute Services</a:t>
            </a:r>
          </a:p>
        </c:rich>
      </c:tx>
      <c:layout/>
      <c:overlay val="0"/>
    </c:title>
    <c:autoTitleDeleted val="0"/>
    <c:plotArea>
      <c:layout/>
      <c:barChart>
        <c:barDir val="col"/>
        <c:grouping val="stacked"/>
        <c:varyColors val="0"/>
        <c:ser>
          <c:idx val="0"/>
          <c:order val="0"/>
          <c:tx>
            <c:strRef>
              <c:f>'South Children''s'!$E$2</c:f>
              <c:strCache>
                <c:ptCount val="1"/>
                <c:pt idx="0">
                  <c:v>Clients Served </c:v>
                </c:pt>
              </c:strCache>
            </c:strRef>
          </c:tx>
          <c:invertIfNegative val="0"/>
          <c:dLbls>
            <c:txPr>
              <a:bodyPr/>
              <a:lstStyle/>
              <a:p>
                <a:pPr>
                  <a:defRPr sz="999"/>
                </a:pPr>
                <a:endParaRPr lang="en-US"/>
              </a:p>
            </c:txPr>
            <c:showLegendKey val="0"/>
            <c:showVal val="1"/>
            <c:showCatName val="0"/>
            <c:showSerName val="0"/>
            <c:showPercent val="0"/>
            <c:showBubbleSize val="0"/>
            <c:showLeaderLines val="0"/>
          </c:dLbls>
          <c:cat>
            <c:numRef>
              <c:f>'South Children''s'!$A$3:$A$26</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'South Children''s'!$E$3:$E$26</c:f>
              <c:numCache>
                <c:formatCode>#,##0_);\(#,##0\)</c:formatCode>
                <c:ptCount val="24"/>
                <c:pt idx="0">
                  <c:v>21</c:v>
                </c:pt>
                <c:pt idx="1">
                  <c:v>24</c:v>
                </c:pt>
                <c:pt idx="2">
                  <c:v>24</c:v>
                </c:pt>
                <c:pt idx="3">
                  <c:v>23</c:v>
                </c:pt>
                <c:pt idx="4">
                  <c:v>21</c:v>
                </c:pt>
                <c:pt idx="5">
                  <c:v>18</c:v>
                </c:pt>
                <c:pt idx="6">
                  <c:v>20</c:v>
                </c:pt>
                <c:pt idx="7">
                  <c:v>21</c:v>
                </c:pt>
                <c:pt idx="8">
                  <c:v>21</c:v>
                </c:pt>
                <c:pt idx="9">
                  <c:v>21</c:v>
                </c:pt>
                <c:pt idx="10">
                  <c:v>21</c:v>
                </c:pt>
                <c:pt idx="11">
                  <c:v>18</c:v>
                </c:pt>
                <c:pt idx="12">
                  <c:v>22</c:v>
                </c:pt>
                <c:pt idx="13">
                  <c:v>24</c:v>
                </c:pt>
                <c:pt idx="14">
                  <c:v>25</c:v>
                </c:pt>
              </c:numCache>
            </c:numRef>
          </c:val>
        </c:ser>
        <c:ser>
          <c:idx val="1"/>
          <c:order val="1"/>
          <c:tx>
            <c:strRef>
              <c:f>'South Children''s'!$F$2</c:f>
              <c:strCache>
                <c:ptCount val="1"/>
                <c:pt idx="0">
                  <c:v>Clients on Wait List</c:v>
                </c:pt>
              </c:strCache>
            </c:strRef>
          </c:tx>
          <c:invertIfNegative val="0"/>
          <c:cat>
            <c:numRef>
              <c:f>'South Children''s'!$A$3:$A$26</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'South Children''s'!$F$3:$F$26</c:f>
              <c:numCache>
                <c:formatCode>#,##0_);\(#,##0\)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er>
        <c:dLbls>
          <c:showLegendKey val="0"/>
          <c:showVal val="0"/>
          <c:showCatName val="0"/>
          <c:showSerName val="0"/>
          <c:showPercent val="0"/>
          <c:showBubbleSize val="0"/>
        </c:dLbls>
        <c:gapWidth val="50"/>
        <c:overlap val="100"/>
        <c:axId val="57310208"/>
        <c:axId val="57312000"/>
      </c:barChart>
      <c:dateAx>
        <c:axId val="57310208"/>
        <c:scaling>
          <c:orientation val="minMax"/>
        </c:scaling>
        <c:delete val="0"/>
        <c:axPos val="b"/>
        <c:numFmt formatCode="[$-409]mmm\-yy;@" sourceLinked="0"/>
        <c:majorTickMark val="out"/>
        <c:minorTickMark val="none"/>
        <c:tickLblPos val="nextTo"/>
        <c:crossAx val="57312000"/>
        <c:crosses val="autoZero"/>
        <c:auto val="1"/>
        <c:lblOffset val="100"/>
        <c:baseTimeUnit val="months"/>
      </c:dateAx>
      <c:valAx>
        <c:axId val="57312000"/>
        <c:scaling>
          <c:orientation val="minMax"/>
        </c:scaling>
        <c:delete val="0"/>
        <c:axPos val="l"/>
        <c:majorGridlines/>
        <c:numFmt formatCode="#,##0_);\(#,##0\)" sourceLinked="1"/>
        <c:majorTickMark val="out"/>
        <c:minorTickMark val="none"/>
        <c:tickLblPos val="nextTo"/>
        <c:crossAx val="57310208"/>
        <c:crosses val="autoZero"/>
        <c:crossBetween val="between"/>
      </c:valAx>
      <c:spPr>
        <a:noFill/>
        <a:ln w="25367">
          <a:noFill/>
        </a:ln>
      </c:spPr>
    </c:plotArea>
    <c:legend>
      <c:legendPos val="t"/>
      <c:layout/>
      <c:overlay val="0"/>
    </c:legend>
    <c:plotVisOnly val="1"/>
    <c:dispBlanksAs val="gap"/>
    <c:showDLblsOverMax val="0"/>
  </c:chart>
  <c:txPr>
    <a:bodyPr/>
    <a:lstStyle/>
    <a:p>
      <a:pPr>
        <a:defRPr sz="10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1"/>
            </a:pPr>
            <a:r>
              <a:rPr lang="en-US" sz="1001" dirty="0" smtClean="0"/>
              <a:t>CLARK COUNTY</a:t>
            </a:r>
            <a:endParaRPr lang="en-US" sz="1000" dirty="0"/>
          </a:p>
        </c:rich>
      </c:tx>
      <c:layout/>
      <c:overlay val="0"/>
    </c:title>
    <c:autoTitleDeleted val="0"/>
    <c:plotArea>
      <c:layout>
        <c:manualLayout>
          <c:layoutTarget val="inner"/>
          <c:xMode val="edge"/>
          <c:yMode val="edge"/>
          <c:x val="0.21782975657454584"/>
          <c:y val="0.20124986876640419"/>
          <c:w val="0.54172686294647943"/>
          <c:h val="0.73368241469816275"/>
        </c:manualLayout>
      </c:layout>
      <c:barChart>
        <c:barDir val="col"/>
        <c:grouping val="clustered"/>
        <c:varyColors val="0"/>
        <c:ser>
          <c:idx val="0"/>
          <c:order val="0"/>
          <c:tx>
            <c:strRef>
              <c:f>Sheet2!$A$26</c:f>
              <c:strCache>
                <c:ptCount val="1"/>
                <c:pt idx="0">
                  <c:v>Block Grant</c:v>
                </c:pt>
              </c:strCache>
            </c:strRef>
          </c:tx>
          <c:spPr>
            <a:solidFill>
              <a:schemeClr val="accent2"/>
            </a:solidFill>
          </c:spPr>
          <c:invertIfNegative val="0"/>
          <c:dLbls>
            <c:dLbl>
              <c:idx val="0"/>
              <c:layout>
                <c:manualLayout>
                  <c:x val="-1.5229373502225198E-2"/>
                  <c:y val="2.1226771653543308E-2"/>
                </c:manualLayout>
              </c:layout>
              <c:tx>
                <c:rich>
                  <a:bodyPr/>
                  <a:lstStyle/>
                  <a:p>
                    <a:r>
                      <a:rPr lang="en-US" sz="801" dirty="0"/>
                      <a:t>$37,500,000 </a:t>
                    </a:r>
                    <a:endParaRPr lang="en-US" sz="900" dirty="0"/>
                  </a:p>
                </c:rich>
              </c:tx>
              <c:dLblPos val="outEnd"/>
              <c:showLegendKey val="0"/>
              <c:showVal val="0"/>
              <c:showCatName val="0"/>
              <c:showSerName val="0"/>
              <c:showPercent val="0"/>
              <c:showBubbleSize val="0"/>
            </c:dLbl>
            <c:txPr>
              <a:bodyPr/>
              <a:lstStyle/>
              <a:p>
                <a:pPr>
                  <a:defRPr sz="801"/>
                </a:pPr>
                <a:endParaRPr lang="en-US"/>
              </a:p>
            </c:txPr>
            <c:showLegendKey val="0"/>
            <c:showVal val="1"/>
            <c:showCatName val="0"/>
            <c:showSerName val="0"/>
            <c:showPercent val="0"/>
            <c:showBubbleSize val="0"/>
            <c:showLeaderLines val="0"/>
          </c:dLbls>
          <c:val>
            <c:numRef>
              <c:f>Sheet2!$A$27</c:f>
              <c:numCache>
                <c:formatCode>"$"#,##0_);[Red]\("$"#,##0\)</c:formatCode>
                <c:ptCount val="1"/>
                <c:pt idx="0">
                  <c:v>37500000</c:v>
                </c:pt>
              </c:numCache>
            </c:numRef>
          </c:val>
        </c:ser>
        <c:ser>
          <c:idx val="1"/>
          <c:order val="1"/>
          <c:tx>
            <c:strRef>
              <c:f>Sheet2!$B$26</c:f>
              <c:strCache>
                <c:ptCount val="1"/>
                <c:pt idx="0">
                  <c:v>Maximum Incentive Amount</c:v>
                </c:pt>
              </c:strCache>
            </c:strRef>
          </c:tx>
          <c:spPr>
            <a:solidFill>
              <a:schemeClr val="tx2">
                <a:lumMod val="50000"/>
              </a:schemeClr>
            </a:solidFill>
            <a:ln>
              <a:noFill/>
            </a:ln>
          </c:spPr>
          <c:invertIfNegative val="0"/>
          <c:dLbls>
            <c:dLbl>
              <c:idx val="0"/>
              <c:layout>
                <c:manualLayout>
                  <c:x val="3.9215686274509803E-2"/>
                  <c:y val="0"/>
                </c:manualLayout>
              </c:layout>
              <c:dLblPos val="outEnd"/>
              <c:showLegendKey val="0"/>
              <c:showVal val="1"/>
              <c:showCatName val="0"/>
              <c:showSerName val="0"/>
              <c:showPercent val="0"/>
              <c:showBubbleSize val="0"/>
            </c:dLbl>
            <c:txPr>
              <a:bodyPr/>
              <a:lstStyle/>
              <a:p>
                <a:pPr>
                  <a:defRPr sz="801"/>
                </a:pPr>
                <a:endParaRPr lang="en-US"/>
              </a:p>
            </c:txPr>
            <c:showLegendKey val="0"/>
            <c:showVal val="1"/>
            <c:showCatName val="0"/>
            <c:showSerName val="0"/>
            <c:showPercent val="0"/>
            <c:showBubbleSize val="0"/>
            <c:showLeaderLines val="0"/>
          </c:dLbls>
          <c:val>
            <c:numRef>
              <c:f>Sheet2!$B$27</c:f>
              <c:numCache>
                <c:formatCode>"$"#,##0_);[Red]\("$"#,##0\)</c:formatCode>
                <c:ptCount val="1"/>
                <c:pt idx="0">
                  <c:v>5250000</c:v>
                </c:pt>
              </c:numCache>
            </c:numRef>
          </c:val>
        </c:ser>
        <c:dLbls>
          <c:showLegendKey val="0"/>
          <c:showVal val="0"/>
          <c:showCatName val="0"/>
          <c:showSerName val="0"/>
          <c:showPercent val="0"/>
          <c:showBubbleSize val="0"/>
        </c:dLbls>
        <c:gapWidth val="150"/>
        <c:axId val="44730240"/>
        <c:axId val="44731776"/>
      </c:barChart>
      <c:catAx>
        <c:axId val="44730240"/>
        <c:scaling>
          <c:orientation val="minMax"/>
        </c:scaling>
        <c:delete val="1"/>
        <c:axPos val="b"/>
        <c:majorTickMark val="out"/>
        <c:minorTickMark val="none"/>
        <c:tickLblPos val="nextTo"/>
        <c:crossAx val="44731776"/>
        <c:crosses val="autoZero"/>
        <c:auto val="1"/>
        <c:lblAlgn val="ctr"/>
        <c:lblOffset val="100"/>
        <c:noMultiLvlLbl val="0"/>
      </c:catAx>
      <c:valAx>
        <c:axId val="44731776"/>
        <c:scaling>
          <c:orientation val="minMax"/>
        </c:scaling>
        <c:delete val="0"/>
        <c:axPos val="l"/>
        <c:majorGridlines/>
        <c:numFmt formatCode="&quot;$&quot;#,##0_);[Red]\(&quot;$&quot;#,##0\)" sourceLinked="1"/>
        <c:majorTickMark val="out"/>
        <c:minorTickMark val="none"/>
        <c:tickLblPos val="nextTo"/>
        <c:txPr>
          <a:bodyPr/>
          <a:lstStyle/>
          <a:p>
            <a:pPr>
              <a:defRPr sz="801"/>
            </a:pPr>
            <a:endParaRPr lang="en-US"/>
          </a:p>
        </c:txPr>
        <c:crossAx val="44730240"/>
        <c:crosses val="autoZero"/>
        <c:crossBetween val="between"/>
      </c:valAx>
      <c:spPr>
        <a:noFill/>
        <a:ln w="25426">
          <a:noFill/>
        </a:ln>
      </c:spPr>
    </c:plotArea>
    <c:legend>
      <c:legendPos val="r"/>
      <c:layout>
        <c:manualLayout>
          <c:xMode val="edge"/>
          <c:yMode val="edge"/>
          <c:x val="0.75919310899145731"/>
          <c:y val="0.32536959311804087"/>
          <c:w val="0.22039903548641782"/>
          <c:h val="0.41818030455444172"/>
        </c:manualLayout>
      </c:layout>
      <c:overlay val="0"/>
      <c:txPr>
        <a:bodyPr/>
        <a:lstStyle/>
        <a:p>
          <a:pPr>
            <a:defRPr sz="901"/>
          </a:pPr>
          <a:endParaRPr lang="en-US"/>
        </a:p>
      </c:txPr>
    </c:legend>
    <c:plotVisOnly val="1"/>
    <c:dispBlanksAs val="gap"/>
    <c:showDLblsOverMax val="0"/>
  </c:chart>
  <c:spPr>
    <a:no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Desert Willow Treatment Center - </a:t>
            </a:r>
          </a:p>
          <a:p>
            <a:pPr>
              <a:defRPr/>
            </a:pPr>
            <a:r>
              <a:rPr lang="en-US" dirty="0"/>
              <a:t>Residential Services</a:t>
            </a:r>
          </a:p>
        </c:rich>
      </c:tx>
      <c:layout/>
      <c:overlay val="0"/>
    </c:title>
    <c:autoTitleDeleted val="0"/>
    <c:plotArea>
      <c:layout/>
      <c:barChart>
        <c:barDir val="col"/>
        <c:grouping val="stacked"/>
        <c:varyColors val="0"/>
        <c:ser>
          <c:idx val="0"/>
          <c:order val="0"/>
          <c:tx>
            <c:strRef>
              <c:f>'South Children''s'!$H$2</c:f>
              <c:strCache>
                <c:ptCount val="1"/>
                <c:pt idx="0">
                  <c:v>Clients Served </c:v>
                </c:pt>
              </c:strCache>
            </c:strRef>
          </c:tx>
          <c:invertIfNegative val="0"/>
          <c:dLbls>
            <c:showLegendKey val="0"/>
            <c:showVal val="1"/>
            <c:showCatName val="0"/>
            <c:showSerName val="0"/>
            <c:showPercent val="0"/>
            <c:showBubbleSize val="0"/>
            <c:showLeaderLines val="0"/>
          </c:dLbls>
          <c:cat>
            <c:numRef>
              <c:f>'South Children''s'!$A$3:$A$26</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'South Children''s'!$H$3:$H$26</c:f>
              <c:numCache>
                <c:formatCode>#,##0_);\(#,##0\)</c:formatCode>
                <c:ptCount val="24"/>
                <c:pt idx="0">
                  <c:v>23</c:v>
                </c:pt>
                <c:pt idx="1">
                  <c:v>22</c:v>
                </c:pt>
                <c:pt idx="2">
                  <c:v>23</c:v>
                </c:pt>
                <c:pt idx="3">
                  <c:v>24</c:v>
                </c:pt>
                <c:pt idx="4">
                  <c:v>23</c:v>
                </c:pt>
                <c:pt idx="5">
                  <c:v>23</c:v>
                </c:pt>
                <c:pt idx="6">
                  <c:v>24</c:v>
                </c:pt>
                <c:pt idx="7">
                  <c:v>24</c:v>
                </c:pt>
                <c:pt idx="8">
                  <c:v>23</c:v>
                </c:pt>
                <c:pt idx="9">
                  <c:v>24</c:v>
                </c:pt>
                <c:pt idx="10">
                  <c:v>23</c:v>
                </c:pt>
                <c:pt idx="11">
                  <c:v>22</c:v>
                </c:pt>
                <c:pt idx="12">
                  <c:v>23</c:v>
                </c:pt>
                <c:pt idx="13">
                  <c:v>21</c:v>
                </c:pt>
                <c:pt idx="14">
                  <c:v>19</c:v>
                </c:pt>
              </c:numCache>
            </c:numRef>
          </c:val>
        </c:ser>
        <c:ser>
          <c:idx val="1"/>
          <c:order val="1"/>
          <c:tx>
            <c:strRef>
              <c:f>'South Children''s'!$I$2</c:f>
              <c:strCache>
                <c:ptCount val="1"/>
                <c:pt idx="0">
                  <c:v>Clients on Wait List</c:v>
                </c:pt>
              </c:strCache>
            </c:strRef>
          </c:tx>
          <c:invertIfNegative val="0"/>
          <c:cat>
            <c:numRef>
              <c:f>'South Children''s'!$A$3:$A$26</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'South Children''s'!$I$3:$I$26</c:f>
              <c:numCache>
                <c:formatCode>#,##0_);\(#,##0\)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er>
        <c:dLbls>
          <c:showLegendKey val="0"/>
          <c:showVal val="0"/>
          <c:showCatName val="0"/>
          <c:showSerName val="0"/>
          <c:showPercent val="0"/>
          <c:showBubbleSize val="0"/>
        </c:dLbls>
        <c:gapWidth val="50"/>
        <c:overlap val="100"/>
        <c:axId val="57546624"/>
        <c:axId val="57548160"/>
      </c:barChart>
      <c:dateAx>
        <c:axId val="57546624"/>
        <c:scaling>
          <c:orientation val="minMax"/>
        </c:scaling>
        <c:delete val="0"/>
        <c:axPos val="b"/>
        <c:numFmt formatCode="[$-409]mmm\-yy;@" sourceLinked="0"/>
        <c:majorTickMark val="out"/>
        <c:minorTickMark val="none"/>
        <c:tickLblPos val="nextTo"/>
        <c:crossAx val="57548160"/>
        <c:crosses val="autoZero"/>
        <c:auto val="1"/>
        <c:lblOffset val="100"/>
        <c:baseTimeUnit val="months"/>
      </c:dateAx>
      <c:valAx>
        <c:axId val="57548160"/>
        <c:scaling>
          <c:orientation val="minMax"/>
        </c:scaling>
        <c:delete val="0"/>
        <c:axPos val="l"/>
        <c:majorGridlines/>
        <c:numFmt formatCode="#,##0_);\(#,##0\)" sourceLinked="1"/>
        <c:majorTickMark val="out"/>
        <c:minorTickMark val="none"/>
        <c:tickLblPos val="nextTo"/>
        <c:crossAx val="57546624"/>
        <c:crosses val="autoZero"/>
        <c:crossBetween val="between"/>
      </c:valAx>
      <c:spPr>
        <a:noFill/>
        <a:ln w="25379">
          <a:noFill/>
        </a:ln>
      </c:spPr>
    </c:plotArea>
    <c:legend>
      <c:legendPos val="t"/>
      <c:layout/>
      <c:overlay val="0"/>
    </c:legend>
    <c:plotVisOnly val="1"/>
    <c:dispBlanksAs val="gap"/>
    <c:showDLblsOverMax val="0"/>
  </c:chart>
  <c:txPr>
    <a:bodyPr/>
    <a:lstStyle/>
    <a:p>
      <a:pPr>
        <a:defRPr sz="1099"/>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Adolescent Treatment Center</a:t>
            </a:r>
          </a:p>
        </c:rich>
      </c:tx>
      <c:layout/>
      <c:overlay val="0"/>
    </c:title>
    <c:autoTitleDeleted val="0"/>
    <c:plotArea>
      <c:layout/>
      <c:barChart>
        <c:barDir val="col"/>
        <c:grouping val="stacked"/>
        <c:varyColors val="0"/>
        <c:ser>
          <c:idx val="0"/>
          <c:order val="0"/>
          <c:tx>
            <c:strRef>
              <c:f>'North Children''s'!$B$2</c:f>
              <c:strCache>
                <c:ptCount val="1"/>
                <c:pt idx="0">
                  <c:v>Clients Served </c:v>
                </c:pt>
              </c:strCache>
            </c:strRef>
          </c:tx>
          <c:invertIfNegative val="0"/>
          <c:dLbls>
            <c:showLegendKey val="0"/>
            <c:showVal val="1"/>
            <c:showCatName val="0"/>
            <c:showSerName val="0"/>
            <c:showPercent val="0"/>
            <c:showBubbleSize val="0"/>
            <c:showLeaderLines val="0"/>
          </c:dLbls>
          <c:cat>
            <c:numRef>
              <c:f>'North Children''s'!$A$3:$A$26</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'North Children''s'!$B$3:$B$26</c:f>
              <c:numCache>
                <c:formatCode>#,##0_);\(#,##0\)</c:formatCode>
                <c:ptCount val="24"/>
                <c:pt idx="0">
                  <c:v>14</c:v>
                </c:pt>
                <c:pt idx="1">
                  <c:v>16</c:v>
                </c:pt>
                <c:pt idx="2">
                  <c:v>16</c:v>
                </c:pt>
                <c:pt idx="3">
                  <c:v>16</c:v>
                </c:pt>
                <c:pt idx="4">
                  <c:v>14</c:v>
                </c:pt>
                <c:pt idx="5">
                  <c:v>13</c:v>
                </c:pt>
                <c:pt idx="6">
                  <c:v>14</c:v>
                </c:pt>
                <c:pt idx="7">
                  <c:v>16</c:v>
                </c:pt>
                <c:pt idx="8">
                  <c:v>14</c:v>
                </c:pt>
                <c:pt idx="9">
                  <c:v>16</c:v>
                </c:pt>
                <c:pt idx="10">
                  <c:v>15</c:v>
                </c:pt>
                <c:pt idx="11">
                  <c:v>15</c:v>
                </c:pt>
                <c:pt idx="12">
                  <c:v>14</c:v>
                </c:pt>
                <c:pt idx="13">
                  <c:v>16</c:v>
                </c:pt>
                <c:pt idx="14">
                  <c:v>16</c:v>
                </c:pt>
              </c:numCache>
            </c:numRef>
          </c:val>
        </c:ser>
        <c:ser>
          <c:idx val="1"/>
          <c:order val="1"/>
          <c:tx>
            <c:strRef>
              <c:f>'North Children''s'!$C$2</c:f>
              <c:strCache>
                <c:ptCount val="1"/>
                <c:pt idx="0">
                  <c:v>Clients on Wait List</c:v>
                </c:pt>
              </c:strCache>
            </c:strRef>
          </c:tx>
          <c:invertIfNegative val="0"/>
          <c:dLbls>
            <c:showLegendKey val="0"/>
            <c:showVal val="1"/>
            <c:showCatName val="0"/>
            <c:showSerName val="0"/>
            <c:showPercent val="0"/>
            <c:showBubbleSize val="0"/>
            <c:showLeaderLines val="0"/>
          </c:dLbls>
          <c:cat>
            <c:numRef>
              <c:f>'North Children''s'!$A$3:$A$26</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'North Children''s'!$C$3:$C$26</c:f>
              <c:numCache>
                <c:formatCode>#,##0_);\(#,##0\)</c:formatCode>
                <c:ptCount val="24"/>
                <c:pt idx="0">
                  <c:v>25</c:v>
                </c:pt>
                <c:pt idx="1">
                  <c:v>25</c:v>
                </c:pt>
                <c:pt idx="2">
                  <c:v>25</c:v>
                </c:pt>
                <c:pt idx="3">
                  <c:v>25</c:v>
                </c:pt>
                <c:pt idx="4">
                  <c:v>25</c:v>
                </c:pt>
                <c:pt idx="5">
                  <c:v>25</c:v>
                </c:pt>
                <c:pt idx="6">
                  <c:v>25</c:v>
                </c:pt>
                <c:pt idx="7">
                  <c:v>25</c:v>
                </c:pt>
                <c:pt idx="8">
                  <c:v>13</c:v>
                </c:pt>
                <c:pt idx="9">
                  <c:v>13</c:v>
                </c:pt>
                <c:pt idx="10">
                  <c:v>13</c:v>
                </c:pt>
                <c:pt idx="11">
                  <c:v>13</c:v>
                </c:pt>
                <c:pt idx="12">
                  <c:v>13</c:v>
                </c:pt>
                <c:pt idx="13">
                  <c:v>13</c:v>
                </c:pt>
                <c:pt idx="14">
                  <c:v>13</c:v>
                </c:pt>
              </c:numCache>
            </c:numRef>
          </c:val>
        </c:ser>
        <c:dLbls>
          <c:showLegendKey val="0"/>
          <c:showVal val="0"/>
          <c:showCatName val="0"/>
          <c:showSerName val="0"/>
          <c:showPercent val="0"/>
          <c:showBubbleSize val="0"/>
        </c:dLbls>
        <c:gapWidth val="50"/>
        <c:overlap val="100"/>
        <c:axId val="57673984"/>
        <c:axId val="57700352"/>
      </c:barChart>
      <c:dateAx>
        <c:axId val="57673984"/>
        <c:scaling>
          <c:orientation val="minMax"/>
        </c:scaling>
        <c:delete val="0"/>
        <c:axPos val="b"/>
        <c:numFmt formatCode="[$-409]mmm\-yy;@" sourceLinked="0"/>
        <c:majorTickMark val="out"/>
        <c:minorTickMark val="none"/>
        <c:tickLblPos val="nextTo"/>
        <c:crossAx val="57700352"/>
        <c:crosses val="autoZero"/>
        <c:auto val="1"/>
        <c:lblOffset val="100"/>
        <c:baseTimeUnit val="months"/>
      </c:dateAx>
      <c:valAx>
        <c:axId val="57700352"/>
        <c:scaling>
          <c:orientation val="minMax"/>
        </c:scaling>
        <c:delete val="0"/>
        <c:axPos val="l"/>
        <c:majorGridlines/>
        <c:numFmt formatCode="#,##0_);\(#,##0\)" sourceLinked="1"/>
        <c:majorTickMark val="out"/>
        <c:minorTickMark val="none"/>
        <c:tickLblPos val="nextTo"/>
        <c:crossAx val="57673984"/>
        <c:crosses val="autoZero"/>
        <c:crossBetween val="between"/>
      </c:valAx>
      <c:spPr>
        <a:noFill/>
        <a:ln w="25407">
          <a:noFill/>
        </a:ln>
      </c:spPr>
    </c:plotArea>
    <c:legend>
      <c:legendPos val="t"/>
      <c:layout/>
      <c:overlay val="0"/>
    </c:legend>
    <c:plotVisOnly val="1"/>
    <c:dispBlanksAs val="gap"/>
    <c:showDLblsOverMax val="0"/>
  </c:chart>
  <c:txPr>
    <a:bodyPr/>
    <a:lstStyle/>
    <a:p>
      <a:pPr>
        <a:defRPr sz="11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Family Learning Homes</a:t>
            </a:r>
          </a:p>
        </c:rich>
      </c:tx>
      <c:layout/>
      <c:overlay val="0"/>
    </c:title>
    <c:autoTitleDeleted val="0"/>
    <c:plotArea>
      <c:layout/>
      <c:barChart>
        <c:barDir val="col"/>
        <c:grouping val="stacked"/>
        <c:varyColors val="0"/>
        <c:ser>
          <c:idx val="0"/>
          <c:order val="0"/>
          <c:tx>
            <c:strRef>
              <c:f>'North Children''s'!$E$2</c:f>
              <c:strCache>
                <c:ptCount val="1"/>
                <c:pt idx="0">
                  <c:v>Clients Served </c:v>
                </c:pt>
              </c:strCache>
            </c:strRef>
          </c:tx>
          <c:invertIfNegative val="0"/>
          <c:dLbls>
            <c:showLegendKey val="0"/>
            <c:showVal val="1"/>
            <c:showCatName val="0"/>
            <c:showSerName val="0"/>
            <c:showPercent val="0"/>
            <c:showBubbleSize val="0"/>
            <c:showLeaderLines val="0"/>
          </c:dLbls>
          <c:cat>
            <c:numRef>
              <c:f>'North Children''s'!$A$3:$A$26</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'North Children''s'!$E$3:$E$26</c:f>
              <c:numCache>
                <c:formatCode>#,##0_);\(#,##0\)</c:formatCode>
                <c:ptCount val="24"/>
                <c:pt idx="0">
                  <c:v>19</c:v>
                </c:pt>
                <c:pt idx="1">
                  <c:v>18</c:v>
                </c:pt>
                <c:pt idx="2">
                  <c:v>20</c:v>
                </c:pt>
                <c:pt idx="3">
                  <c:v>18</c:v>
                </c:pt>
                <c:pt idx="4">
                  <c:v>20</c:v>
                </c:pt>
                <c:pt idx="5">
                  <c:v>16</c:v>
                </c:pt>
                <c:pt idx="6">
                  <c:v>18</c:v>
                </c:pt>
                <c:pt idx="7">
                  <c:v>21</c:v>
                </c:pt>
                <c:pt idx="8">
                  <c:v>20</c:v>
                </c:pt>
                <c:pt idx="9">
                  <c:v>17</c:v>
                </c:pt>
                <c:pt idx="10">
                  <c:v>15</c:v>
                </c:pt>
                <c:pt idx="11">
                  <c:v>14</c:v>
                </c:pt>
                <c:pt idx="12">
                  <c:v>18</c:v>
                </c:pt>
                <c:pt idx="13">
                  <c:v>21</c:v>
                </c:pt>
                <c:pt idx="14">
                  <c:v>19</c:v>
                </c:pt>
              </c:numCache>
            </c:numRef>
          </c:val>
        </c:ser>
        <c:ser>
          <c:idx val="1"/>
          <c:order val="1"/>
          <c:tx>
            <c:strRef>
              <c:f>'North Children''s'!$F$2</c:f>
              <c:strCache>
                <c:ptCount val="1"/>
                <c:pt idx="0">
                  <c:v>Clients on Wait List</c:v>
                </c:pt>
              </c:strCache>
            </c:strRef>
          </c:tx>
          <c:invertIfNegative val="0"/>
          <c:dLbls>
            <c:showLegendKey val="0"/>
            <c:showVal val="1"/>
            <c:showCatName val="0"/>
            <c:showSerName val="0"/>
            <c:showPercent val="0"/>
            <c:showBubbleSize val="0"/>
            <c:showLeaderLines val="0"/>
          </c:dLbls>
          <c:cat>
            <c:numRef>
              <c:f>'North Children''s'!$A$3:$A$26</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'North Children''s'!$F$3:$F$26</c:f>
              <c:numCache>
                <c:formatCode>#,##0_);\(#,##0\)</c:formatCode>
                <c:ptCount val="24"/>
                <c:pt idx="0">
                  <c:v>16</c:v>
                </c:pt>
                <c:pt idx="1">
                  <c:v>16</c:v>
                </c:pt>
                <c:pt idx="2">
                  <c:v>16</c:v>
                </c:pt>
                <c:pt idx="3">
                  <c:v>16</c:v>
                </c:pt>
                <c:pt idx="4">
                  <c:v>16</c:v>
                </c:pt>
                <c:pt idx="5">
                  <c:v>16</c:v>
                </c:pt>
                <c:pt idx="6">
                  <c:v>16</c:v>
                </c:pt>
                <c:pt idx="7">
                  <c:v>12</c:v>
                </c:pt>
                <c:pt idx="8">
                  <c:v>11</c:v>
                </c:pt>
                <c:pt idx="9">
                  <c:v>11</c:v>
                </c:pt>
                <c:pt idx="10">
                  <c:v>8</c:v>
                </c:pt>
                <c:pt idx="11">
                  <c:v>8</c:v>
                </c:pt>
                <c:pt idx="12">
                  <c:v>8</c:v>
                </c:pt>
                <c:pt idx="13">
                  <c:v>8</c:v>
                </c:pt>
                <c:pt idx="14">
                  <c:v>8</c:v>
                </c:pt>
              </c:numCache>
            </c:numRef>
          </c:val>
        </c:ser>
        <c:dLbls>
          <c:showLegendKey val="0"/>
          <c:showVal val="0"/>
          <c:showCatName val="0"/>
          <c:showSerName val="0"/>
          <c:showPercent val="0"/>
          <c:showBubbleSize val="0"/>
        </c:dLbls>
        <c:gapWidth val="50"/>
        <c:overlap val="100"/>
        <c:axId val="57800192"/>
        <c:axId val="57801728"/>
      </c:barChart>
      <c:dateAx>
        <c:axId val="57800192"/>
        <c:scaling>
          <c:orientation val="minMax"/>
        </c:scaling>
        <c:delete val="0"/>
        <c:axPos val="b"/>
        <c:numFmt formatCode="[$-409]mmm\-yy;@" sourceLinked="0"/>
        <c:majorTickMark val="out"/>
        <c:minorTickMark val="none"/>
        <c:tickLblPos val="nextTo"/>
        <c:crossAx val="57801728"/>
        <c:crosses val="autoZero"/>
        <c:auto val="1"/>
        <c:lblOffset val="100"/>
        <c:baseTimeUnit val="months"/>
      </c:dateAx>
      <c:valAx>
        <c:axId val="57801728"/>
        <c:scaling>
          <c:orientation val="minMax"/>
        </c:scaling>
        <c:delete val="0"/>
        <c:axPos val="l"/>
        <c:majorGridlines/>
        <c:numFmt formatCode="#,##0_);\(#,##0\)" sourceLinked="1"/>
        <c:majorTickMark val="out"/>
        <c:minorTickMark val="none"/>
        <c:tickLblPos val="nextTo"/>
        <c:crossAx val="57800192"/>
        <c:crosses val="autoZero"/>
        <c:crossBetween val="between"/>
      </c:valAx>
      <c:spPr>
        <a:noFill/>
        <a:ln w="25380">
          <a:noFill/>
        </a:ln>
      </c:spPr>
    </c:plotArea>
    <c:legend>
      <c:legendPos val="t"/>
      <c:layout/>
      <c:overlay val="0"/>
    </c:legend>
    <c:plotVisOnly val="1"/>
    <c:dispBlanksAs val="gap"/>
    <c:showDLblsOverMax val="0"/>
  </c:chart>
  <c:txPr>
    <a:bodyPr/>
    <a:lstStyle/>
    <a:p>
      <a:pPr>
        <a:defRPr sz="1099"/>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WIN!$B$1</c:f>
              <c:strCache>
                <c:ptCount val="1"/>
                <c:pt idx="0">
                  <c:v>South Clients Served</c:v>
                </c:pt>
              </c:strCache>
            </c:strRef>
          </c:tx>
          <c:invertIfNegative val="0"/>
          <c:dLbls>
            <c:showLegendKey val="0"/>
            <c:showVal val="1"/>
            <c:showCatName val="0"/>
            <c:showSerName val="0"/>
            <c:showPercent val="0"/>
            <c:showBubbleSize val="0"/>
            <c:showLeaderLines val="0"/>
          </c:dLbls>
          <c:cat>
            <c:numRef>
              <c:f>WIN!$A$2:$A$25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WIN!$B$2:$B$25</c:f>
              <c:numCache>
                <c:formatCode>#,##0</c:formatCode>
                <c:ptCount val="24"/>
                <c:pt idx="0">
                  <c:v>199</c:v>
                </c:pt>
                <c:pt idx="1">
                  <c:v>200</c:v>
                </c:pt>
                <c:pt idx="2">
                  <c:v>188</c:v>
                </c:pt>
                <c:pt idx="3">
                  <c:v>181</c:v>
                </c:pt>
                <c:pt idx="4">
                  <c:v>159</c:v>
                </c:pt>
                <c:pt idx="5">
                  <c:v>153</c:v>
                </c:pt>
                <c:pt idx="6">
                  <c:v>162</c:v>
                </c:pt>
                <c:pt idx="7">
                  <c:v>157</c:v>
                </c:pt>
                <c:pt idx="8">
                  <c:v>157</c:v>
                </c:pt>
                <c:pt idx="9">
                  <c:v>158</c:v>
                </c:pt>
                <c:pt idx="10">
                  <c:v>163</c:v>
                </c:pt>
                <c:pt idx="11">
                  <c:v>157</c:v>
                </c:pt>
                <c:pt idx="12">
                  <c:v>147</c:v>
                </c:pt>
                <c:pt idx="13">
                  <c:v>152</c:v>
                </c:pt>
                <c:pt idx="14">
                  <c:v>151</c:v>
                </c:pt>
              </c:numCache>
            </c:numRef>
          </c:val>
        </c:ser>
        <c:ser>
          <c:idx val="1"/>
          <c:order val="1"/>
          <c:tx>
            <c:strRef>
              <c:f>WIN!$C$1</c:f>
              <c:strCache>
                <c:ptCount val="1"/>
                <c:pt idx="0">
                  <c:v>North Clients Served</c:v>
                </c:pt>
              </c:strCache>
            </c:strRef>
          </c:tx>
          <c:invertIfNegative val="0"/>
          <c:dLbls>
            <c:showLegendKey val="0"/>
            <c:showVal val="1"/>
            <c:showCatName val="0"/>
            <c:showSerName val="0"/>
            <c:showPercent val="0"/>
            <c:showBubbleSize val="0"/>
            <c:showLeaderLines val="0"/>
          </c:dLbls>
          <c:cat>
            <c:numRef>
              <c:f>WIN!$A$2:$A$25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WIN!$C$2:$C$25</c:f>
              <c:numCache>
                <c:formatCode>General</c:formatCode>
                <c:ptCount val="24"/>
                <c:pt idx="0">
                  <c:v>87</c:v>
                </c:pt>
                <c:pt idx="1">
                  <c:v>87</c:v>
                </c:pt>
                <c:pt idx="2">
                  <c:v>93</c:v>
                </c:pt>
                <c:pt idx="3">
                  <c:v>92</c:v>
                </c:pt>
                <c:pt idx="4">
                  <c:v>93</c:v>
                </c:pt>
                <c:pt idx="5">
                  <c:v>99</c:v>
                </c:pt>
                <c:pt idx="6">
                  <c:v>104</c:v>
                </c:pt>
                <c:pt idx="7">
                  <c:v>105</c:v>
                </c:pt>
                <c:pt idx="8">
                  <c:v>98</c:v>
                </c:pt>
                <c:pt idx="9">
                  <c:v>101</c:v>
                </c:pt>
                <c:pt idx="10">
                  <c:v>108</c:v>
                </c:pt>
                <c:pt idx="11">
                  <c:v>104</c:v>
                </c:pt>
                <c:pt idx="12">
                  <c:v>107</c:v>
                </c:pt>
                <c:pt idx="13">
                  <c:v>102</c:v>
                </c:pt>
                <c:pt idx="14">
                  <c:v>99</c:v>
                </c:pt>
              </c:numCache>
            </c:numRef>
          </c:val>
        </c:ser>
        <c:ser>
          <c:idx val="2"/>
          <c:order val="2"/>
          <c:tx>
            <c:strRef>
              <c:f>WIN!$D$1</c:f>
              <c:strCache>
                <c:ptCount val="1"/>
                <c:pt idx="0">
                  <c:v>Rural Clients Served</c:v>
                </c:pt>
              </c:strCache>
            </c:strRef>
          </c:tx>
          <c:invertIfNegative val="0"/>
          <c:dLbls>
            <c:showLegendKey val="0"/>
            <c:showVal val="1"/>
            <c:showCatName val="0"/>
            <c:showSerName val="0"/>
            <c:showPercent val="0"/>
            <c:showBubbleSize val="0"/>
            <c:showLeaderLines val="0"/>
          </c:dLbls>
          <c:cat>
            <c:numRef>
              <c:f>WIN!$A$2:$A$25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WIN!$D$2:$D$25</c:f>
              <c:numCache>
                <c:formatCode>General</c:formatCode>
                <c:ptCount val="24"/>
                <c:pt idx="0">
                  <c:v>57</c:v>
                </c:pt>
                <c:pt idx="1">
                  <c:v>50</c:v>
                </c:pt>
                <c:pt idx="2">
                  <c:v>53</c:v>
                </c:pt>
                <c:pt idx="3">
                  <c:v>48</c:v>
                </c:pt>
                <c:pt idx="4">
                  <c:v>50</c:v>
                </c:pt>
                <c:pt idx="5">
                  <c:v>48</c:v>
                </c:pt>
                <c:pt idx="6">
                  <c:v>43</c:v>
                </c:pt>
                <c:pt idx="7">
                  <c:v>39</c:v>
                </c:pt>
                <c:pt idx="8">
                  <c:v>38</c:v>
                </c:pt>
                <c:pt idx="9">
                  <c:v>38</c:v>
                </c:pt>
                <c:pt idx="10">
                  <c:v>36</c:v>
                </c:pt>
                <c:pt idx="11">
                  <c:v>37</c:v>
                </c:pt>
                <c:pt idx="12">
                  <c:v>40</c:v>
                </c:pt>
                <c:pt idx="13">
                  <c:v>39</c:v>
                </c:pt>
                <c:pt idx="14">
                  <c:v>47</c:v>
                </c:pt>
              </c:numCache>
            </c:numRef>
          </c:val>
        </c:ser>
        <c:ser>
          <c:idx val="3"/>
          <c:order val="3"/>
          <c:tx>
            <c:strRef>
              <c:f>WIN!$E$1</c:f>
              <c:strCache>
                <c:ptCount val="1"/>
                <c:pt idx="0">
                  <c:v>South Waiting for Services</c:v>
                </c:pt>
              </c:strCache>
            </c:strRef>
          </c:tx>
          <c:invertIfNegative val="0"/>
          <c:dLbls>
            <c:showLegendKey val="0"/>
            <c:showVal val="1"/>
            <c:showCatName val="0"/>
            <c:showSerName val="0"/>
            <c:showPercent val="0"/>
            <c:showBubbleSize val="0"/>
            <c:showLeaderLines val="0"/>
          </c:dLbls>
          <c:cat>
            <c:numRef>
              <c:f>WIN!$A$2:$A$25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WIN!$E$2:$E$25</c:f>
              <c:numCache>
                <c:formatCode>General</c:formatCode>
                <c:ptCount val="24"/>
                <c:pt idx="0">
                  <c:v>39</c:v>
                </c:pt>
                <c:pt idx="1">
                  <c:v>35</c:v>
                </c:pt>
                <c:pt idx="2">
                  <c:v>35</c:v>
                </c:pt>
                <c:pt idx="3">
                  <c:v>39</c:v>
                </c:pt>
                <c:pt idx="4">
                  <c:v>38</c:v>
                </c:pt>
                <c:pt idx="5">
                  <c:v>29</c:v>
                </c:pt>
                <c:pt idx="6">
                  <c:v>29</c:v>
                </c:pt>
                <c:pt idx="7">
                  <c:v>35</c:v>
                </c:pt>
                <c:pt idx="8">
                  <c:v>39</c:v>
                </c:pt>
                <c:pt idx="9">
                  <c:v>40</c:v>
                </c:pt>
                <c:pt idx="10">
                  <c:v>37</c:v>
                </c:pt>
                <c:pt idx="11">
                  <c:v>40</c:v>
                </c:pt>
                <c:pt idx="12">
                  <c:v>34</c:v>
                </c:pt>
                <c:pt idx="13">
                  <c:v>24</c:v>
                </c:pt>
                <c:pt idx="14">
                  <c:v>25</c:v>
                </c:pt>
              </c:numCache>
            </c:numRef>
          </c:val>
        </c:ser>
        <c:ser>
          <c:idx val="4"/>
          <c:order val="4"/>
          <c:tx>
            <c:strRef>
              <c:f>WIN!$F$1</c:f>
              <c:strCache>
                <c:ptCount val="1"/>
                <c:pt idx="0">
                  <c:v>North Waiting for Services</c:v>
                </c:pt>
              </c:strCache>
            </c:strRef>
          </c:tx>
          <c:invertIfNegative val="0"/>
          <c:dLbls>
            <c:showLegendKey val="0"/>
            <c:showVal val="1"/>
            <c:showCatName val="0"/>
            <c:showSerName val="0"/>
            <c:showPercent val="0"/>
            <c:showBubbleSize val="0"/>
            <c:showLeaderLines val="0"/>
          </c:dLbls>
          <c:cat>
            <c:numRef>
              <c:f>WIN!$A$2:$A$25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WIN!$F$2:$F$25</c:f>
              <c:numCache>
                <c:formatCode>General</c:formatCode>
                <c:ptCount val="24"/>
                <c:pt idx="0">
                  <c:v>26</c:v>
                </c:pt>
                <c:pt idx="1">
                  <c:v>17</c:v>
                </c:pt>
                <c:pt idx="2">
                  <c:v>14</c:v>
                </c:pt>
                <c:pt idx="3">
                  <c:v>13</c:v>
                </c:pt>
                <c:pt idx="4">
                  <c:v>13</c:v>
                </c:pt>
                <c:pt idx="5">
                  <c:v>13</c:v>
                </c:pt>
                <c:pt idx="6">
                  <c:v>13</c:v>
                </c:pt>
                <c:pt idx="7">
                  <c:v>13</c:v>
                </c:pt>
                <c:pt idx="8">
                  <c:v>13</c:v>
                </c:pt>
                <c:pt idx="9">
                  <c:v>13</c:v>
                </c:pt>
                <c:pt idx="10">
                  <c:v>13</c:v>
                </c:pt>
                <c:pt idx="11">
                  <c:v>13</c:v>
                </c:pt>
                <c:pt idx="12">
                  <c:v>13</c:v>
                </c:pt>
                <c:pt idx="13">
                  <c:v>13</c:v>
                </c:pt>
                <c:pt idx="14">
                  <c:v>13</c:v>
                </c:pt>
              </c:numCache>
            </c:numRef>
          </c:val>
        </c:ser>
        <c:ser>
          <c:idx val="5"/>
          <c:order val="5"/>
          <c:tx>
            <c:strRef>
              <c:f>WIN!$G$1</c:f>
              <c:strCache>
                <c:ptCount val="1"/>
                <c:pt idx="0">
                  <c:v>Rural Waiting for Services</c:v>
                </c:pt>
              </c:strCache>
            </c:strRef>
          </c:tx>
          <c:invertIfNegative val="0"/>
          <c:dLbls>
            <c:showLegendKey val="0"/>
            <c:showVal val="1"/>
            <c:showCatName val="0"/>
            <c:showSerName val="0"/>
            <c:showPercent val="0"/>
            <c:showBubbleSize val="0"/>
            <c:showLeaderLines val="0"/>
          </c:dLbls>
          <c:cat>
            <c:numRef>
              <c:f>WIN!$A$2:$A$25</c:f>
              <c:numCache>
                <c:formatCode>[$-409]mmm\-yy;@</c:formatCode>
                <c:ptCount val="24"/>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numCache>
            </c:numRef>
          </c:cat>
          <c:val>
            <c:numRef>
              <c:f>WIN!$G$2:$G$25</c:f>
              <c:numCache>
                <c:formatCode>General</c:formatCode>
                <c:ptCount val="24"/>
                <c:pt idx="0">
                  <c:v>6</c:v>
                </c:pt>
                <c:pt idx="1">
                  <c:v>7</c:v>
                </c:pt>
                <c:pt idx="2">
                  <c:v>7</c:v>
                </c:pt>
                <c:pt idx="3">
                  <c:v>7</c:v>
                </c:pt>
                <c:pt idx="4">
                  <c:v>4</c:v>
                </c:pt>
                <c:pt idx="5">
                  <c:v>4</c:v>
                </c:pt>
                <c:pt idx="6">
                  <c:v>4</c:v>
                </c:pt>
                <c:pt idx="7">
                  <c:v>4</c:v>
                </c:pt>
                <c:pt idx="8">
                  <c:v>4</c:v>
                </c:pt>
                <c:pt idx="9">
                  <c:v>4</c:v>
                </c:pt>
                <c:pt idx="10">
                  <c:v>4</c:v>
                </c:pt>
                <c:pt idx="11">
                  <c:v>4</c:v>
                </c:pt>
                <c:pt idx="12">
                  <c:v>4</c:v>
                </c:pt>
                <c:pt idx="13">
                  <c:v>4</c:v>
                </c:pt>
                <c:pt idx="14">
                  <c:v>4</c:v>
                </c:pt>
              </c:numCache>
            </c:numRef>
          </c:val>
        </c:ser>
        <c:dLbls>
          <c:showLegendKey val="0"/>
          <c:showVal val="0"/>
          <c:showCatName val="0"/>
          <c:showSerName val="0"/>
          <c:showPercent val="0"/>
          <c:showBubbleSize val="0"/>
        </c:dLbls>
        <c:gapWidth val="50"/>
        <c:overlap val="100"/>
        <c:axId val="58406784"/>
        <c:axId val="58408320"/>
      </c:barChart>
      <c:dateAx>
        <c:axId val="58406784"/>
        <c:scaling>
          <c:orientation val="minMax"/>
        </c:scaling>
        <c:delete val="0"/>
        <c:axPos val="b"/>
        <c:numFmt formatCode="[$-409]mmm\-yy;@" sourceLinked="0"/>
        <c:majorTickMark val="out"/>
        <c:minorTickMark val="none"/>
        <c:tickLblPos val="nextTo"/>
        <c:crossAx val="58408320"/>
        <c:crosses val="autoZero"/>
        <c:auto val="1"/>
        <c:lblOffset val="100"/>
        <c:baseTimeUnit val="months"/>
      </c:dateAx>
      <c:valAx>
        <c:axId val="58408320"/>
        <c:scaling>
          <c:orientation val="minMax"/>
        </c:scaling>
        <c:delete val="0"/>
        <c:axPos val="l"/>
        <c:majorGridlines/>
        <c:numFmt formatCode="#,##0" sourceLinked="1"/>
        <c:majorTickMark val="out"/>
        <c:minorTickMark val="none"/>
        <c:tickLblPos val="nextTo"/>
        <c:crossAx val="58406784"/>
        <c:crosses val="autoZero"/>
        <c:crossBetween val="between"/>
      </c:valAx>
      <c:spPr>
        <a:noFill/>
        <a:ln w="25402">
          <a:noFill/>
        </a:ln>
      </c:spPr>
    </c:plotArea>
    <c:legend>
      <c:legendPos val="t"/>
      <c:layout/>
      <c:overlay val="0"/>
    </c:legend>
    <c:plotVisOnly val="1"/>
    <c:dispBlanksAs val="gap"/>
    <c:showDLblsOverMax val="0"/>
  </c:chart>
  <c:txPr>
    <a:bodyPr/>
    <a:lstStyle/>
    <a:p>
      <a:pPr>
        <a:defRPr sz="11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JUL</c:v>
                </c:pt>
              </c:strCache>
            </c:strRef>
          </c:tx>
          <c:invertIfNegative val="0"/>
          <c:cat>
            <c:strRef>
              <c:f>Sheet1!$B$1:$D$1</c:f>
              <c:strCache>
                <c:ptCount val="3"/>
                <c:pt idx="0">
                  <c:v>Community Totals</c:v>
                </c:pt>
                <c:pt idx="1">
                  <c:v>Institution Totals</c:v>
                </c:pt>
                <c:pt idx="2">
                  <c:v>Combined Totals</c:v>
                </c:pt>
              </c:strCache>
            </c:strRef>
          </c:cat>
          <c:val>
            <c:numRef>
              <c:f>Sheet1!$B$2:$D$2</c:f>
              <c:numCache>
                <c:formatCode>General</c:formatCode>
                <c:ptCount val="3"/>
                <c:pt idx="0">
                  <c:v>293</c:v>
                </c:pt>
                <c:pt idx="1">
                  <c:v>221</c:v>
                </c:pt>
                <c:pt idx="2">
                  <c:v>514</c:v>
                </c:pt>
              </c:numCache>
            </c:numRef>
          </c:val>
        </c:ser>
        <c:ser>
          <c:idx val="1"/>
          <c:order val="1"/>
          <c:tx>
            <c:strRef>
              <c:f>Sheet1!$A$3</c:f>
              <c:strCache>
                <c:ptCount val="1"/>
                <c:pt idx="0">
                  <c:v>AUG</c:v>
                </c:pt>
              </c:strCache>
            </c:strRef>
          </c:tx>
          <c:invertIfNegative val="0"/>
          <c:cat>
            <c:strRef>
              <c:f>Sheet1!$B$1:$D$1</c:f>
              <c:strCache>
                <c:ptCount val="3"/>
                <c:pt idx="0">
                  <c:v>Community Totals</c:v>
                </c:pt>
                <c:pt idx="1">
                  <c:v>Institution Totals</c:v>
                </c:pt>
                <c:pt idx="2">
                  <c:v>Combined Totals</c:v>
                </c:pt>
              </c:strCache>
            </c:strRef>
          </c:cat>
          <c:val>
            <c:numRef>
              <c:f>Sheet1!$B$3:$D$3</c:f>
              <c:numCache>
                <c:formatCode>General</c:formatCode>
                <c:ptCount val="3"/>
                <c:pt idx="0">
                  <c:v>279</c:v>
                </c:pt>
                <c:pt idx="1">
                  <c:v>221</c:v>
                </c:pt>
                <c:pt idx="2">
                  <c:v>500</c:v>
                </c:pt>
              </c:numCache>
            </c:numRef>
          </c:val>
        </c:ser>
        <c:ser>
          <c:idx val="2"/>
          <c:order val="2"/>
          <c:tx>
            <c:strRef>
              <c:f>Sheet1!$A$4</c:f>
              <c:strCache>
                <c:ptCount val="1"/>
                <c:pt idx="0">
                  <c:v>SEP</c:v>
                </c:pt>
              </c:strCache>
            </c:strRef>
          </c:tx>
          <c:invertIfNegative val="0"/>
          <c:cat>
            <c:strRef>
              <c:f>Sheet1!$B$1:$D$1</c:f>
              <c:strCache>
                <c:ptCount val="3"/>
                <c:pt idx="0">
                  <c:v>Community Totals</c:v>
                </c:pt>
                <c:pt idx="1">
                  <c:v>Institution Totals</c:v>
                </c:pt>
                <c:pt idx="2">
                  <c:v>Combined Totals</c:v>
                </c:pt>
              </c:strCache>
            </c:strRef>
          </c:cat>
          <c:val>
            <c:numRef>
              <c:f>Sheet1!$B$4:$D$4</c:f>
              <c:numCache>
                <c:formatCode>General</c:formatCode>
                <c:ptCount val="3"/>
                <c:pt idx="0">
                  <c:v>277</c:v>
                </c:pt>
                <c:pt idx="1">
                  <c:v>229</c:v>
                </c:pt>
                <c:pt idx="2">
                  <c:v>506</c:v>
                </c:pt>
              </c:numCache>
            </c:numRef>
          </c:val>
        </c:ser>
        <c:ser>
          <c:idx val="3"/>
          <c:order val="3"/>
          <c:tx>
            <c:strRef>
              <c:f>Sheet1!$A$5</c:f>
              <c:strCache>
                <c:ptCount val="1"/>
                <c:pt idx="0">
                  <c:v>OCT</c:v>
                </c:pt>
              </c:strCache>
            </c:strRef>
          </c:tx>
          <c:spPr>
            <a:solidFill>
              <a:schemeClr val="bg2">
                <a:lumMod val="50000"/>
              </a:schemeClr>
            </a:solidFill>
          </c:spPr>
          <c:invertIfNegative val="0"/>
          <c:cat>
            <c:strRef>
              <c:f>Sheet1!$B$1:$D$1</c:f>
              <c:strCache>
                <c:ptCount val="3"/>
                <c:pt idx="0">
                  <c:v>Community Totals</c:v>
                </c:pt>
                <c:pt idx="1">
                  <c:v>Institution Totals</c:v>
                </c:pt>
                <c:pt idx="2">
                  <c:v>Combined Totals</c:v>
                </c:pt>
              </c:strCache>
            </c:strRef>
          </c:cat>
          <c:val>
            <c:numRef>
              <c:f>Sheet1!$B$5:$D$5</c:f>
              <c:numCache>
                <c:formatCode>General</c:formatCode>
                <c:ptCount val="3"/>
                <c:pt idx="0">
                  <c:v>293</c:v>
                </c:pt>
                <c:pt idx="1">
                  <c:v>227</c:v>
                </c:pt>
                <c:pt idx="2">
                  <c:v>520</c:v>
                </c:pt>
              </c:numCache>
            </c:numRef>
          </c:val>
        </c:ser>
        <c:ser>
          <c:idx val="4"/>
          <c:order val="4"/>
          <c:tx>
            <c:strRef>
              <c:f>Sheet1!$A$6</c:f>
              <c:strCache>
                <c:ptCount val="1"/>
                <c:pt idx="0">
                  <c:v>NOV</c:v>
                </c:pt>
              </c:strCache>
            </c:strRef>
          </c:tx>
          <c:invertIfNegative val="0"/>
          <c:cat>
            <c:strRef>
              <c:f>Sheet1!$B$1:$D$1</c:f>
              <c:strCache>
                <c:ptCount val="3"/>
                <c:pt idx="0">
                  <c:v>Community Totals</c:v>
                </c:pt>
                <c:pt idx="1">
                  <c:v>Institution Totals</c:v>
                </c:pt>
                <c:pt idx="2">
                  <c:v>Combined Totals</c:v>
                </c:pt>
              </c:strCache>
            </c:strRef>
          </c:cat>
          <c:val>
            <c:numRef>
              <c:f>Sheet1!$B$6:$D$6</c:f>
              <c:numCache>
                <c:formatCode>General</c:formatCode>
                <c:ptCount val="3"/>
              </c:numCache>
            </c:numRef>
          </c:val>
        </c:ser>
        <c:ser>
          <c:idx val="5"/>
          <c:order val="5"/>
          <c:tx>
            <c:strRef>
              <c:f>Sheet1!$A$7</c:f>
              <c:strCache>
                <c:ptCount val="1"/>
                <c:pt idx="0">
                  <c:v>DEC</c:v>
                </c:pt>
              </c:strCache>
            </c:strRef>
          </c:tx>
          <c:invertIfNegative val="0"/>
          <c:cat>
            <c:strRef>
              <c:f>Sheet1!$B$1:$D$1</c:f>
              <c:strCache>
                <c:ptCount val="3"/>
                <c:pt idx="0">
                  <c:v>Community Totals</c:v>
                </c:pt>
                <c:pt idx="1">
                  <c:v>Institution Totals</c:v>
                </c:pt>
                <c:pt idx="2">
                  <c:v>Combined Totals</c:v>
                </c:pt>
              </c:strCache>
            </c:strRef>
          </c:cat>
          <c:val>
            <c:numRef>
              <c:f>Sheet1!$B$7:$D$7</c:f>
              <c:numCache>
                <c:formatCode>General</c:formatCode>
                <c:ptCount val="3"/>
              </c:numCache>
            </c:numRef>
          </c:val>
        </c:ser>
        <c:dLbls>
          <c:showLegendKey val="0"/>
          <c:showVal val="0"/>
          <c:showCatName val="0"/>
          <c:showSerName val="0"/>
          <c:showPercent val="0"/>
          <c:showBubbleSize val="0"/>
        </c:dLbls>
        <c:gapWidth val="150"/>
        <c:axId val="58797440"/>
        <c:axId val="58815616"/>
      </c:barChart>
      <c:catAx>
        <c:axId val="58797440"/>
        <c:scaling>
          <c:orientation val="minMax"/>
        </c:scaling>
        <c:delete val="0"/>
        <c:axPos val="b"/>
        <c:majorTickMark val="out"/>
        <c:minorTickMark val="none"/>
        <c:tickLblPos val="nextTo"/>
        <c:crossAx val="58815616"/>
        <c:crosses val="autoZero"/>
        <c:auto val="1"/>
        <c:lblAlgn val="ctr"/>
        <c:lblOffset val="100"/>
        <c:noMultiLvlLbl val="0"/>
      </c:catAx>
      <c:valAx>
        <c:axId val="58815616"/>
        <c:scaling>
          <c:orientation val="minMax"/>
        </c:scaling>
        <c:delete val="0"/>
        <c:axPos val="l"/>
        <c:majorGridlines/>
        <c:title>
          <c:tx>
            <c:rich>
              <a:bodyPr rot="-5400000" vert="horz"/>
              <a:lstStyle/>
              <a:p>
                <a:pPr>
                  <a:defRPr/>
                </a:pPr>
                <a:r>
                  <a:rPr lang="en-US"/>
                  <a:t>Number of Youth</a:t>
                </a:r>
              </a:p>
            </c:rich>
          </c:tx>
          <c:layout>
            <c:manualLayout>
              <c:xMode val="edge"/>
              <c:yMode val="edge"/>
              <c:x val="9.6899224806201549E-3"/>
              <c:y val="0.25623050795121199"/>
            </c:manualLayout>
          </c:layout>
          <c:overlay val="0"/>
        </c:title>
        <c:numFmt formatCode="General" sourceLinked="1"/>
        <c:majorTickMark val="out"/>
        <c:minorTickMark val="none"/>
        <c:tickLblPos val="nextTo"/>
        <c:crossAx val="5879744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Caliente Youth Center </a:t>
            </a:r>
            <a:endParaRPr lang="en-US" sz="1000" dirty="0" smtClean="0"/>
          </a:p>
          <a:p>
            <a:pPr>
              <a:defRPr sz="1000"/>
            </a:pPr>
            <a:r>
              <a:rPr lang="en-US" sz="1000" dirty="0" smtClean="0"/>
              <a:t>Average </a:t>
            </a:r>
            <a:r>
              <a:rPr lang="en-US" sz="1000" dirty="0"/>
              <a:t>Daily Population</a:t>
            </a:r>
          </a:p>
        </c:rich>
      </c:tx>
      <c:layout>
        <c:manualLayout>
          <c:xMode val="edge"/>
          <c:yMode val="edge"/>
          <c:x val="0.10952148342568289"/>
          <c:y val="3.125E-2"/>
        </c:manualLayout>
      </c:layout>
      <c:overlay val="0"/>
    </c:title>
    <c:autoTitleDeleted val="0"/>
    <c:plotArea>
      <c:layout/>
      <c:lineChart>
        <c:grouping val="standard"/>
        <c:varyColors val="0"/>
        <c:ser>
          <c:idx val="0"/>
          <c:order val="0"/>
          <c:tx>
            <c:strRef>
              <c:f>Sheet2!$B$1</c:f>
              <c:strCache>
                <c:ptCount val="1"/>
                <c:pt idx="0">
                  <c:v>FY13</c:v>
                </c:pt>
              </c:strCache>
            </c:strRef>
          </c:tx>
          <c:cat>
            <c:strRef>
              <c:f>Sheet2!$A$2:$A$13</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Sheet2!$B$2:$B$13</c:f>
              <c:numCache>
                <c:formatCode>General</c:formatCode>
                <c:ptCount val="12"/>
                <c:pt idx="0">
                  <c:v>122</c:v>
                </c:pt>
                <c:pt idx="1">
                  <c:v>126</c:v>
                </c:pt>
                <c:pt idx="2">
                  <c:v>134</c:v>
                </c:pt>
                <c:pt idx="3">
                  <c:v>121</c:v>
                </c:pt>
                <c:pt idx="4">
                  <c:v>119</c:v>
                </c:pt>
                <c:pt idx="5">
                  <c:v>116</c:v>
                </c:pt>
                <c:pt idx="6">
                  <c:v>112</c:v>
                </c:pt>
                <c:pt idx="7">
                  <c:v>115</c:v>
                </c:pt>
                <c:pt idx="8">
                  <c:v>117</c:v>
                </c:pt>
                <c:pt idx="9">
                  <c:v>115</c:v>
                </c:pt>
                <c:pt idx="10">
                  <c:v>109</c:v>
                </c:pt>
                <c:pt idx="11">
                  <c:v>101</c:v>
                </c:pt>
              </c:numCache>
            </c:numRef>
          </c:val>
          <c:smooth val="0"/>
        </c:ser>
        <c:ser>
          <c:idx val="1"/>
          <c:order val="1"/>
          <c:tx>
            <c:strRef>
              <c:f>Sheet2!$C$1</c:f>
              <c:strCache>
                <c:ptCount val="1"/>
                <c:pt idx="0">
                  <c:v>FY14</c:v>
                </c:pt>
              </c:strCache>
            </c:strRef>
          </c:tx>
          <c:cat>
            <c:strRef>
              <c:f>Sheet2!$A$2:$A$13</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Sheet2!$C$2:$C$13</c:f>
              <c:numCache>
                <c:formatCode>General</c:formatCode>
                <c:ptCount val="12"/>
                <c:pt idx="0">
                  <c:v>99</c:v>
                </c:pt>
                <c:pt idx="1">
                  <c:v>108</c:v>
                </c:pt>
                <c:pt idx="2">
                  <c:v>122</c:v>
                </c:pt>
                <c:pt idx="3">
                  <c:v>118</c:v>
                </c:pt>
                <c:pt idx="4">
                  <c:v>118</c:v>
                </c:pt>
                <c:pt idx="5">
                  <c:v>114</c:v>
                </c:pt>
                <c:pt idx="6">
                  <c:v>118</c:v>
                </c:pt>
                <c:pt idx="7">
                  <c:v>117</c:v>
                </c:pt>
                <c:pt idx="8">
                  <c:v>111</c:v>
                </c:pt>
                <c:pt idx="9">
                  <c:v>109</c:v>
                </c:pt>
                <c:pt idx="10">
                  <c:v>109</c:v>
                </c:pt>
                <c:pt idx="11">
                  <c:v>110</c:v>
                </c:pt>
              </c:numCache>
            </c:numRef>
          </c:val>
          <c:smooth val="0"/>
        </c:ser>
        <c:dLbls>
          <c:showLegendKey val="0"/>
          <c:showVal val="0"/>
          <c:showCatName val="0"/>
          <c:showSerName val="0"/>
          <c:showPercent val="0"/>
          <c:showBubbleSize val="0"/>
        </c:dLbls>
        <c:marker val="1"/>
        <c:smooth val="0"/>
        <c:axId val="60055936"/>
        <c:axId val="60057472"/>
      </c:lineChart>
      <c:catAx>
        <c:axId val="60055936"/>
        <c:scaling>
          <c:orientation val="minMax"/>
        </c:scaling>
        <c:delete val="0"/>
        <c:axPos val="b"/>
        <c:majorTickMark val="none"/>
        <c:minorTickMark val="none"/>
        <c:tickLblPos val="nextTo"/>
        <c:crossAx val="60057472"/>
        <c:crosses val="autoZero"/>
        <c:auto val="1"/>
        <c:lblAlgn val="ctr"/>
        <c:lblOffset val="100"/>
        <c:noMultiLvlLbl val="0"/>
      </c:catAx>
      <c:valAx>
        <c:axId val="60057472"/>
        <c:scaling>
          <c:orientation val="minMax"/>
        </c:scaling>
        <c:delete val="0"/>
        <c:axPos val="l"/>
        <c:majorGridlines/>
        <c:title>
          <c:tx>
            <c:rich>
              <a:bodyPr/>
              <a:lstStyle/>
              <a:p>
                <a:pPr>
                  <a:defRPr/>
                </a:pPr>
                <a:r>
                  <a:rPr lang="en-US"/>
                  <a:t>Number of Youth</a:t>
                </a:r>
              </a:p>
            </c:rich>
          </c:tx>
          <c:layout/>
          <c:overlay val="0"/>
        </c:title>
        <c:numFmt formatCode="General" sourceLinked="1"/>
        <c:majorTickMark val="none"/>
        <c:minorTickMark val="none"/>
        <c:tickLblPos val="nextTo"/>
        <c:crossAx val="60055936"/>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txPr>
    <a:bodyPr/>
    <a:lstStyle/>
    <a:p>
      <a:pPr>
        <a:defRPr sz="10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Nevada Youth Training </a:t>
            </a:r>
            <a:r>
              <a:rPr lang="en-US" sz="1000" dirty="0" smtClean="0"/>
              <a:t>Center</a:t>
            </a:r>
          </a:p>
          <a:p>
            <a:pPr>
              <a:defRPr sz="1000"/>
            </a:pPr>
            <a:r>
              <a:rPr lang="en-US" sz="1000" dirty="0" smtClean="0"/>
              <a:t> </a:t>
            </a:r>
            <a:r>
              <a:rPr lang="en-US" sz="1000" dirty="0"/>
              <a:t>Average Daily Population</a:t>
            </a:r>
          </a:p>
        </c:rich>
      </c:tx>
      <c:layout/>
      <c:overlay val="0"/>
    </c:title>
    <c:autoTitleDeleted val="0"/>
    <c:plotArea>
      <c:layout/>
      <c:lineChart>
        <c:grouping val="standard"/>
        <c:varyColors val="0"/>
        <c:ser>
          <c:idx val="0"/>
          <c:order val="0"/>
          <c:tx>
            <c:strRef>
              <c:f>Sheet2!$B$1</c:f>
              <c:strCache>
                <c:ptCount val="1"/>
                <c:pt idx="0">
                  <c:v>FY13</c:v>
                </c:pt>
              </c:strCache>
            </c:strRef>
          </c:tx>
          <c:cat>
            <c:strRef>
              <c:f>Sheet2!$A$2:$A$13</c:f>
              <c:strCache>
                <c:ptCount val="12"/>
                <c:pt idx="0">
                  <c:v>Jul</c:v>
                </c:pt>
                <c:pt idx="1">
                  <c:v>Aug</c:v>
                </c:pt>
                <c:pt idx="2">
                  <c:v>Sep</c:v>
                </c:pt>
                <c:pt idx="3">
                  <c:v>Oct</c:v>
                </c:pt>
                <c:pt idx="4">
                  <c:v>Nov</c:v>
                </c:pt>
                <c:pt idx="5">
                  <c:v>Dec</c:v>
                </c:pt>
                <c:pt idx="6">
                  <c:v>Jan</c:v>
                </c:pt>
                <c:pt idx="7">
                  <c:v>Feb</c:v>
                </c:pt>
                <c:pt idx="8">
                  <c:v>Mar</c:v>
                </c:pt>
                <c:pt idx="9">
                  <c:v>Apr</c:v>
                </c:pt>
                <c:pt idx="10">
                  <c:v>May</c:v>
                </c:pt>
                <c:pt idx="11">
                  <c:v>June</c:v>
                </c:pt>
              </c:strCache>
            </c:strRef>
          </c:cat>
          <c:val>
            <c:numRef>
              <c:f>Sheet2!$B$2:$B$13</c:f>
              <c:numCache>
                <c:formatCode>General</c:formatCode>
                <c:ptCount val="12"/>
                <c:pt idx="0">
                  <c:v>78</c:v>
                </c:pt>
                <c:pt idx="1">
                  <c:v>70</c:v>
                </c:pt>
                <c:pt idx="2">
                  <c:v>74</c:v>
                </c:pt>
                <c:pt idx="3">
                  <c:v>77</c:v>
                </c:pt>
                <c:pt idx="4">
                  <c:v>75</c:v>
                </c:pt>
                <c:pt idx="5">
                  <c:v>73</c:v>
                </c:pt>
                <c:pt idx="6">
                  <c:v>73</c:v>
                </c:pt>
                <c:pt idx="7">
                  <c:v>70</c:v>
                </c:pt>
                <c:pt idx="8">
                  <c:v>69</c:v>
                </c:pt>
                <c:pt idx="9">
                  <c:v>60</c:v>
                </c:pt>
                <c:pt idx="10">
                  <c:v>56</c:v>
                </c:pt>
                <c:pt idx="11">
                  <c:v>55</c:v>
                </c:pt>
              </c:numCache>
            </c:numRef>
          </c:val>
          <c:smooth val="0"/>
        </c:ser>
        <c:ser>
          <c:idx val="1"/>
          <c:order val="1"/>
          <c:tx>
            <c:strRef>
              <c:f>Sheet2!$C$1</c:f>
              <c:strCache>
                <c:ptCount val="1"/>
                <c:pt idx="0">
                  <c:v>FY14</c:v>
                </c:pt>
              </c:strCache>
            </c:strRef>
          </c:tx>
          <c:cat>
            <c:strRef>
              <c:f>Sheet2!$A$2:$A$13</c:f>
              <c:strCache>
                <c:ptCount val="12"/>
                <c:pt idx="0">
                  <c:v>Jul</c:v>
                </c:pt>
                <c:pt idx="1">
                  <c:v>Aug</c:v>
                </c:pt>
                <c:pt idx="2">
                  <c:v>Sep</c:v>
                </c:pt>
                <c:pt idx="3">
                  <c:v>Oct</c:v>
                </c:pt>
                <c:pt idx="4">
                  <c:v>Nov</c:v>
                </c:pt>
                <c:pt idx="5">
                  <c:v>Dec</c:v>
                </c:pt>
                <c:pt idx="6">
                  <c:v>Jan</c:v>
                </c:pt>
                <c:pt idx="7">
                  <c:v>Feb</c:v>
                </c:pt>
                <c:pt idx="8">
                  <c:v>Mar</c:v>
                </c:pt>
                <c:pt idx="9">
                  <c:v>Apr</c:v>
                </c:pt>
                <c:pt idx="10">
                  <c:v>May</c:v>
                </c:pt>
                <c:pt idx="11">
                  <c:v>June</c:v>
                </c:pt>
              </c:strCache>
            </c:strRef>
          </c:cat>
          <c:val>
            <c:numRef>
              <c:f>Sheet2!$C$2:$C$13</c:f>
              <c:numCache>
                <c:formatCode>General</c:formatCode>
                <c:ptCount val="12"/>
                <c:pt idx="0">
                  <c:v>47</c:v>
                </c:pt>
                <c:pt idx="1">
                  <c:v>48</c:v>
                </c:pt>
                <c:pt idx="2">
                  <c:v>48</c:v>
                </c:pt>
                <c:pt idx="3">
                  <c:v>55</c:v>
                </c:pt>
                <c:pt idx="4">
                  <c:v>60</c:v>
                </c:pt>
                <c:pt idx="5">
                  <c:v>55</c:v>
                </c:pt>
                <c:pt idx="6">
                  <c:v>56</c:v>
                </c:pt>
                <c:pt idx="7">
                  <c:v>58</c:v>
                </c:pt>
                <c:pt idx="8">
                  <c:v>55</c:v>
                </c:pt>
                <c:pt idx="9">
                  <c:v>58</c:v>
                </c:pt>
                <c:pt idx="10">
                  <c:v>55</c:v>
                </c:pt>
                <c:pt idx="11">
                  <c:v>54</c:v>
                </c:pt>
              </c:numCache>
            </c:numRef>
          </c:val>
          <c:smooth val="0"/>
        </c:ser>
        <c:dLbls>
          <c:showLegendKey val="0"/>
          <c:showVal val="0"/>
          <c:showCatName val="0"/>
          <c:showSerName val="0"/>
          <c:showPercent val="0"/>
          <c:showBubbleSize val="0"/>
        </c:dLbls>
        <c:marker val="1"/>
        <c:smooth val="0"/>
        <c:axId val="60137856"/>
        <c:axId val="60139392"/>
      </c:lineChart>
      <c:catAx>
        <c:axId val="60137856"/>
        <c:scaling>
          <c:orientation val="minMax"/>
        </c:scaling>
        <c:delete val="0"/>
        <c:axPos val="b"/>
        <c:majorTickMark val="none"/>
        <c:minorTickMark val="none"/>
        <c:tickLblPos val="nextTo"/>
        <c:crossAx val="60139392"/>
        <c:crosses val="autoZero"/>
        <c:auto val="1"/>
        <c:lblAlgn val="ctr"/>
        <c:lblOffset val="100"/>
        <c:noMultiLvlLbl val="0"/>
      </c:catAx>
      <c:valAx>
        <c:axId val="60139392"/>
        <c:scaling>
          <c:orientation val="minMax"/>
        </c:scaling>
        <c:delete val="0"/>
        <c:axPos val="l"/>
        <c:majorGridlines/>
        <c:title>
          <c:tx>
            <c:rich>
              <a:bodyPr/>
              <a:lstStyle/>
              <a:p>
                <a:pPr>
                  <a:defRPr/>
                </a:pPr>
                <a:r>
                  <a:rPr lang="en-US"/>
                  <a:t>Number of Youth</a:t>
                </a:r>
              </a:p>
            </c:rich>
          </c:tx>
          <c:layout/>
          <c:overlay val="0"/>
        </c:title>
        <c:numFmt formatCode="General" sourceLinked="1"/>
        <c:majorTickMark val="none"/>
        <c:minorTickMark val="none"/>
        <c:tickLblPos val="nextTo"/>
        <c:crossAx val="60137856"/>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Red Rock Academy </a:t>
            </a:r>
            <a:endParaRPr lang="en-US" sz="1000" dirty="0" smtClean="0"/>
          </a:p>
          <a:p>
            <a:pPr>
              <a:defRPr sz="1000"/>
            </a:pPr>
            <a:r>
              <a:rPr lang="en-US" sz="1000" dirty="0" smtClean="0"/>
              <a:t>Average </a:t>
            </a:r>
            <a:r>
              <a:rPr lang="en-US" sz="1000" dirty="0"/>
              <a:t>Daily Population</a:t>
            </a:r>
          </a:p>
        </c:rich>
      </c:tx>
      <c:layout/>
      <c:overlay val="0"/>
    </c:title>
    <c:autoTitleDeleted val="0"/>
    <c:plotArea>
      <c:layout/>
      <c:lineChart>
        <c:grouping val="standard"/>
        <c:varyColors val="0"/>
        <c:ser>
          <c:idx val="0"/>
          <c:order val="0"/>
          <c:tx>
            <c:strRef>
              <c:f>Sheet2!$B$1</c:f>
              <c:strCache>
                <c:ptCount val="1"/>
                <c:pt idx="0">
                  <c:v>SFY14</c:v>
                </c:pt>
              </c:strCache>
            </c:strRef>
          </c:tx>
          <c:cat>
            <c:strRef>
              <c:f>Sheet2!$A$2:$A$8</c:f>
              <c:strCache>
                <c:ptCount val="7"/>
                <c:pt idx="0">
                  <c:v>Dec</c:v>
                </c:pt>
                <c:pt idx="1">
                  <c:v>Jan</c:v>
                </c:pt>
                <c:pt idx="2">
                  <c:v>Feb</c:v>
                </c:pt>
                <c:pt idx="3">
                  <c:v>Mar</c:v>
                </c:pt>
                <c:pt idx="4">
                  <c:v>Apr</c:v>
                </c:pt>
                <c:pt idx="5">
                  <c:v>May</c:v>
                </c:pt>
                <c:pt idx="6">
                  <c:v>Jun</c:v>
                </c:pt>
              </c:strCache>
            </c:strRef>
          </c:cat>
          <c:val>
            <c:numRef>
              <c:f>Sheet2!$B$2:$B$8</c:f>
              <c:numCache>
                <c:formatCode>General</c:formatCode>
                <c:ptCount val="7"/>
                <c:pt idx="0">
                  <c:v>16</c:v>
                </c:pt>
                <c:pt idx="1">
                  <c:v>21</c:v>
                </c:pt>
                <c:pt idx="2">
                  <c:v>22</c:v>
                </c:pt>
                <c:pt idx="3">
                  <c:v>26</c:v>
                </c:pt>
                <c:pt idx="4">
                  <c:v>33</c:v>
                </c:pt>
                <c:pt idx="5">
                  <c:v>33</c:v>
                </c:pt>
                <c:pt idx="6">
                  <c:v>40</c:v>
                </c:pt>
              </c:numCache>
            </c:numRef>
          </c:val>
          <c:smooth val="0"/>
        </c:ser>
        <c:dLbls>
          <c:showLegendKey val="0"/>
          <c:showVal val="0"/>
          <c:showCatName val="0"/>
          <c:showSerName val="0"/>
          <c:showPercent val="0"/>
          <c:showBubbleSize val="0"/>
        </c:dLbls>
        <c:marker val="1"/>
        <c:smooth val="0"/>
        <c:axId val="60157312"/>
        <c:axId val="60167296"/>
      </c:lineChart>
      <c:catAx>
        <c:axId val="60157312"/>
        <c:scaling>
          <c:orientation val="minMax"/>
        </c:scaling>
        <c:delete val="0"/>
        <c:axPos val="b"/>
        <c:majorTickMark val="none"/>
        <c:minorTickMark val="none"/>
        <c:tickLblPos val="nextTo"/>
        <c:crossAx val="60167296"/>
        <c:crosses val="autoZero"/>
        <c:auto val="1"/>
        <c:lblAlgn val="ctr"/>
        <c:lblOffset val="100"/>
        <c:noMultiLvlLbl val="0"/>
      </c:catAx>
      <c:valAx>
        <c:axId val="60167296"/>
        <c:scaling>
          <c:orientation val="minMax"/>
        </c:scaling>
        <c:delete val="0"/>
        <c:axPos val="l"/>
        <c:majorGridlines/>
        <c:title>
          <c:tx>
            <c:rich>
              <a:bodyPr/>
              <a:lstStyle/>
              <a:p>
                <a:pPr>
                  <a:defRPr/>
                </a:pPr>
                <a:r>
                  <a:rPr lang="en-US"/>
                  <a:t>Number of Youth</a:t>
                </a:r>
              </a:p>
            </c:rich>
          </c:tx>
          <c:layout/>
          <c:overlay val="0"/>
        </c:title>
        <c:numFmt formatCode="General" sourceLinked="1"/>
        <c:majorTickMark val="none"/>
        <c:minorTickMark val="none"/>
        <c:tickLblPos val="nextTo"/>
        <c:crossAx val="60157312"/>
        <c:crosses val="autoZero"/>
        <c:crossBetween val="between"/>
      </c:valAx>
    </c:plotArea>
    <c:legend>
      <c:legendPos val="r"/>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barChart>
        <c:barDir val="col"/>
        <c:grouping val="clustered"/>
        <c:varyColors val="0"/>
        <c:ser>
          <c:idx val="0"/>
          <c:order val="0"/>
          <c:tx>
            <c:strRef>
              <c:f>Sheet1!$B$1</c:f>
              <c:strCache>
                <c:ptCount val="1"/>
                <c:pt idx="0">
                  <c:v>Number of Children Served</c:v>
                </c:pt>
              </c:strCache>
            </c:strRef>
          </c:tx>
          <c:spPr>
            <a:ln>
              <a:noFill/>
            </a:ln>
          </c:spPr>
          <c:invertIfNegative val="0"/>
          <c:dLbls>
            <c:txPr>
              <a:bodyPr/>
              <a:lstStyle/>
              <a:p>
                <a:pPr>
                  <a:defRPr sz="1000"/>
                </a:pPr>
                <a:endParaRPr lang="en-US"/>
              </a:p>
            </c:txPr>
            <c:showLegendKey val="0"/>
            <c:showVal val="1"/>
            <c:showCatName val="0"/>
            <c:showSerName val="0"/>
            <c:showPercent val="0"/>
            <c:showBubbleSize val="0"/>
            <c:showLeaderLines val="0"/>
          </c:dLbls>
          <c:cat>
            <c:strRef>
              <c:f>Sheet1!$A$2:$A$11</c:f>
              <c:strCache>
                <c:ptCount val="10"/>
                <c:pt idx="0">
                  <c:v>Jan</c:v>
                </c:pt>
                <c:pt idx="1">
                  <c:v>Feb</c:v>
                </c:pt>
                <c:pt idx="2">
                  <c:v>Mar</c:v>
                </c:pt>
                <c:pt idx="3">
                  <c:v>Apr</c:v>
                </c:pt>
                <c:pt idx="4">
                  <c:v>May</c:v>
                </c:pt>
                <c:pt idx="5">
                  <c:v>June</c:v>
                </c:pt>
                <c:pt idx="6">
                  <c:v>July</c:v>
                </c:pt>
                <c:pt idx="7">
                  <c:v>Aug</c:v>
                </c:pt>
                <c:pt idx="8">
                  <c:v>Sept</c:v>
                </c:pt>
                <c:pt idx="9">
                  <c:v>Oct</c:v>
                </c:pt>
              </c:strCache>
            </c:strRef>
          </c:cat>
          <c:val>
            <c:numRef>
              <c:f>Sheet1!$B$2:$B$11</c:f>
              <c:numCache>
                <c:formatCode>General</c:formatCode>
                <c:ptCount val="10"/>
                <c:pt idx="0">
                  <c:v>8</c:v>
                </c:pt>
                <c:pt idx="1">
                  <c:v>21</c:v>
                </c:pt>
                <c:pt idx="2">
                  <c:v>18</c:v>
                </c:pt>
                <c:pt idx="3">
                  <c:v>26</c:v>
                </c:pt>
                <c:pt idx="4">
                  <c:v>16</c:v>
                </c:pt>
                <c:pt idx="5">
                  <c:v>8</c:v>
                </c:pt>
                <c:pt idx="6">
                  <c:v>12</c:v>
                </c:pt>
                <c:pt idx="7">
                  <c:v>17</c:v>
                </c:pt>
                <c:pt idx="8">
                  <c:v>16</c:v>
                </c:pt>
                <c:pt idx="9">
                  <c:v>25</c:v>
                </c:pt>
              </c:numCache>
            </c:numRef>
          </c:val>
        </c:ser>
        <c:dLbls>
          <c:showLegendKey val="0"/>
          <c:showVal val="1"/>
          <c:showCatName val="0"/>
          <c:showSerName val="0"/>
          <c:showPercent val="0"/>
          <c:showBubbleSize val="0"/>
        </c:dLbls>
        <c:gapWidth val="75"/>
        <c:axId val="49262592"/>
        <c:axId val="49264128"/>
      </c:barChart>
      <c:catAx>
        <c:axId val="49262592"/>
        <c:scaling>
          <c:orientation val="minMax"/>
        </c:scaling>
        <c:delete val="0"/>
        <c:axPos val="b"/>
        <c:majorTickMark val="none"/>
        <c:minorTickMark val="none"/>
        <c:tickLblPos val="nextTo"/>
        <c:txPr>
          <a:bodyPr/>
          <a:lstStyle/>
          <a:p>
            <a:pPr>
              <a:defRPr sz="1000"/>
            </a:pPr>
            <a:endParaRPr lang="en-US"/>
          </a:p>
        </c:txPr>
        <c:crossAx val="49264128"/>
        <c:crosses val="autoZero"/>
        <c:auto val="1"/>
        <c:lblAlgn val="ctr"/>
        <c:lblOffset val="100"/>
        <c:noMultiLvlLbl val="0"/>
      </c:catAx>
      <c:valAx>
        <c:axId val="49264128"/>
        <c:scaling>
          <c:orientation val="minMax"/>
        </c:scaling>
        <c:delete val="1"/>
        <c:axPos val="l"/>
        <c:numFmt formatCode="General" sourceLinked="1"/>
        <c:majorTickMark val="none"/>
        <c:minorTickMark val="none"/>
        <c:tickLblPos val="nextTo"/>
        <c:crossAx val="49262592"/>
        <c:crosses val="autoZero"/>
        <c:crossBetween val="between"/>
      </c:valAx>
      <c:spPr>
        <a:noFill/>
      </c:spPr>
    </c:plotArea>
    <c:legend>
      <c:legendPos val="b"/>
      <c:layout>
        <c:manualLayout>
          <c:xMode val="edge"/>
          <c:yMode val="edge"/>
          <c:x val="0.1794597550306212"/>
          <c:y val="0.85091323143430597"/>
          <c:w val="0.6920062335958006"/>
          <c:h val="0.13438088621275282"/>
        </c:manualLayout>
      </c:layout>
      <c:overlay val="0"/>
      <c:txPr>
        <a:bodyPr/>
        <a:lstStyle/>
        <a:p>
          <a:pPr>
            <a:defRPr sz="1200"/>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DCFS</c:v>
                </c:pt>
              </c:strCache>
            </c:strRef>
          </c:tx>
          <c:invertIfNegative val="0"/>
          <c:dLbls>
            <c:showLegendKey val="0"/>
            <c:showVal val="1"/>
            <c:showCatName val="0"/>
            <c:showSerName val="0"/>
            <c:showPercent val="0"/>
            <c:showBubbleSize val="0"/>
            <c:showLeaderLines val="0"/>
          </c:dLbls>
          <c:cat>
            <c:strRef>
              <c:f>Sheet1!$A$2:$A$8</c:f>
              <c:strCache>
                <c:ptCount val="7"/>
                <c:pt idx="0">
                  <c:v>FY08</c:v>
                </c:pt>
                <c:pt idx="1">
                  <c:v>FY09</c:v>
                </c:pt>
                <c:pt idx="2">
                  <c:v>FY10</c:v>
                </c:pt>
                <c:pt idx="3">
                  <c:v>FY11</c:v>
                </c:pt>
                <c:pt idx="4">
                  <c:v>FY12</c:v>
                </c:pt>
                <c:pt idx="5">
                  <c:v>FY13</c:v>
                </c:pt>
                <c:pt idx="6">
                  <c:v>FY14</c:v>
                </c:pt>
              </c:strCache>
            </c:strRef>
          </c:cat>
          <c:val>
            <c:numRef>
              <c:f>Sheet1!$B$2:$B$8</c:f>
              <c:numCache>
                <c:formatCode>0%</c:formatCode>
                <c:ptCount val="7"/>
                <c:pt idx="0">
                  <c:v>0.10970000000000001</c:v>
                </c:pt>
                <c:pt idx="1">
                  <c:v>0.1075</c:v>
                </c:pt>
                <c:pt idx="2">
                  <c:v>0.1052</c:v>
                </c:pt>
                <c:pt idx="3">
                  <c:v>0.12809999999999999</c:v>
                </c:pt>
                <c:pt idx="4">
                  <c:v>0.14860000000000001</c:v>
                </c:pt>
                <c:pt idx="5">
                  <c:v>0.13059999999999999</c:v>
                </c:pt>
                <c:pt idx="6">
                  <c:v>0.1613</c:v>
                </c:pt>
              </c:numCache>
            </c:numRef>
          </c:val>
        </c:ser>
        <c:ser>
          <c:idx val="1"/>
          <c:order val="1"/>
          <c:tx>
            <c:strRef>
              <c:f>Sheet1!$C$1</c:f>
              <c:strCache>
                <c:ptCount val="1"/>
                <c:pt idx="0">
                  <c:v>DHHS</c:v>
                </c:pt>
              </c:strCache>
            </c:strRef>
          </c:tx>
          <c:spPr>
            <a:solidFill>
              <a:schemeClr val="bg1">
                <a:lumMod val="50000"/>
              </a:schemeClr>
            </a:solidFill>
          </c:spPr>
          <c:invertIfNegative val="0"/>
          <c:dLbls>
            <c:showLegendKey val="0"/>
            <c:showVal val="1"/>
            <c:showCatName val="0"/>
            <c:showSerName val="0"/>
            <c:showPercent val="0"/>
            <c:showBubbleSize val="0"/>
            <c:showLeaderLines val="0"/>
          </c:dLbls>
          <c:cat>
            <c:strRef>
              <c:f>Sheet1!$A$2:$A$8</c:f>
              <c:strCache>
                <c:ptCount val="7"/>
                <c:pt idx="0">
                  <c:v>FY08</c:v>
                </c:pt>
                <c:pt idx="1">
                  <c:v>FY09</c:v>
                </c:pt>
                <c:pt idx="2">
                  <c:v>FY10</c:v>
                </c:pt>
                <c:pt idx="3">
                  <c:v>FY11</c:v>
                </c:pt>
                <c:pt idx="4">
                  <c:v>FY12</c:v>
                </c:pt>
                <c:pt idx="5">
                  <c:v>FY13</c:v>
                </c:pt>
                <c:pt idx="6">
                  <c:v>FY14</c:v>
                </c:pt>
              </c:strCache>
            </c:strRef>
          </c:cat>
          <c:val>
            <c:numRef>
              <c:f>Sheet1!$C$2:$C$8</c:f>
              <c:numCache>
                <c:formatCode>0%</c:formatCode>
                <c:ptCount val="7"/>
                <c:pt idx="0">
                  <c:v>0.1072</c:v>
                </c:pt>
                <c:pt idx="1">
                  <c:v>8.7300000000000003E-2</c:v>
                </c:pt>
                <c:pt idx="2">
                  <c:v>9.1300000000000006E-2</c:v>
                </c:pt>
                <c:pt idx="3">
                  <c:v>0.1091</c:v>
                </c:pt>
                <c:pt idx="4">
                  <c:v>0.121</c:v>
                </c:pt>
                <c:pt idx="5">
                  <c:v>0.126</c:v>
                </c:pt>
                <c:pt idx="6">
                  <c:v>0.13089999999999999</c:v>
                </c:pt>
              </c:numCache>
            </c:numRef>
          </c:val>
        </c:ser>
        <c:dLbls>
          <c:showLegendKey val="0"/>
          <c:showVal val="0"/>
          <c:showCatName val="0"/>
          <c:showSerName val="0"/>
          <c:showPercent val="0"/>
          <c:showBubbleSize val="0"/>
        </c:dLbls>
        <c:gapWidth val="100"/>
        <c:axId val="50289664"/>
        <c:axId val="50291456"/>
      </c:barChart>
      <c:catAx>
        <c:axId val="50289664"/>
        <c:scaling>
          <c:orientation val="minMax"/>
        </c:scaling>
        <c:delete val="0"/>
        <c:axPos val="b"/>
        <c:numFmt formatCode="General" sourceLinked="1"/>
        <c:majorTickMark val="none"/>
        <c:minorTickMark val="none"/>
        <c:tickLblPos val="nextTo"/>
        <c:crossAx val="50291456"/>
        <c:crosses val="autoZero"/>
        <c:auto val="1"/>
        <c:lblAlgn val="ctr"/>
        <c:lblOffset val="100"/>
        <c:noMultiLvlLbl val="0"/>
      </c:catAx>
      <c:valAx>
        <c:axId val="50291456"/>
        <c:scaling>
          <c:orientation val="minMax"/>
        </c:scaling>
        <c:delete val="0"/>
        <c:axPos val="l"/>
        <c:majorGridlines>
          <c:spPr>
            <a:ln>
              <a:solidFill>
                <a:schemeClr val="bg1">
                  <a:lumMod val="75000"/>
                </a:schemeClr>
              </a:solidFill>
            </a:ln>
          </c:spPr>
        </c:majorGridlines>
        <c:numFmt formatCode="0%" sourceLinked="1"/>
        <c:majorTickMark val="none"/>
        <c:minorTickMark val="none"/>
        <c:tickLblPos val="nextTo"/>
        <c:txPr>
          <a:bodyPr/>
          <a:lstStyle/>
          <a:p>
            <a:pPr>
              <a:defRPr sz="900"/>
            </a:pPr>
            <a:endParaRPr lang="en-US"/>
          </a:p>
        </c:txPr>
        <c:crossAx val="50289664"/>
        <c:crosses val="autoZero"/>
        <c:crossBetween val="between"/>
      </c:valAx>
      <c:spPr>
        <a:noFill/>
        <a:ln w="25412">
          <a:noFill/>
        </a:ln>
      </c:spPr>
    </c:plotArea>
    <c:legend>
      <c:legendPos val="r"/>
      <c:layout>
        <c:manualLayout>
          <c:xMode val="edge"/>
          <c:yMode val="edge"/>
          <c:x val="0.91201723290564785"/>
          <c:y val="0.37573680648409513"/>
          <c:w val="8.7982767094352154E-2"/>
          <c:h val="0.20742963733306918"/>
        </c:manualLayout>
      </c:layout>
      <c:overlay val="0"/>
    </c:legend>
    <c:plotVisOnly val="1"/>
    <c:dispBlanksAs val="gap"/>
    <c:showDLblsOverMax val="0"/>
  </c:chart>
  <c:txPr>
    <a:bodyPr/>
    <a:lstStyle/>
    <a:p>
      <a:pPr>
        <a:defRPr sz="110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c:f>
              <c:strCache>
                <c:ptCount val="1"/>
                <c:pt idx="0">
                  <c:v>Social Worker</c:v>
                </c:pt>
              </c:strCache>
            </c:strRef>
          </c:tx>
          <c:invertIfNegative val="0"/>
          <c:dLbls>
            <c:showLegendKey val="0"/>
            <c:showVal val="1"/>
            <c:showCatName val="0"/>
            <c:showSerName val="0"/>
            <c:showPercent val="0"/>
            <c:showBubbleSize val="0"/>
            <c:showLeaderLines val="0"/>
          </c:dLbls>
          <c:cat>
            <c:strRef>
              <c:f>Sheet1!$A$2:$A$5</c:f>
              <c:strCache>
                <c:ptCount val="4"/>
                <c:pt idx="0">
                  <c:v>Social Work Supervisor</c:v>
                </c:pt>
                <c:pt idx="1">
                  <c:v>Social Worker</c:v>
                </c:pt>
                <c:pt idx="2">
                  <c:v>Mental Health Counselor</c:v>
                </c:pt>
                <c:pt idx="3">
                  <c:v>Group Supervisor</c:v>
                </c:pt>
              </c:strCache>
            </c:strRef>
          </c:cat>
          <c:val>
            <c:numRef>
              <c:f>Sheet1!$B$2:$B$5</c:f>
              <c:numCache>
                <c:formatCode>0%</c:formatCode>
                <c:ptCount val="4"/>
                <c:pt idx="0">
                  <c:v>0.25</c:v>
                </c:pt>
                <c:pt idx="1">
                  <c:v>0.38700000000000001</c:v>
                </c:pt>
                <c:pt idx="2">
                  <c:v>0.18179999999999999</c:v>
                </c:pt>
                <c:pt idx="3">
                  <c:v>0.1842</c:v>
                </c:pt>
              </c:numCache>
            </c:numRef>
          </c:val>
        </c:ser>
        <c:ser>
          <c:idx val="1"/>
          <c:order val="1"/>
          <c:tx>
            <c:strRef>
              <c:f>Sheet1!$A$5</c:f>
              <c:strCache>
                <c:ptCount val="1"/>
                <c:pt idx="0">
                  <c:v>Group Supervisor</c:v>
                </c:pt>
              </c:strCache>
            </c:strRef>
          </c:tx>
          <c:invertIfNegative val="0"/>
          <c:cat>
            <c:strRef>
              <c:f>Sheet1!$A$2:$A$5</c:f>
              <c:strCache>
                <c:ptCount val="4"/>
                <c:pt idx="0">
                  <c:v>Social Work Supervisor</c:v>
                </c:pt>
                <c:pt idx="1">
                  <c:v>Social Worker</c:v>
                </c:pt>
                <c:pt idx="2">
                  <c:v>Mental Health Counselor</c:v>
                </c:pt>
                <c:pt idx="3">
                  <c:v>Group Supervisor</c:v>
                </c:pt>
              </c:strCache>
            </c:strRef>
          </c:cat>
          <c:val>
            <c:numRef>
              <c:f>Sheet1!$C$2:$C$5</c:f>
            </c:numRef>
          </c:val>
        </c:ser>
        <c:ser>
          <c:idx val="2"/>
          <c:order val="2"/>
          <c:invertIfNegative val="0"/>
          <c:cat>
            <c:strRef>
              <c:f>Sheet1!$A$2:$A$5</c:f>
              <c:strCache>
                <c:ptCount val="4"/>
                <c:pt idx="0">
                  <c:v>Social Work Supervisor</c:v>
                </c:pt>
                <c:pt idx="1">
                  <c:v>Social Worker</c:v>
                </c:pt>
                <c:pt idx="2">
                  <c:v>Mental Health Counselor</c:v>
                </c:pt>
                <c:pt idx="3">
                  <c:v>Group Supervisor</c:v>
                </c:pt>
              </c:strCache>
            </c:strRef>
          </c:cat>
          <c:val>
            <c:numRef>
              <c:f>Sheet1!$D$2:$D$5</c:f>
            </c:numRef>
          </c:val>
        </c:ser>
        <c:dLbls>
          <c:showLegendKey val="0"/>
          <c:showVal val="0"/>
          <c:showCatName val="0"/>
          <c:showSerName val="0"/>
          <c:showPercent val="0"/>
          <c:showBubbleSize val="0"/>
        </c:dLbls>
        <c:gapWidth val="150"/>
        <c:axId val="50613632"/>
        <c:axId val="50631808"/>
      </c:barChart>
      <c:catAx>
        <c:axId val="50613632"/>
        <c:scaling>
          <c:orientation val="minMax"/>
        </c:scaling>
        <c:delete val="0"/>
        <c:axPos val="b"/>
        <c:numFmt formatCode="General" sourceLinked="1"/>
        <c:majorTickMark val="none"/>
        <c:minorTickMark val="none"/>
        <c:tickLblPos val="nextTo"/>
        <c:crossAx val="50631808"/>
        <c:crosses val="autoZero"/>
        <c:auto val="1"/>
        <c:lblAlgn val="ctr"/>
        <c:lblOffset val="100"/>
        <c:noMultiLvlLbl val="0"/>
      </c:catAx>
      <c:valAx>
        <c:axId val="50631808"/>
        <c:scaling>
          <c:orientation val="minMax"/>
        </c:scaling>
        <c:delete val="0"/>
        <c:axPos val="l"/>
        <c:majorGridlines>
          <c:spPr>
            <a:ln>
              <a:solidFill>
                <a:schemeClr val="bg1">
                  <a:lumMod val="75000"/>
                </a:schemeClr>
              </a:solidFill>
            </a:ln>
          </c:spPr>
        </c:majorGridlines>
        <c:numFmt formatCode="0%" sourceLinked="1"/>
        <c:majorTickMark val="none"/>
        <c:minorTickMark val="none"/>
        <c:tickLblPos val="nextTo"/>
        <c:txPr>
          <a:bodyPr/>
          <a:lstStyle/>
          <a:p>
            <a:pPr>
              <a:defRPr sz="902"/>
            </a:pPr>
            <a:endParaRPr lang="en-US"/>
          </a:p>
        </c:txPr>
        <c:crossAx val="50613632"/>
        <c:crosses val="autoZero"/>
        <c:crossBetween val="between"/>
      </c:valAx>
      <c:spPr>
        <a:noFill/>
        <a:ln w="25419">
          <a:noFill/>
        </a:ln>
      </c:spPr>
    </c:plotArea>
    <c:plotVisOnly val="1"/>
    <c:dispBlanksAs val="gap"/>
    <c:showDLblsOverMax val="0"/>
  </c:chart>
  <c:txPr>
    <a:bodyPr/>
    <a:lstStyle/>
    <a:p>
      <a:pPr>
        <a:defRPr sz="1102"/>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chemeClr val="bg1">
                <a:lumMod val="50000"/>
              </a:schemeClr>
            </a:solidFill>
          </c:spPr>
          <c:invertIfNegative val="0"/>
          <c:dLbls>
            <c:showLegendKey val="0"/>
            <c:showVal val="1"/>
            <c:showCatName val="0"/>
            <c:showSerName val="0"/>
            <c:showPercent val="0"/>
            <c:showBubbleSize val="0"/>
            <c:showLeaderLines val="0"/>
          </c:dLbls>
          <c:cat>
            <c:strRef>
              <c:f>Sheet1!$A$2:$A$4</c:f>
              <c:strCache>
                <c:ptCount val="3"/>
                <c:pt idx="0">
                  <c:v>Dismissed During Probation</c:v>
                </c:pt>
                <c:pt idx="1">
                  <c:v>Moving/Personal Reasons</c:v>
                </c:pt>
                <c:pt idx="2">
                  <c:v>Better Paying Job</c:v>
                </c:pt>
              </c:strCache>
            </c:strRef>
          </c:cat>
          <c:val>
            <c:numRef>
              <c:f>Sheet1!$B$2:$B$4</c:f>
              <c:numCache>
                <c:formatCode>0%</c:formatCode>
                <c:ptCount val="3"/>
                <c:pt idx="0">
                  <c:v>0.16176470588235295</c:v>
                </c:pt>
                <c:pt idx="1">
                  <c:v>0.11764705882352941</c:v>
                </c:pt>
                <c:pt idx="2">
                  <c:v>0.16176470588235295</c:v>
                </c:pt>
              </c:numCache>
            </c:numRef>
          </c:val>
        </c:ser>
        <c:dLbls>
          <c:showLegendKey val="0"/>
          <c:showVal val="0"/>
          <c:showCatName val="0"/>
          <c:showSerName val="0"/>
          <c:showPercent val="0"/>
          <c:showBubbleSize val="0"/>
        </c:dLbls>
        <c:gapWidth val="150"/>
        <c:axId val="50909952"/>
        <c:axId val="50911488"/>
      </c:barChart>
      <c:catAx>
        <c:axId val="50909952"/>
        <c:scaling>
          <c:orientation val="minMax"/>
        </c:scaling>
        <c:delete val="0"/>
        <c:axPos val="b"/>
        <c:numFmt formatCode="General" sourceLinked="1"/>
        <c:majorTickMark val="none"/>
        <c:minorTickMark val="none"/>
        <c:tickLblPos val="nextTo"/>
        <c:crossAx val="50911488"/>
        <c:crosses val="autoZero"/>
        <c:auto val="1"/>
        <c:lblAlgn val="ctr"/>
        <c:lblOffset val="100"/>
        <c:noMultiLvlLbl val="0"/>
      </c:catAx>
      <c:valAx>
        <c:axId val="50911488"/>
        <c:scaling>
          <c:orientation val="minMax"/>
          <c:max val="0.30000000000000004"/>
        </c:scaling>
        <c:delete val="0"/>
        <c:axPos val="l"/>
        <c:majorGridlines>
          <c:spPr>
            <a:ln>
              <a:solidFill>
                <a:schemeClr val="bg1">
                  <a:lumMod val="75000"/>
                </a:schemeClr>
              </a:solidFill>
            </a:ln>
          </c:spPr>
        </c:majorGridlines>
        <c:numFmt formatCode="0%" sourceLinked="1"/>
        <c:majorTickMark val="none"/>
        <c:minorTickMark val="none"/>
        <c:tickLblPos val="nextTo"/>
        <c:txPr>
          <a:bodyPr/>
          <a:lstStyle/>
          <a:p>
            <a:pPr>
              <a:defRPr sz="900"/>
            </a:pPr>
            <a:endParaRPr lang="en-US"/>
          </a:p>
        </c:txPr>
        <c:crossAx val="50909952"/>
        <c:crosses val="autoZero"/>
        <c:crossBetween val="between"/>
      </c:valAx>
      <c:spPr>
        <a:noFill/>
        <a:ln w="25409">
          <a:noFill/>
        </a:ln>
      </c:spPr>
    </c:plotArea>
    <c:plotVisOnly val="1"/>
    <c:dispBlanksAs val="gap"/>
    <c:showDLblsOverMax val="0"/>
  </c:chart>
  <c:txPr>
    <a:bodyPr/>
    <a:lstStyle/>
    <a:p>
      <a:pPr>
        <a:defRPr sz="11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723702379713223E-2"/>
          <c:y val="0.15061308851409305"/>
          <c:w val="0.97346795546765796"/>
          <c:h val="0.66900232339980858"/>
        </c:manualLayout>
      </c:layout>
      <c:barChart>
        <c:barDir val="col"/>
        <c:grouping val="stacked"/>
        <c:varyColors val="0"/>
        <c:ser>
          <c:idx val="0"/>
          <c:order val="0"/>
          <c:tx>
            <c:strRef>
              <c:f>'New Investigations_cfs725'!$A$3</c:f>
              <c:strCache>
                <c:ptCount val="1"/>
                <c:pt idx="0">
                  <c:v>Clark</c:v>
                </c:pt>
              </c:strCache>
            </c:strRef>
          </c:tx>
          <c:invertIfNegative val="0"/>
          <c:dLbls>
            <c:txPr>
              <a:bodyPr rot="-5400000" vert="horz"/>
              <a:lstStyle/>
              <a:p>
                <a:pPr>
                  <a:defRPr/>
                </a:pPr>
                <a:endParaRPr lang="en-US"/>
              </a:p>
            </c:txPr>
            <c:dLblPos val="ctr"/>
            <c:showLegendKey val="0"/>
            <c:showVal val="1"/>
            <c:showCatName val="0"/>
            <c:showSerName val="0"/>
            <c:showPercent val="0"/>
            <c:showBubbleSize val="0"/>
            <c:showLeaderLines val="0"/>
          </c:dLbls>
          <c:cat>
            <c:multiLvlStrRef>
              <c:f>'New Investigations_cfs725'!$B$1:$AN$2</c:f>
              <c:multiLvlStrCache>
                <c:ptCount val="39"/>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lvl>
                <c:lvl>
                  <c:pt idx="0">
                    <c:v>SFY2011</c:v>
                  </c:pt>
                  <c:pt idx="12">
                    <c:v>SFY2012</c:v>
                  </c:pt>
                  <c:pt idx="24">
                    <c:v>SFY2013</c:v>
                  </c:pt>
                  <c:pt idx="36">
                    <c:v>SFY2014</c:v>
                  </c:pt>
                </c:lvl>
              </c:multiLvlStrCache>
            </c:multiLvlStrRef>
          </c:cat>
          <c:val>
            <c:numRef>
              <c:f>'New Investigations_cfs725'!$B$3:$AN$3</c:f>
              <c:numCache>
                <c:formatCode>#,##0_);[Red]\(#,##0\)</c:formatCode>
                <c:ptCount val="39"/>
                <c:pt idx="0">
                  <c:v>608</c:v>
                </c:pt>
                <c:pt idx="1">
                  <c:v>678</c:v>
                </c:pt>
                <c:pt idx="2">
                  <c:v>759</c:v>
                </c:pt>
                <c:pt idx="3">
                  <c:v>715</c:v>
                </c:pt>
                <c:pt idx="4">
                  <c:v>640</c:v>
                </c:pt>
                <c:pt idx="5">
                  <c:v>537</c:v>
                </c:pt>
                <c:pt idx="6">
                  <c:v>674</c:v>
                </c:pt>
                <c:pt idx="7">
                  <c:v>648</c:v>
                </c:pt>
                <c:pt idx="8">
                  <c:v>757</c:v>
                </c:pt>
                <c:pt idx="9">
                  <c:v>694</c:v>
                </c:pt>
                <c:pt idx="10">
                  <c:v>736</c:v>
                </c:pt>
                <c:pt idx="11">
                  <c:v>614</c:v>
                </c:pt>
                <c:pt idx="12">
                  <c:v>541</c:v>
                </c:pt>
                <c:pt idx="13">
                  <c:v>649</c:v>
                </c:pt>
                <c:pt idx="14">
                  <c:v>632</c:v>
                </c:pt>
                <c:pt idx="15">
                  <c:v>642</c:v>
                </c:pt>
                <c:pt idx="16" formatCode="0">
                  <c:v>612</c:v>
                </c:pt>
                <c:pt idx="17" formatCode="0">
                  <c:v>549</c:v>
                </c:pt>
                <c:pt idx="18" formatCode="0">
                  <c:v>720</c:v>
                </c:pt>
                <c:pt idx="19" formatCode="0">
                  <c:v>721</c:v>
                </c:pt>
                <c:pt idx="20" formatCode="0">
                  <c:v>830</c:v>
                </c:pt>
                <c:pt idx="21" formatCode="0">
                  <c:v>680</c:v>
                </c:pt>
                <c:pt idx="22" formatCode="0">
                  <c:v>861</c:v>
                </c:pt>
                <c:pt idx="23" formatCode="0">
                  <c:v>593</c:v>
                </c:pt>
                <c:pt idx="24" formatCode="0">
                  <c:v>598</c:v>
                </c:pt>
                <c:pt idx="25" formatCode="0">
                  <c:v>591</c:v>
                </c:pt>
                <c:pt idx="26" formatCode="0">
                  <c:v>694</c:v>
                </c:pt>
                <c:pt idx="27" formatCode="0">
                  <c:v>705</c:v>
                </c:pt>
                <c:pt idx="28" formatCode="0">
                  <c:v>646</c:v>
                </c:pt>
                <c:pt idx="29" formatCode="0">
                  <c:v>715</c:v>
                </c:pt>
                <c:pt idx="30" formatCode="0">
                  <c:v>767</c:v>
                </c:pt>
                <c:pt idx="31" formatCode="0">
                  <c:v>805</c:v>
                </c:pt>
                <c:pt idx="32" formatCode="0">
                  <c:v>857</c:v>
                </c:pt>
                <c:pt idx="33" formatCode="0">
                  <c:v>875</c:v>
                </c:pt>
                <c:pt idx="34" formatCode="0">
                  <c:v>789</c:v>
                </c:pt>
                <c:pt idx="35" formatCode="0">
                  <c:v>609</c:v>
                </c:pt>
                <c:pt idx="36" formatCode="0">
                  <c:v>615</c:v>
                </c:pt>
                <c:pt idx="37" formatCode="0">
                  <c:v>709</c:v>
                </c:pt>
                <c:pt idx="38" formatCode="0">
                  <c:v>840</c:v>
                </c:pt>
              </c:numCache>
            </c:numRef>
          </c:val>
        </c:ser>
        <c:ser>
          <c:idx val="1"/>
          <c:order val="1"/>
          <c:tx>
            <c:strRef>
              <c:f>'New Investigations_cfs725'!$A$4</c:f>
              <c:strCache>
                <c:ptCount val="1"/>
                <c:pt idx="0">
                  <c:v>Washoe</c:v>
                </c:pt>
              </c:strCache>
            </c:strRef>
          </c:tx>
          <c:invertIfNegative val="0"/>
          <c:dLbls>
            <c:txPr>
              <a:bodyPr rot="-5400000" vert="horz"/>
              <a:lstStyle/>
              <a:p>
                <a:pPr>
                  <a:defRPr/>
                </a:pPr>
                <a:endParaRPr lang="en-US"/>
              </a:p>
            </c:txPr>
            <c:dLblPos val="ctr"/>
            <c:showLegendKey val="0"/>
            <c:showVal val="1"/>
            <c:showCatName val="0"/>
            <c:showSerName val="0"/>
            <c:showPercent val="0"/>
            <c:showBubbleSize val="0"/>
            <c:showLeaderLines val="0"/>
          </c:dLbls>
          <c:cat>
            <c:multiLvlStrRef>
              <c:f>'New Investigations_cfs725'!$B$1:$AN$2</c:f>
              <c:multiLvlStrCache>
                <c:ptCount val="39"/>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lvl>
                <c:lvl>
                  <c:pt idx="0">
                    <c:v>SFY2011</c:v>
                  </c:pt>
                  <c:pt idx="12">
                    <c:v>SFY2012</c:v>
                  </c:pt>
                  <c:pt idx="24">
                    <c:v>SFY2013</c:v>
                  </c:pt>
                  <c:pt idx="36">
                    <c:v>SFY2014</c:v>
                  </c:pt>
                </c:lvl>
              </c:multiLvlStrCache>
            </c:multiLvlStrRef>
          </c:cat>
          <c:val>
            <c:numRef>
              <c:f>'New Investigations_cfs725'!$B$4:$AN$4</c:f>
              <c:numCache>
                <c:formatCode>#,##0_);[Red]\(#,##0\)</c:formatCode>
                <c:ptCount val="39"/>
                <c:pt idx="0">
                  <c:v>201</c:v>
                </c:pt>
                <c:pt idx="1">
                  <c:v>227</c:v>
                </c:pt>
                <c:pt idx="2">
                  <c:v>239</c:v>
                </c:pt>
                <c:pt idx="3">
                  <c:v>218</c:v>
                </c:pt>
                <c:pt idx="4">
                  <c:v>173</c:v>
                </c:pt>
                <c:pt idx="5">
                  <c:v>196</c:v>
                </c:pt>
                <c:pt idx="6">
                  <c:v>221</c:v>
                </c:pt>
                <c:pt idx="7">
                  <c:v>202</c:v>
                </c:pt>
                <c:pt idx="8">
                  <c:v>217</c:v>
                </c:pt>
                <c:pt idx="9">
                  <c:v>204</c:v>
                </c:pt>
                <c:pt idx="10">
                  <c:v>245</c:v>
                </c:pt>
                <c:pt idx="11">
                  <c:v>185</c:v>
                </c:pt>
                <c:pt idx="12">
                  <c:v>193</c:v>
                </c:pt>
                <c:pt idx="13">
                  <c:v>218</c:v>
                </c:pt>
                <c:pt idx="14">
                  <c:v>248</c:v>
                </c:pt>
                <c:pt idx="15">
                  <c:v>207</c:v>
                </c:pt>
                <c:pt idx="16" formatCode="0">
                  <c:v>184</c:v>
                </c:pt>
                <c:pt idx="17" formatCode="0">
                  <c:v>207</c:v>
                </c:pt>
                <c:pt idx="18" formatCode="0">
                  <c:v>211</c:v>
                </c:pt>
                <c:pt idx="19" formatCode="0">
                  <c:v>201</c:v>
                </c:pt>
                <c:pt idx="20" formatCode="0">
                  <c:v>208</c:v>
                </c:pt>
                <c:pt idx="21" formatCode="0">
                  <c:v>212</c:v>
                </c:pt>
                <c:pt idx="22" formatCode="0">
                  <c:v>200</c:v>
                </c:pt>
                <c:pt idx="23" formatCode="0">
                  <c:v>190</c:v>
                </c:pt>
                <c:pt idx="24" formatCode="0">
                  <c:v>177</c:v>
                </c:pt>
                <c:pt idx="25" formatCode="0">
                  <c:v>179</c:v>
                </c:pt>
                <c:pt idx="26" formatCode="0">
                  <c:v>184</c:v>
                </c:pt>
                <c:pt idx="27" formatCode="0">
                  <c:v>213</c:v>
                </c:pt>
                <c:pt idx="28" formatCode="0">
                  <c:v>164</c:v>
                </c:pt>
                <c:pt idx="29" formatCode="0">
                  <c:v>174</c:v>
                </c:pt>
                <c:pt idx="30" formatCode="0">
                  <c:v>178</c:v>
                </c:pt>
                <c:pt idx="31" formatCode="0">
                  <c:v>172</c:v>
                </c:pt>
                <c:pt idx="32" formatCode="0">
                  <c:v>202</c:v>
                </c:pt>
                <c:pt idx="33" formatCode="0">
                  <c:v>196</c:v>
                </c:pt>
                <c:pt idx="34" formatCode="0">
                  <c:v>185</c:v>
                </c:pt>
                <c:pt idx="35" formatCode="0">
                  <c:v>164</c:v>
                </c:pt>
                <c:pt idx="36" formatCode="0">
                  <c:v>171</c:v>
                </c:pt>
                <c:pt idx="37" formatCode="0">
                  <c:v>181</c:v>
                </c:pt>
                <c:pt idx="38" formatCode="0">
                  <c:v>176</c:v>
                </c:pt>
              </c:numCache>
            </c:numRef>
          </c:val>
        </c:ser>
        <c:ser>
          <c:idx val="2"/>
          <c:order val="2"/>
          <c:tx>
            <c:strRef>
              <c:f>'New Investigations_cfs725'!$A$5</c:f>
              <c:strCache>
                <c:ptCount val="1"/>
                <c:pt idx="0">
                  <c:v>Rural  </c:v>
                </c:pt>
              </c:strCache>
            </c:strRef>
          </c:tx>
          <c:spPr>
            <a:solidFill>
              <a:schemeClr val="bg1">
                <a:lumMod val="50000"/>
              </a:schemeClr>
            </a:solidFill>
          </c:spPr>
          <c:invertIfNegative val="0"/>
          <c:dLbls>
            <c:txPr>
              <a:bodyPr rot="-5400000" vert="horz"/>
              <a:lstStyle/>
              <a:p>
                <a:pPr>
                  <a:defRPr/>
                </a:pPr>
                <a:endParaRPr lang="en-US"/>
              </a:p>
            </c:txPr>
            <c:dLblPos val="ctr"/>
            <c:showLegendKey val="0"/>
            <c:showVal val="1"/>
            <c:showCatName val="0"/>
            <c:showSerName val="0"/>
            <c:showPercent val="0"/>
            <c:showBubbleSize val="0"/>
            <c:showLeaderLines val="0"/>
          </c:dLbls>
          <c:cat>
            <c:multiLvlStrRef>
              <c:f>'New Investigations_cfs725'!$B$1:$AN$2</c:f>
              <c:multiLvlStrCache>
                <c:ptCount val="39"/>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lvl>
                <c:lvl>
                  <c:pt idx="0">
                    <c:v>SFY2011</c:v>
                  </c:pt>
                  <c:pt idx="12">
                    <c:v>SFY2012</c:v>
                  </c:pt>
                  <c:pt idx="24">
                    <c:v>SFY2013</c:v>
                  </c:pt>
                  <c:pt idx="36">
                    <c:v>SFY2014</c:v>
                  </c:pt>
                </c:lvl>
              </c:multiLvlStrCache>
            </c:multiLvlStrRef>
          </c:cat>
          <c:val>
            <c:numRef>
              <c:f>'New Investigations_cfs725'!$B$5:$AN$5</c:f>
              <c:numCache>
                <c:formatCode>#,##0_);[Red]\(#,##0\)</c:formatCode>
                <c:ptCount val="39"/>
                <c:pt idx="0">
                  <c:v>141</c:v>
                </c:pt>
                <c:pt idx="1">
                  <c:v>179</c:v>
                </c:pt>
                <c:pt idx="2">
                  <c:v>187</c:v>
                </c:pt>
                <c:pt idx="3">
                  <c:v>168</c:v>
                </c:pt>
                <c:pt idx="4">
                  <c:v>173</c:v>
                </c:pt>
                <c:pt idx="5">
                  <c:v>139</c:v>
                </c:pt>
                <c:pt idx="6">
                  <c:v>203</c:v>
                </c:pt>
                <c:pt idx="7">
                  <c:v>164</c:v>
                </c:pt>
                <c:pt idx="8">
                  <c:v>186</c:v>
                </c:pt>
                <c:pt idx="9">
                  <c:v>148</c:v>
                </c:pt>
                <c:pt idx="10">
                  <c:v>168</c:v>
                </c:pt>
                <c:pt idx="11">
                  <c:v>135</c:v>
                </c:pt>
                <c:pt idx="12">
                  <c:v>130</c:v>
                </c:pt>
                <c:pt idx="13">
                  <c:v>174</c:v>
                </c:pt>
                <c:pt idx="14">
                  <c:v>187</c:v>
                </c:pt>
                <c:pt idx="15">
                  <c:v>121</c:v>
                </c:pt>
                <c:pt idx="16" formatCode="0">
                  <c:v>145</c:v>
                </c:pt>
                <c:pt idx="17" formatCode="0">
                  <c:v>135</c:v>
                </c:pt>
                <c:pt idx="18" formatCode="0">
                  <c:v>160</c:v>
                </c:pt>
                <c:pt idx="19" formatCode="0">
                  <c:v>185</c:v>
                </c:pt>
                <c:pt idx="20" formatCode="0">
                  <c:v>176</c:v>
                </c:pt>
                <c:pt idx="21" formatCode="0">
                  <c:v>139</c:v>
                </c:pt>
                <c:pt idx="22" formatCode="0">
                  <c:v>156</c:v>
                </c:pt>
                <c:pt idx="23" formatCode="0">
                  <c:v>102</c:v>
                </c:pt>
                <c:pt idx="24" formatCode="0">
                  <c:v>115</c:v>
                </c:pt>
                <c:pt idx="25" formatCode="0">
                  <c:v>110</c:v>
                </c:pt>
                <c:pt idx="26" formatCode="0">
                  <c:v>118</c:v>
                </c:pt>
                <c:pt idx="27" formatCode="0">
                  <c:v>118</c:v>
                </c:pt>
                <c:pt idx="28" formatCode="0">
                  <c:v>101</c:v>
                </c:pt>
                <c:pt idx="29" formatCode="0">
                  <c:v>101</c:v>
                </c:pt>
                <c:pt idx="30" formatCode="0">
                  <c:v>104</c:v>
                </c:pt>
                <c:pt idx="31" formatCode="0">
                  <c:v>110</c:v>
                </c:pt>
                <c:pt idx="32" formatCode="0">
                  <c:v>118</c:v>
                </c:pt>
                <c:pt idx="33" formatCode="0">
                  <c:v>106</c:v>
                </c:pt>
                <c:pt idx="34" formatCode="0">
                  <c:v>142</c:v>
                </c:pt>
                <c:pt idx="35" formatCode="0">
                  <c:v>76</c:v>
                </c:pt>
                <c:pt idx="36" formatCode="0">
                  <c:v>87</c:v>
                </c:pt>
                <c:pt idx="37" formatCode="0">
                  <c:v>81</c:v>
                </c:pt>
                <c:pt idx="38" formatCode="0">
                  <c:v>90</c:v>
                </c:pt>
              </c:numCache>
            </c:numRef>
          </c:val>
        </c:ser>
        <c:dLbls>
          <c:showLegendKey val="0"/>
          <c:showVal val="0"/>
          <c:showCatName val="0"/>
          <c:showSerName val="0"/>
          <c:showPercent val="0"/>
          <c:showBubbleSize val="0"/>
        </c:dLbls>
        <c:gapWidth val="40"/>
        <c:overlap val="100"/>
        <c:axId val="51013888"/>
        <c:axId val="51032064"/>
      </c:barChart>
      <c:catAx>
        <c:axId val="51013888"/>
        <c:scaling>
          <c:orientation val="minMax"/>
        </c:scaling>
        <c:delete val="0"/>
        <c:axPos val="b"/>
        <c:numFmt formatCode="#,##0_);[Red]\(#,##0\)" sourceLinked="1"/>
        <c:majorTickMark val="out"/>
        <c:minorTickMark val="none"/>
        <c:tickLblPos val="nextTo"/>
        <c:txPr>
          <a:bodyPr rot="0" vert="horz"/>
          <a:lstStyle/>
          <a:p>
            <a:pPr>
              <a:defRPr sz="799"/>
            </a:pPr>
            <a:endParaRPr lang="en-US"/>
          </a:p>
        </c:txPr>
        <c:crossAx val="51032064"/>
        <c:crosses val="autoZero"/>
        <c:auto val="1"/>
        <c:lblAlgn val="ctr"/>
        <c:lblOffset val="100"/>
        <c:tickLblSkip val="1"/>
        <c:tickMarkSkip val="1"/>
        <c:noMultiLvlLbl val="0"/>
      </c:catAx>
      <c:valAx>
        <c:axId val="51032064"/>
        <c:scaling>
          <c:orientation val="minMax"/>
          <c:max val="1250"/>
          <c:min val="300"/>
        </c:scaling>
        <c:delete val="1"/>
        <c:axPos val="l"/>
        <c:numFmt formatCode="#,##0_);[Red]\(#,##0\)" sourceLinked="1"/>
        <c:majorTickMark val="out"/>
        <c:minorTickMark val="none"/>
        <c:tickLblPos val="nextTo"/>
        <c:crossAx val="51013888"/>
        <c:crosses val="autoZero"/>
        <c:crossBetween val="between"/>
        <c:minorUnit val="300"/>
      </c:valAx>
      <c:spPr>
        <a:noFill/>
        <a:ln w="25399">
          <a:noFill/>
        </a:ln>
      </c:spPr>
    </c:plotArea>
    <c:legend>
      <c:legendPos val="b"/>
      <c:layout>
        <c:manualLayout>
          <c:xMode val="edge"/>
          <c:yMode val="edge"/>
          <c:x val="0.35397191140581108"/>
          <c:y val="2.3109243697478993E-2"/>
          <c:w val="0.26051406732053228"/>
          <c:h val="4.6218487394957986E-2"/>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'statewide % CaseVisits Complied'!$A$5:$B$5</c:f>
              <c:strCache>
                <c:ptCount val="1"/>
                <c:pt idx="0">
                  <c:v>Clark percentage</c:v>
                </c:pt>
              </c:strCache>
            </c:strRef>
          </c:tx>
          <c:marker>
            <c:symbol val="none"/>
          </c:marker>
          <c:cat>
            <c:multiLvlStrRef>
              <c:f>'statewide % CaseVisits Complied'!$C$3:$AX$4</c:f>
              <c:multiLvlStrCache>
                <c:ptCount val="48"/>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pt idx="39">
                    <c:v>Oct</c:v>
                  </c:pt>
                  <c:pt idx="40">
                    <c:v>Nov</c:v>
                  </c:pt>
                  <c:pt idx="41">
                    <c:v>Dec</c:v>
                  </c:pt>
                  <c:pt idx="42">
                    <c:v>Jan</c:v>
                  </c:pt>
                  <c:pt idx="43">
                    <c:v>Feb</c:v>
                  </c:pt>
                  <c:pt idx="44">
                    <c:v>Mar</c:v>
                  </c:pt>
                  <c:pt idx="45">
                    <c:v>Apr</c:v>
                  </c:pt>
                  <c:pt idx="46">
                    <c:v>May</c:v>
                  </c:pt>
                  <c:pt idx="47">
                    <c:v>Jun</c:v>
                  </c:pt>
                </c:lvl>
                <c:lvl>
                  <c:pt idx="0">
                    <c:v>SFY2011</c:v>
                  </c:pt>
                  <c:pt idx="12">
                    <c:v>SFY2012</c:v>
                  </c:pt>
                  <c:pt idx="24">
                    <c:v>SFY2013</c:v>
                  </c:pt>
                  <c:pt idx="36">
                    <c:v>SFY2014</c:v>
                  </c:pt>
                </c:lvl>
              </c:multiLvlStrCache>
            </c:multiLvlStrRef>
          </c:cat>
          <c:val>
            <c:numRef>
              <c:f>'statewide % CaseVisits Complied'!$C$5:$AX$5</c:f>
              <c:numCache>
                <c:formatCode>0.00%</c:formatCode>
                <c:ptCount val="48"/>
                <c:pt idx="0">
                  <c:v>0.85761489936917989</c:v>
                </c:pt>
                <c:pt idx="1">
                  <c:v>0.88418165193538556</c:v>
                </c:pt>
                <c:pt idx="2">
                  <c:v>0.87391434561245884</c:v>
                </c:pt>
                <c:pt idx="3">
                  <c:v>0.85586392121754695</c:v>
                </c:pt>
                <c:pt idx="4">
                  <c:v>0.86575178997613367</c:v>
                </c:pt>
                <c:pt idx="5">
                  <c:v>0.89019253910950658</c:v>
                </c:pt>
                <c:pt idx="6">
                  <c:v>0.87851585876720528</c:v>
                </c:pt>
                <c:pt idx="7">
                  <c:v>0.84560780834072757</c:v>
                </c:pt>
                <c:pt idx="8">
                  <c:v>0.87439172749391725</c:v>
                </c:pt>
                <c:pt idx="9">
                  <c:v>0.86689106487148104</c:v>
                </c:pt>
                <c:pt idx="10">
                  <c:v>0.84408437786609603</c:v>
                </c:pt>
                <c:pt idx="11">
                  <c:v>0.82230172927847345</c:v>
                </c:pt>
                <c:pt idx="12">
                  <c:v>0.77356218006624511</c:v>
                </c:pt>
                <c:pt idx="13">
                  <c:v>0.86144029170464909</c:v>
                </c:pt>
                <c:pt idx="14">
                  <c:v>0.82615291262135926</c:v>
                </c:pt>
                <c:pt idx="15">
                  <c:v>0.83513764305598515</c:v>
                </c:pt>
                <c:pt idx="16">
                  <c:v>0.85718711276332094</c:v>
                </c:pt>
                <c:pt idx="17">
                  <c:v>0.88768692332166721</c:v>
                </c:pt>
                <c:pt idx="18">
                  <c:v>0.9048519218651544</c:v>
                </c:pt>
                <c:pt idx="19">
                  <c:v>0.8614718614718615</c:v>
                </c:pt>
                <c:pt idx="20">
                  <c:v>0.86408364083640832</c:v>
                </c:pt>
                <c:pt idx="21">
                  <c:v>0.86821471652593485</c:v>
                </c:pt>
                <c:pt idx="22">
                  <c:v>0.86696969696969695</c:v>
                </c:pt>
                <c:pt idx="23">
                  <c:v>0.8545239503252513</c:v>
                </c:pt>
                <c:pt idx="24">
                  <c:v>0.86714116251482798</c:v>
                </c:pt>
                <c:pt idx="25">
                  <c:v>0.86449297038588091</c:v>
                </c:pt>
                <c:pt idx="26">
                  <c:v>0.86788021139166183</c:v>
                </c:pt>
                <c:pt idx="27">
                  <c:v>0.88002381661208695</c:v>
                </c:pt>
                <c:pt idx="28">
                  <c:v>0.84892298613160222</c:v>
                </c:pt>
                <c:pt idx="29">
                  <c:v>0.83859332732191161</c:v>
                </c:pt>
                <c:pt idx="30">
                  <c:v>0.82368498383779021</c:v>
                </c:pt>
                <c:pt idx="31">
                  <c:v>0.82103428239395704</c:v>
                </c:pt>
                <c:pt idx="32">
                  <c:v>0.88364055299539168</c:v>
                </c:pt>
                <c:pt idx="33">
                  <c:v>0.8930390492359932</c:v>
                </c:pt>
                <c:pt idx="34">
                  <c:v>0.8920761147401306</c:v>
                </c:pt>
                <c:pt idx="35">
                  <c:v>0.90560557653209406</c:v>
                </c:pt>
                <c:pt idx="36">
                  <c:v>0.86390358612580831</c:v>
                </c:pt>
                <c:pt idx="37">
                  <c:v>0.8683274021352313</c:v>
                </c:pt>
                <c:pt idx="38">
                  <c:v>0.90849478390462002</c:v>
                </c:pt>
                <c:pt idx="39">
                  <c:v>0.90777843252799062</c:v>
                </c:pt>
                <c:pt idx="40">
                  <c:v>0.87689508793208004</c:v>
                </c:pt>
                <c:pt idx="41">
                  <c:v>0.92438271604938271</c:v>
                </c:pt>
                <c:pt idx="42">
                  <c:v>0.92394720301697042</c:v>
                </c:pt>
                <c:pt idx="43">
                  <c:v>0.89908546199936923</c:v>
                </c:pt>
                <c:pt idx="44">
                  <c:v>0.93438914027149322</c:v>
                </c:pt>
                <c:pt idx="45">
                  <c:v>0.92780487804878053</c:v>
                </c:pt>
                <c:pt idx="46">
                  <c:v>0.92508879560865354</c:v>
                </c:pt>
                <c:pt idx="47">
                  <c:v>0.9057260360645365</c:v>
                </c:pt>
              </c:numCache>
            </c:numRef>
          </c:val>
          <c:smooth val="0"/>
        </c:ser>
        <c:ser>
          <c:idx val="1"/>
          <c:order val="1"/>
          <c:tx>
            <c:strRef>
              <c:f>'statewide % CaseVisits Complied'!$A$6:$B$6</c:f>
              <c:strCache>
                <c:ptCount val="1"/>
                <c:pt idx="0">
                  <c:v>Clark required</c:v>
                </c:pt>
              </c:strCache>
            </c:strRef>
          </c:tx>
          <c:marker>
            <c:symbol val="square"/>
            <c:size val="7"/>
          </c:marker>
          <c:cat>
            <c:multiLvlStrRef>
              <c:f>'statewide % CaseVisits Complied'!$C$3:$AX$4</c:f>
              <c:multiLvlStrCache>
                <c:ptCount val="48"/>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pt idx="39">
                    <c:v>Oct</c:v>
                  </c:pt>
                  <c:pt idx="40">
                    <c:v>Nov</c:v>
                  </c:pt>
                  <c:pt idx="41">
                    <c:v>Dec</c:v>
                  </c:pt>
                  <c:pt idx="42">
                    <c:v>Jan</c:v>
                  </c:pt>
                  <c:pt idx="43">
                    <c:v>Feb</c:v>
                  </c:pt>
                  <c:pt idx="44">
                    <c:v>Mar</c:v>
                  </c:pt>
                  <c:pt idx="45">
                    <c:v>Apr</c:v>
                  </c:pt>
                  <c:pt idx="46">
                    <c:v>May</c:v>
                  </c:pt>
                  <c:pt idx="47">
                    <c:v>Jun</c:v>
                  </c:pt>
                </c:lvl>
                <c:lvl>
                  <c:pt idx="0">
                    <c:v>SFY2011</c:v>
                  </c:pt>
                  <c:pt idx="12">
                    <c:v>SFY2012</c:v>
                  </c:pt>
                  <c:pt idx="24">
                    <c:v>SFY2013</c:v>
                  </c:pt>
                  <c:pt idx="36">
                    <c:v>SFY2014</c:v>
                  </c:pt>
                </c:lvl>
              </c:multiLvlStrCache>
            </c:multiLvlStrRef>
          </c:cat>
          <c:val>
            <c:numRef>
              <c:f>'statewide % CaseVisits Complied'!$C$6:$AX$6</c:f>
            </c:numRef>
          </c:val>
          <c:smooth val="0"/>
        </c:ser>
        <c:ser>
          <c:idx val="2"/>
          <c:order val="2"/>
          <c:tx>
            <c:strRef>
              <c:f>'statewide % CaseVisits Complied'!$A$7:$B$7</c:f>
              <c:strCache>
                <c:ptCount val="1"/>
                <c:pt idx="0">
                  <c:v>Clark made</c:v>
                </c:pt>
              </c:strCache>
            </c:strRef>
          </c:tx>
          <c:marker>
            <c:symbol val="triangle"/>
            <c:size val="7"/>
          </c:marker>
          <c:cat>
            <c:multiLvlStrRef>
              <c:f>'statewide % CaseVisits Complied'!$C$3:$AX$4</c:f>
              <c:multiLvlStrCache>
                <c:ptCount val="48"/>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pt idx="39">
                    <c:v>Oct</c:v>
                  </c:pt>
                  <c:pt idx="40">
                    <c:v>Nov</c:v>
                  </c:pt>
                  <c:pt idx="41">
                    <c:v>Dec</c:v>
                  </c:pt>
                  <c:pt idx="42">
                    <c:v>Jan</c:v>
                  </c:pt>
                  <c:pt idx="43">
                    <c:v>Feb</c:v>
                  </c:pt>
                  <c:pt idx="44">
                    <c:v>Mar</c:v>
                  </c:pt>
                  <c:pt idx="45">
                    <c:v>Apr</c:v>
                  </c:pt>
                  <c:pt idx="46">
                    <c:v>May</c:v>
                  </c:pt>
                  <c:pt idx="47">
                    <c:v>Jun</c:v>
                  </c:pt>
                </c:lvl>
                <c:lvl>
                  <c:pt idx="0">
                    <c:v>SFY2011</c:v>
                  </c:pt>
                  <c:pt idx="12">
                    <c:v>SFY2012</c:v>
                  </c:pt>
                  <c:pt idx="24">
                    <c:v>SFY2013</c:v>
                  </c:pt>
                  <c:pt idx="36">
                    <c:v>SFY2014</c:v>
                  </c:pt>
                </c:lvl>
              </c:multiLvlStrCache>
            </c:multiLvlStrRef>
          </c:cat>
          <c:val>
            <c:numRef>
              <c:f>'statewide % CaseVisits Complied'!$C$7:$AX$7</c:f>
            </c:numRef>
          </c:val>
          <c:smooth val="0"/>
        </c:ser>
        <c:ser>
          <c:idx val="3"/>
          <c:order val="3"/>
          <c:tx>
            <c:strRef>
              <c:f>'statewide % CaseVisits Complied'!$A$8:$B$8</c:f>
              <c:strCache>
                <c:ptCount val="1"/>
                <c:pt idx="0">
                  <c:v>Washoe</c:v>
                </c:pt>
              </c:strCache>
            </c:strRef>
          </c:tx>
          <c:spPr>
            <a:ln>
              <a:solidFill>
                <a:schemeClr val="accent2"/>
              </a:solidFill>
            </a:ln>
          </c:spPr>
          <c:marker>
            <c:symbol val="none"/>
          </c:marker>
          <c:cat>
            <c:multiLvlStrRef>
              <c:f>'statewide % CaseVisits Complied'!$C$3:$AX$4</c:f>
              <c:multiLvlStrCache>
                <c:ptCount val="48"/>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pt idx="39">
                    <c:v>Oct</c:v>
                  </c:pt>
                  <c:pt idx="40">
                    <c:v>Nov</c:v>
                  </c:pt>
                  <c:pt idx="41">
                    <c:v>Dec</c:v>
                  </c:pt>
                  <c:pt idx="42">
                    <c:v>Jan</c:v>
                  </c:pt>
                  <c:pt idx="43">
                    <c:v>Feb</c:v>
                  </c:pt>
                  <c:pt idx="44">
                    <c:v>Mar</c:v>
                  </c:pt>
                  <c:pt idx="45">
                    <c:v>Apr</c:v>
                  </c:pt>
                  <c:pt idx="46">
                    <c:v>May</c:v>
                  </c:pt>
                  <c:pt idx="47">
                    <c:v>Jun</c:v>
                  </c:pt>
                </c:lvl>
                <c:lvl>
                  <c:pt idx="0">
                    <c:v>SFY2011</c:v>
                  </c:pt>
                  <c:pt idx="12">
                    <c:v>SFY2012</c:v>
                  </c:pt>
                  <c:pt idx="24">
                    <c:v>SFY2013</c:v>
                  </c:pt>
                  <c:pt idx="36">
                    <c:v>SFY2014</c:v>
                  </c:pt>
                </c:lvl>
              </c:multiLvlStrCache>
            </c:multiLvlStrRef>
          </c:cat>
          <c:val>
            <c:numRef>
              <c:f>'statewide % CaseVisits Complied'!$C$8:$AX$8</c:f>
              <c:numCache>
                <c:formatCode>0.00%</c:formatCode>
                <c:ptCount val="48"/>
                <c:pt idx="0">
                  <c:v>0.57161458333333337</c:v>
                </c:pt>
                <c:pt idx="1">
                  <c:v>0.78697421981004068</c:v>
                </c:pt>
                <c:pt idx="2">
                  <c:v>0.76215505913272008</c:v>
                </c:pt>
                <c:pt idx="3">
                  <c:v>0.7578125</c:v>
                </c:pt>
                <c:pt idx="4">
                  <c:v>0.77055702917771884</c:v>
                </c:pt>
                <c:pt idx="5">
                  <c:v>0.79946524064171121</c:v>
                </c:pt>
                <c:pt idx="6">
                  <c:v>0.8274932614555256</c:v>
                </c:pt>
                <c:pt idx="7">
                  <c:v>0.78360215053763438</c:v>
                </c:pt>
                <c:pt idx="8">
                  <c:v>0.8601398601398601</c:v>
                </c:pt>
                <c:pt idx="9">
                  <c:v>0.85135135135135132</c:v>
                </c:pt>
                <c:pt idx="10">
                  <c:v>0.81705639614855574</c:v>
                </c:pt>
                <c:pt idx="11">
                  <c:v>0.58149171270718236</c:v>
                </c:pt>
                <c:pt idx="12">
                  <c:v>0.51175656984785611</c:v>
                </c:pt>
                <c:pt idx="13">
                  <c:v>0.58477011494252873</c:v>
                </c:pt>
                <c:pt idx="14">
                  <c:v>0.65467625899280579</c:v>
                </c:pt>
                <c:pt idx="15">
                  <c:v>0.81765557163531111</c:v>
                </c:pt>
                <c:pt idx="16">
                  <c:v>0.83588957055214719</c:v>
                </c:pt>
                <c:pt idx="17">
                  <c:v>0.86223662884927066</c:v>
                </c:pt>
                <c:pt idx="18">
                  <c:v>0.86046511627906974</c:v>
                </c:pt>
                <c:pt idx="19">
                  <c:v>0.83496732026143794</c:v>
                </c:pt>
                <c:pt idx="20">
                  <c:v>0.79092382495948133</c:v>
                </c:pt>
                <c:pt idx="21">
                  <c:v>0.82747068676716917</c:v>
                </c:pt>
                <c:pt idx="22">
                  <c:v>0.80707395498392287</c:v>
                </c:pt>
                <c:pt idx="23">
                  <c:v>0.83387096774193548</c:v>
                </c:pt>
                <c:pt idx="24">
                  <c:v>0.88188976377952755</c:v>
                </c:pt>
                <c:pt idx="25">
                  <c:v>0.89968652037617558</c:v>
                </c:pt>
                <c:pt idx="26">
                  <c:v>0.88135593220338981</c:v>
                </c:pt>
                <c:pt idx="27">
                  <c:v>0.86904761904761907</c:v>
                </c:pt>
                <c:pt idx="28">
                  <c:v>0.85942028985507246</c:v>
                </c:pt>
                <c:pt idx="29">
                  <c:v>0.83941605839416056</c:v>
                </c:pt>
                <c:pt idx="30">
                  <c:v>0.75210084033613445</c:v>
                </c:pt>
                <c:pt idx="31">
                  <c:v>0.70827489481065919</c:v>
                </c:pt>
                <c:pt idx="32">
                  <c:v>0.67364016736401677</c:v>
                </c:pt>
                <c:pt idx="33">
                  <c:v>0.70620689655172408</c:v>
                </c:pt>
                <c:pt idx="34">
                  <c:v>0.83608815426997241</c:v>
                </c:pt>
                <c:pt idx="35">
                  <c:v>0.68543956043956045</c:v>
                </c:pt>
                <c:pt idx="36">
                  <c:v>0.65300546448087426</c:v>
                </c:pt>
                <c:pt idx="37">
                  <c:v>0.55642023346303504</c:v>
                </c:pt>
                <c:pt idx="38">
                  <c:v>0.71375</c:v>
                </c:pt>
                <c:pt idx="39">
                  <c:v>0.74617346938775508</c:v>
                </c:pt>
                <c:pt idx="40">
                  <c:v>0.69480519480519476</c:v>
                </c:pt>
                <c:pt idx="41">
                  <c:v>0.72704081632653061</c:v>
                </c:pt>
                <c:pt idx="42">
                  <c:v>0.75314861460957183</c:v>
                </c:pt>
                <c:pt idx="43">
                  <c:v>0.83141762452107282</c:v>
                </c:pt>
                <c:pt idx="44">
                  <c:v>0.82553729456384328</c:v>
                </c:pt>
                <c:pt idx="45">
                  <c:v>0.76254589963280295</c:v>
                </c:pt>
                <c:pt idx="46">
                  <c:v>0.74668275030156817</c:v>
                </c:pt>
                <c:pt idx="47">
                  <c:v>0.84615384615384615</c:v>
                </c:pt>
              </c:numCache>
            </c:numRef>
          </c:val>
          <c:smooth val="0"/>
        </c:ser>
        <c:ser>
          <c:idx val="4"/>
          <c:order val="4"/>
          <c:tx>
            <c:strRef>
              <c:f>'statewide % CaseVisits Complied'!$A$9:$B$9</c:f>
              <c:strCache>
                <c:ptCount val="1"/>
                <c:pt idx="0">
                  <c:v>Washoe required</c:v>
                </c:pt>
              </c:strCache>
            </c:strRef>
          </c:tx>
          <c:marker>
            <c:symbol val="star"/>
            <c:size val="7"/>
          </c:marker>
          <c:cat>
            <c:multiLvlStrRef>
              <c:f>'statewide % CaseVisits Complied'!$C$3:$AX$4</c:f>
              <c:multiLvlStrCache>
                <c:ptCount val="48"/>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pt idx="39">
                    <c:v>Oct</c:v>
                  </c:pt>
                  <c:pt idx="40">
                    <c:v>Nov</c:v>
                  </c:pt>
                  <c:pt idx="41">
                    <c:v>Dec</c:v>
                  </c:pt>
                  <c:pt idx="42">
                    <c:v>Jan</c:v>
                  </c:pt>
                  <c:pt idx="43">
                    <c:v>Feb</c:v>
                  </c:pt>
                  <c:pt idx="44">
                    <c:v>Mar</c:v>
                  </c:pt>
                  <c:pt idx="45">
                    <c:v>Apr</c:v>
                  </c:pt>
                  <c:pt idx="46">
                    <c:v>May</c:v>
                  </c:pt>
                  <c:pt idx="47">
                    <c:v>Jun</c:v>
                  </c:pt>
                </c:lvl>
                <c:lvl>
                  <c:pt idx="0">
                    <c:v>SFY2011</c:v>
                  </c:pt>
                  <c:pt idx="12">
                    <c:v>SFY2012</c:v>
                  </c:pt>
                  <c:pt idx="24">
                    <c:v>SFY2013</c:v>
                  </c:pt>
                  <c:pt idx="36">
                    <c:v>SFY2014</c:v>
                  </c:pt>
                </c:lvl>
              </c:multiLvlStrCache>
            </c:multiLvlStrRef>
          </c:cat>
          <c:val>
            <c:numRef>
              <c:f>'statewide % CaseVisits Complied'!$C$9:$AX$9</c:f>
            </c:numRef>
          </c:val>
          <c:smooth val="0"/>
        </c:ser>
        <c:ser>
          <c:idx val="5"/>
          <c:order val="5"/>
          <c:tx>
            <c:strRef>
              <c:f>'statewide % CaseVisits Complied'!$A$10:$B$10</c:f>
              <c:strCache>
                <c:ptCount val="1"/>
                <c:pt idx="0">
                  <c:v>Washoe made</c:v>
                </c:pt>
              </c:strCache>
            </c:strRef>
          </c:tx>
          <c:marker>
            <c:symbol val="circle"/>
            <c:size val="7"/>
          </c:marker>
          <c:cat>
            <c:multiLvlStrRef>
              <c:f>'statewide % CaseVisits Complied'!$C$3:$AX$4</c:f>
              <c:multiLvlStrCache>
                <c:ptCount val="48"/>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pt idx="39">
                    <c:v>Oct</c:v>
                  </c:pt>
                  <c:pt idx="40">
                    <c:v>Nov</c:v>
                  </c:pt>
                  <c:pt idx="41">
                    <c:v>Dec</c:v>
                  </c:pt>
                  <c:pt idx="42">
                    <c:v>Jan</c:v>
                  </c:pt>
                  <c:pt idx="43">
                    <c:v>Feb</c:v>
                  </c:pt>
                  <c:pt idx="44">
                    <c:v>Mar</c:v>
                  </c:pt>
                  <c:pt idx="45">
                    <c:v>Apr</c:v>
                  </c:pt>
                  <c:pt idx="46">
                    <c:v>May</c:v>
                  </c:pt>
                  <c:pt idx="47">
                    <c:v>Jun</c:v>
                  </c:pt>
                </c:lvl>
                <c:lvl>
                  <c:pt idx="0">
                    <c:v>SFY2011</c:v>
                  </c:pt>
                  <c:pt idx="12">
                    <c:v>SFY2012</c:v>
                  </c:pt>
                  <c:pt idx="24">
                    <c:v>SFY2013</c:v>
                  </c:pt>
                  <c:pt idx="36">
                    <c:v>SFY2014</c:v>
                  </c:pt>
                </c:lvl>
              </c:multiLvlStrCache>
            </c:multiLvlStrRef>
          </c:cat>
          <c:val>
            <c:numRef>
              <c:f>'statewide % CaseVisits Complied'!$C$10:$AX$10</c:f>
            </c:numRef>
          </c:val>
          <c:smooth val="0"/>
        </c:ser>
        <c:ser>
          <c:idx val="6"/>
          <c:order val="6"/>
          <c:tx>
            <c:strRef>
              <c:f>'statewide % CaseVisits Complied'!$A$11:$B$11</c:f>
              <c:strCache>
                <c:ptCount val="1"/>
                <c:pt idx="0">
                  <c:v>Rural  percentage</c:v>
                </c:pt>
              </c:strCache>
            </c:strRef>
          </c:tx>
          <c:spPr>
            <a:ln>
              <a:solidFill>
                <a:schemeClr val="accent5"/>
              </a:solidFill>
            </a:ln>
          </c:spPr>
          <c:marker>
            <c:symbol val="none"/>
          </c:marker>
          <c:cat>
            <c:multiLvlStrRef>
              <c:f>'statewide % CaseVisits Complied'!$C$3:$AX$4</c:f>
              <c:multiLvlStrCache>
                <c:ptCount val="48"/>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pt idx="39">
                    <c:v>Oct</c:v>
                  </c:pt>
                  <c:pt idx="40">
                    <c:v>Nov</c:v>
                  </c:pt>
                  <c:pt idx="41">
                    <c:v>Dec</c:v>
                  </c:pt>
                  <c:pt idx="42">
                    <c:v>Jan</c:v>
                  </c:pt>
                  <c:pt idx="43">
                    <c:v>Feb</c:v>
                  </c:pt>
                  <c:pt idx="44">
                    <c:v>Mar</c:v>
                  </c:pt>
                  <c:pt idx="45">
                    <c:v>Apr</c:v>
                  </c:pt>
                  <c:pt idx="46">
                    <c:v>May</c:v>
                  </c:pt>
                  <c:pt idx="47">
                    <c:v>Jun</c:v>
                  </c:pt>
                </c:lvl>
                <c:lvl>
                  <c:pt idx="0">
                    <c:v>SFY2011</c:v>
                  </c:pt>
                  <c:pt idx="12">
                    <c:v>SFY2012</c:v>
                  </c:pt>
                  <c:pt idx="24">
                    <c:v>SFY2013</c:v>
                  </c:pt>
                  <c:pt idx="36">
                    <c:v>SFY2014</c:v>
                  </c:pt>
                </c:lvl>
              </c:multiLvlStrCache>
            </c:multiLvlStrRef>
          </c:cat>
          <c:val>
            <c:numRef>
              <c:f>'statewide % CaseVisits Complied'!$C$11:$AX$11</c:f>
              <c:numCache>
                <c:formatCode>0.00%</c:formatCode>
                <c:ptCount val="48"/>
                <c:pt idx="0">
                  <c:v>0.42379958246346555</c:v>
                </c:pt>
                <c:pt idx="1">
                  <c:v>0.6</c:v>
                </c:pt>
                <c:pt idx="2">
                  <c:v>0.65217391304347827</c:v>
                </c:pt>
                <c:pt idx="3">
                  <c:v>0.68797953964194369</c:v>
                </c:pt>
                <c:pt idx="4">
                  <c:v>0.63235294117647056</c:v>
                </c:pt>
                <c:pt idx="5">
                  <c:v>0.71296296296296291</c:v>
                </c:pt>
                <c:pt idx="6">
                  <c:v>0.66508313539192399</c:v>
                </c:pt>
                <c:pt idx="7">
                  <c:v>0.6643026004728132</c:v>
                </c:pt>
                <c:pt idx="8">
                  <c:v>0.68646080760095007</c:v>
                </c:pt>
                <c:pt idx="9">
                  <c:v>0.69907407407407407</c:v>
                </c:pt>
                <c:pt idx="10">
                  <c:v>0.65186915887850472</c:v>
                </c:pt>
                <c:pt idx="11">
                  <c:v>0.52134831460674158</c:v>
                </c:pt>
                <c:pt idx="12">
                  <c:v>0.57339449541284404</c:v>
                </c:pt>
                <c:pt idx="13">
                  <c:v>0.66820276497695852</c:v>
                </c:pt>
                <c:pt idx="14">
                  <c:v>0.62780269058295968</c:v>
                </c:pt>
                <c:pt idx="15">
                  <c:v>0.74592074592074598</c:v>
                </c:pt>
                <c:pt idx="16">
                  <c:v>0.69503546099290781</c:v>
                </c:pt>
                <c:pt idx="17">
                  <c:v>0.68856447688564482</c:v>
                </c:pt>
                <c:pt idx="18">
                  <c:v>0.71289537712895379</c:v>
                </c:pt>
                <c:pt idx="19">
                  <c:v>0.78985507246376807</c:v>
                </c:pt>
                <c:pt idx="20">
                  <c:v>0.78817733990147787</c:v>
                </c:pt>
                <c:pt idx="21">
                  <c:v>0.76485148514851486</c:v>
                </c:pt>
                <c:pt idx="22">
                  <c:v>0.78869778869778873</c:v>
                </c:pt>
                <c:pt idx="23">
                  <c:v>0.77251184834123221</c:v>
                </c:pt>
                <c:pt idx="24">
                  <c:v>0.77336448598130836</c:v>
                </c:pt>
                <c:pt idx="25">
                  <c:v>0.78301886792452835</c:v>
                </c:pt>
                <c:pt idx="26">
                  <c:v>0.76832151300236406</c:v>
                </c:pt>
                <c:pt idx="27">
                  <c:v>0.74879227053140096</c:v>
                </c:pt>
                <c:pt idx="28">
                  <c:v>0.72682926829268291</c:v>
                </c:pt>
                <c:pt idx="29">
                  <c:v>0.66583541147132175</c:v>
                </c:pt>
                <c:pt idx="30">
                  <c:v>0.65316455696202536</c:v>
                </c:pt>
                <c:pt idx="31">
                  <c:v>0.51662404092071612</c:v>
                </c:pt>
                <c:pt idx="32">
                  <c:v>0.66582278481012658</c:v>
                </c:pt>
                <c:pt idx="33">
                  <c:v>0.73778920308483287</c:v>
                </c:pt>
                <c:pt idx="34">
                  <c:v>0.81585677749360619</c:v>
                </c:pt>
                <c:pt idx="35">
                  <c:v>0.67788461538461542</c:v>
                </c:pt>
                <c:pt idx="36">
                  <c:v>0.65947242206235013</c:v>
                </c:pt>
                <c:pt idx="37">
                  <c:v>0.67407407407407405</c:v>
                </c:pt>
                <c:pt idx="38">
                  <c:v>0.77272727272727271</c:v>
                </c:pt>
                <c:pt idx="39">
                  <c:v>0.79527559055118113</c:v>
                </c:pt>
                <c:pt idx="40">
                  <c:v>0.75257731958762886</c:v>
                </c:pt>
                <c:pt idx="41">
                  <c:v>0.77659574468085102</c:v>
                </c:pt>
                <c:pt idx="42">
                  <c:v>0.84806629834254144</c:v>
                </c:pt>
                <c:pt idx="43">
                  <c:v>0.78082191780821919</c:v>
                </c:pt>
                <c:pt idx="44">
                  <c:v>0.92067988668555245</c:v>
                </c:pt>
                <c:pt idx="45">
                  <c:v>0.88705234159779611</c:v>
                </c:pt>
                <c:pt idx="46">
                  <c:v>0.78212290502793291</c:v>
                </c:pt>
                <c:pt idx="47">
                  <c:v>0.81869688385269124</c:v>
                </c:pt>
              </c:numCache>
            </c:numRef>
          </c:val>
          <c:smooth val="0"/>
        </c:ser>
        <c:ser>
          <c:idx val="7"/>
          <c:order val="7"/>
          <c:tx>
            <c:strRef>
              <c:f>'statewide % CaseVisits Complied'!$A$12:$B$12</c:f>
              <c:strCache>
                <c:ptCount val="1"/>
                <c:pt idx="0">
                  <c:v>Rural  required</c:v>
                </c:pt>
              </c:strCache>
            </c:strRef>
          </c:tx>
          <c:marker>
            <c:symbol val="dot"/>
            <c:size val="7"/>
          </c:marker>
          <c:cat>
            <c:multiLvlStrRef>
              <c:f>'statewide % CaseVisits Complied'!$C$3:$AX$4</c:f>
              <c:multiLvlStrCache>
                <c:ptCount val="48"/>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pt idx="39">
                    <c:v>Oct</c:v>
                  </c:pt>
                  <c:pt idx="40">
                    <c:v>Nov</c:v>
                  </c:pt>
                  <c:pt idx="41">
                    <c:v>Dec</c:v>
                  </c:pt>
                  <c:pt idx="42">
                    <c:v>Jan</c:v>
                  </c:pt>
                  <c:pt idx="43">
                    <c:v>Feb</c:v>
                  </c:pt>
                  <c:pt idx="44">
                    <c:v>Mar</c:v>
                  </c:pt>
                  <c:pt idx="45">
                    <c:v>Apr</c:v>
                  </c:pt>
                  <c:pt idx="46">
                    <c:v>May</c:v>
                  </c:pt>
                  <c:pt idx="47">
                    <c:v>Jun</c:v>
                  </c:pt>
                </c:lvl>
                <c:lvl>
                  <c:pt idx="0">
                    <c:v>SFY2011</c:v>
                  </c:pt>
                  <c:pt idx="12">
                    <c:v>SFY2012</c:v>
                  </c:pt>
                  <c:pt idx="24">
                    <c:v>SFY2013</c:v>
                  </c:pt>
                  <c:pt idx="36">
                    <c:v>SFY2014</c:v>
                  </c:pt>
                </c:lvl>
              </c:multiLvlStrCache>
            </c:multiLvlStrRef>
          </c:cat>
          <c:val>
            <c:numRef>
              <c:f>'statewide % CaseVisits Complied'!$C$12:$AX$12</c:f>
            </c:numRef>
          </c:val>
          <c:smooth val="0"/>
        </c:ser>
        <c:ser>
          <c:idx val="8"/>
          <c:order val="8"/>
          <c:tx>
            <c:strRef>
              <c:f>'statewide % CaseVisits Complied'!$A$13:$B$13</c:f>
              <c:strCache>
                <c:ptCount val="1"/>
                <c:pt idx="0">
                  <c:v>Rural  made</c:v>
                </c:pt>
              </c:strCache>
            </c:strRef>
          </c:tx>
          <c:marker>
            <c:symbol val="dash"/>
            <c:size val="7"/>
          </c:marker>
          <c:cat>
            <c:multiLvlStrRef>
              <c:f>'statewide % CaseVisits Complied'!$C$3:$AX$4</c:f>
              <c:multiLvlStrCache>
                <c:ptCount val="48"/>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pt idx="39">
                    <c:v>Oct</c:v>
                  </c:pt>
                  <c:pt idx="40">
                    <c:v>Nov</c:v>
                  </c:pt>
                  <c:pt idx="41">
                    <c:v>Dec</c:v>
                  </c:pt>
                  <c:pt idx="42">
                    <c:v>Jan</c:v>
                  </c:pt>
                  <c:pt idx="43">
                    <c:v>Feb</c:v>
                  </c:pt>
                  <c:pt idx="44">
                    <c:v>Mar</c:v>
                  </c:pt>
                  <c:pt idx="45">
                    <c:v>Apr</c:v>
                  </c:pt>
                  <c:pt idx="46">
                    <c:v>May</c:v>
                  </c:pt>
                  <c:pt idx="47">
                    <c:v>Jun</c:v>
                  </c:pt>
                </c:lvl>
                <c:lvl>
                  <c:pt idx="0">
                    <c:v>SFY2011</c:v>
                  </c:pt>
                  <c:pt idx="12">
                    <c:v>SFY2012</c:v>
                  </c:pt>
                  <c:pt idx="24">
                    <c:v>SFY2013</c:v>
                  </c:pt>
                  <c:pt idx="36">
                    <c:v>SFY2014</c:v>
                  </c:pt>
                </c:lvl>
              </c:multiLvlStrCache>
            </c:multiLvlStrRef>
          </c:cat>
          <c:val>
            <c:numRef>
              <c:f>'statewide % CaseVisits Complied'!$C$13:$AX$13</c:f>
            </c:numRef>
          </c:val>
          <c:smooth val="0"/>
        </c:ser>
        <c:ser>
          <c:idx val="9"/>
          <c:order val="9"/>
          <c:tx>
            <c:strRef>
              <c:f>'statewide % CaseVisits Complied'!$A$14:$B$14</c:f>
              <c:strCache>
                <c:ptCount val="1"/>
                <c:pt idx="0">
                  <c:v>Statewide percentage</c:v>
                </c:pt>
              </c:strCache>
            </c:strRef>
          </c:tx>
          <c:spPr>
            <a:ln>
              <a:solidFill>
                <a:schemeClr val="accent3"/>
              </a:solidFill>
            </a:ln>
          </c:spPr>
          <c:marker>
            <c:symbol val="none"/>
          </c:marker>
          <c:cat>
            <c:multiLvlStrRef>
              <c:f>'statewide % CaseVisits Complied'!$C$3:$AX$4</c:f>
              <c:multiLvlStrCache>
                <c:ptCount val="48"/>
                <c:lvl>
                  <c:pt idx="0">
                    <c:v>July</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c:v>
                  </c:pt>
                  <c:pt idx="15">
                    <c:v>Oct</c:v>
                  </c:pt>
                  <c:pt idx="16">
                    <c:v>Nov</c:v>
                  </c:pt>
                  <c:pt idx="17">
                    <c:v>Dec</c:v>
                  </c:pt>
                  <c:pt idx="18">
                    <c:v>Jan</c:v>
                  </c:pt>
                  <c:pt idx="19">
                    <c:v>Feb</c:v>
                  </c:pt>
                  <c:pt idx="20">
                    <c:v>Mar</c:v>
                  </c:pt>
                  <c:pt idx="21">
                    <c:v>Apr</c:v>
                  </c:pt>
                  <c:pt idx="22">
                    <c:v>May</c:v>
                  </c:pt>
                  <c:pt idx="23">
                    <c:v>Jun</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July</c:v>
                  </c:pt>
                  <c:pt idx="37">
                    <c:v>Aug</c:v>
                  </c:pt>
                  <c:pt idx="38">
                    <c:v>Sep</c:v>
                  </c:pt>
                  <c:pt idx="39">
                    <c:v>Oct</c:v>
                  </c:pt>
                  <c:pt idx="40">
                    <c:v>Nov</c:v>
                  </c:pt>
                  <c:pt idx="41">
                    <c:v>Dec</c:v>
                  </c:pt>
                  <c:pt idx="42">
                    <c:v>Jan</c:v>
                  </c:pt>
                  <c:pt idx="43">
                    <c:v>Feb</c:v>
                  </c:pt>
                  <c:pt idx="44">
                    <c:v>Mar</c:v>
                  </c:pt>
                  <c:pt idx="45">
                    <c:v>Apr</c:v>
                  </c:pt>
                  <c:pt idx="46">
                    <c:v>May</c:v>
                  </c:pt>
                  <c:pt idx="47">
                    <c:v>Jun</c:v>
                  </c:pt>
                </c:lvl>
                <c:lvl>
                  <c:pt idx="0">
                    <c:v>SFY2011</c:v>
                  </c:pt>
                  <c:pt idx="12">
                    <c:v>SFY2012</c:v>
                  </c:pt>
                  <c:pt idx="24">
                    <c:v>SFY2013</c:v>
                  </c:pt>
                  <c:pt idx="36">
                    <c:v>SFY2014</c:v>
                  </c:pt>
                </c:lvl>
              </c:multiLvlStrCache>
            </c:multiLvlStrRef>
          </c:cat>
          <c:val>
            <c:numRef>
              <c:f>'statewide % CaseVisits Complied'!$C$14:$AX$14</c:f>
              <c:numCache>
                <c:formatCode>0.00%</c:formatCode>
                <c:ptCount val="48"/>
                <c:pt idx="0">
                  <c:v>0.76420454545454541</c:v>
                </c:pt>
                <c:pt idx="1">
                  <c:v>0.84361484179376278</c:v>
                </c:pt>
                <c:pt idx="2">
                  <c:v>0.83567134268537069</c:v>
                </c:pt>
                <c:pt idx="3">
                  <c:v>0.82461197339246117</c:v>
                </c:pt>
                <c:pt idx="4">
                  <c:v>0.82875498449268936</c:v>
                </c:pt>
                <c:pt idx="5">
                  <c:v>0.85812611012433393</c:v>
                </c:pt>
                <c:pt idx="6">
                  <c:v>0.85016648168701447</c:v>
                </c:pt>
                <c:pt idx="7">
                  <c:v>0.81860158311345643</c:v>
                </c:pt>
                <c:pt idx="8">
                  <c:v>0.8542043399638336</c:v>
                </c:pt>
                <c:pt idx="9">
                  <c:v>0.84797297297297303</c:v>
                </c:pt>
                <c:pt idx="10">
                  <c:v>0.8210573881608676</c:v>
                </c:pt>
                <c:pt idx="11">
                  <c:v>0.75414547866460313</c:v>
                </c:pt>
                <c:pt idx="12">
                  <c:v>0.71183035714285714</c:v>
                </c:pt>
                <c:pt idx="13">
                  <c:v>0.79891427278896177</c:v>
                </c:pt>
                <c:pt idx="14">
                  <c:v>0.77935542032905114</c:v>
                </c:pt>
                <c:pt idx="15">
                  <c:v>0.82356995175740866</c:v>
                </c:pt>
                <c:pt idx="16">
                  <c:v>0.83801998605623984</c:v>
                </c:pt>
                <c:pt idx="17">
                  <c:v>0.86430112682809879</c:v>
                </c:pt>
                <c:pt idx="18">
                  <c:v>0.87962741819918799</c:v>
                </c:pt>
                <c:pt idx="19">
                  <c:v>0.85070422535211265</c:v>
                </c:pt>
                <c:pt idx="20">
                  <c:v>0.84631578947368424</c:v>
                </c:pt>
                <c:pt idx="21">
                  <c:v>0.85290711141996756</c:v>
                </c:pt>
                <c:pt idx="22">
                  <c:v>0.85100485100485102</c:v>
                </c:pt>
                <c:pt idx="23">
                  <c:v>0.84380650994575046</c:v>
                </c:pt>
                <c:pt idx="24">
                  <c:v>0.86020293122886138</c:v>
                </c:pt>
                <c:pt idx="25">
                  <c:v>0.86174801362088538</c:v>
                </c:pt>
                <c:pt idx="26">
                  <c:v>0.86042876284055381</c:v>
                </c:pt>
                <c:pt idx="27">
                  <c:v>0.86614173228346458</c:v>
                </c:pt>
                <c:pt idx="28">
                  <c:v>0.83938516373357097</c:v>
                </c:pt>
                <c:pt idx="29">
                  <c:v>0.82302288692499437</c:v>
                </c:pt>
                <c:pt idx="30">
                  <c:v>0.79742907801418439</c:v>
                </c:pt>
                <c:pt idx="31">
                  <c:v>0.77716673999120101</c:v>
                </c:pt>
                <c:pt idx="32">
                  <c:v>0.83202443280977312</c:v>
                </c:pt>
                <c:pt idx="33">
                  <c:v>0.85090361445783136</c:v>
                </c:pt>
                <c:pt idx="34">
                  <c:v>0.87688658904700301</c:v>
                </c:pt>
                <c:pt idx="35">
                  <c:v>0.85001090037061255</c:v>
                </c:pt>
                <c:pt idx="36">
                  <c:v>0.81125027466490884</c:v>
                </c:pt>
                <c:pt idx="37">
                  <c:v>0.79815303430079154</c:v>
                </c:pt>
                <c:pt idx="38">
                  <c:v>0.86244781366732581</c:v>
                </c:pt>
                <c:pt idx="39">
                  <c:v>0.87058565474884841</c:v>
                </c:pt>
                <c:pt idx="40">
                  <c:v>0.83460502692998206</c:v>
                </c:pt>
                <c:pt idx="41">
                  <c:v>0.87659090909090909</c:v>
                </c:pt>
                <c:pt idx="42">
                  <c:v>0.88635315813739046</c:v>
                </c:pt>
                <c:pt idx="43">
                  <c:v>0.87682333873581852</c:v>
                </c:pt>
                <c:pt idx="44">
                  <c:v>0.91293062765455402</c:v>
                </c:pt>
                <c:pt idx="45">
                  <c:v>0.89259694477085783</c:v>
                </c:pt>
                <c:pt idx="46">
                  <c:v>0.87861811391223155</c:v>
                </c:pt>
                <c:pt idx="47">
                  <c:v>0.88725264611136678</c:v>
                </c:pt>
              </c:numCache>
            </c:numRef>
          </c:val>
          <c:smooth val="0"/>
        </c:ser>
        <c:dLbls>
          <c:showLegendKey val="0"/>
          <c:showVal val="0"/>
          <c:showCatName val="0"/>
          <c:showSerName val="0"/>
          <c:showPercent val="0"/>
          <c:showBubbleSize val="0"/>
        </c:dLbls>
        <c:marker val="1"/>
        <c:smooth val="0"/>
        <c:axId val="51340800"/>
        <c:axId val="51342336"/>
      </c:lineChart>
      <c:catAx>
        <c:axId val="51340800"/>
        <c:scaling>
          <c:orientation val="minMax"/>
        </c:scaling>
        <c:delete val="0"/>
        <c:axPos val="b"/>
        <c:numFmt formatCode="General" sourceLinked="1"/>
        <c:majorTickMark val="out"/>
        <c:minorTickMark val="none"/>
        <c:tickLblPos val="nextTo"/>
        <c:txPr>
          <a:bodyPr/>
          <a:lstStyle/>
          <a:p>
            <a:pPr>
              <a:defRPr sz="900"/>
            </a:pPr>
            <a:endParaRPr lang="en-US"/>
          </a:p>
        </c:txPr>
        <c:crossAx val="51342336"/>
        <c:crosses val="autoZero"/>
        <c:auto val="1"/>
        <c:lblAlgn val="ctr"/>
        <c:lblOffset val="100"/>
        <c:noMultiLvlLbl val="0"/>
      </c:catAx>
      <c:valAx>
        <c:axId val="51342336"/>
        <c:scaling>
          <c:orientation val="minMax"/>
        </c:scaling>
        <c:delete val="0"/>
        <c:axPos val="l"/>
        <c:majorGridlines/>
        <c:numFmt formatCode="0.00%" sourceLinked="1"/>
        <c:majorTickMark val="out"/>
        <c:minorTickMark val="none"/>
        <c:tickLblPos val="nextTo"/>
        <c:txPr>
          <a:bodyPr/>
          <a:lstStyle/>
          <a:p>
            <a:pPr>
              <a:defRPr sz="900"/>
            </a:pPr>
            <a:endParaRPr lang="en-US"/>
          </a:p>
        </c:txPr>
        <c:crossAx val="51340800"/>
        <c:crosses val="autoZero"/>
        <c:crossBetween val="between"/>
      </c:valAx>
      <c:spPr>
        <a:noFill/>
        <a:ln w="25392">
          <a:noFill/>
        </a:ln>
      </c:spPr>
    </c:plotArea>
    <c:legend>
      <c:legendPos val="r"/>
      <c:layout>
        <c:manualLayout>
          <c:xMode val="edge"/>
          <c:yMode val="edge"/>
          <c:x val="0.78939394210229963"/>
          <c:y val="0.3135245210913053"/>
          <c:w val="0.20909095784139353"/>
          <c:h val="0.19262300801356885"/>
        </c:manualLayout>
      </c:layout>
      <c:overlay val="0"/>
      <c:txPr>
        <a:bodyPr/>
        <a:lstStyle/>
        <a:p>
          <a:pPr>
            <a:defRPr sz="1000"/>
          </a:pPr>
          <a:endParaRPr lang="en-US"/>
        </a:p>
      </c:txPr>
    </c:legend>
    <c:plotVisOnly val="1"/>
    <c:dispBlanksAs val="gap"/>
    <c:showDLblsOverMax val="0"/>
  </c:chart>
  <c:txPr>
    <a:bodyPr/>
    <a:lstStyle/>
    <a:p>
      <a:pPr>
        <a:defRPr sz="1798"/>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 Removals Zip Code_cfs7g6'!$K$11</c:f>
              <c:strCache>
                <c:ptCount val="1"/>
                <c:pt idx="0">
                  <c:v>Clark </c:v>
                </c:pt>
              </c:strCache>
            </c:strRef>
          </c:tx>
          <c:invertIfNegative val="0"/>
          <c:dLbls>
            <c:dLbl>
              <c:idx val="0"/>
              <c:layout>
                <c:manualLayout>
                  <c:x val="0"/>
                  <c:y val="7.0732683838249034E-5"/>
                </c:manualLayout>
              </c:layout>
              <c:spPr/>
              <c:txPr>
                <a:bodyPr/>
                <a:lstStyle/>
                <a:p>
                  <a:pPr>
                    <a:defRPr/>
                  </a:pPr>
                  <a:endParaRPr lang="en-US"/>
                </a:p>
              </c:txPr>
              <c:dLblPos val="outEnd"/>
              <c:showLegendKey val="0"/>
              <c:showVal val="1"/>
              <c:showCatName val="0"/>
              <c:showSerName val="0"/>
              <c:showPercent val="0"/>
              <c:showBubbleSize val="0"/>
            </c:dLbl>
            <c:dLbl>
              <c:idx val="1"/>
              <c:layout>
                <c:manualLayout>
                  <c:x val="-3.9215686274510168E-3"/>
                  <c:y val="-8.403843587348192E-3"/>
                </c:manualLayout>
              </c:layout>
              <c:spPr/>
              <c:txPr>
                <a:bodyPr/>
                <a:lstStyle/>
                <a:p>
                  <a:pPr>
                    <a:defRPr/>
                  </a:pPr>
                  <a:endParaRPr lang="en-US"/>
                </a:p>
              </c:txPr>
              <c:dLblPos val="outEnd"/>
              <c:showLegendKey val="0"/>
              <c:showVal val="1"/>
              <c:showCatName val="0"/>
              <c:showSerName val="0"/>
              <c:showPercent val="0"/>
              <c:showBubbleSize val="0"/>
            </c:dLbl>
            <c:dLbl>
              <c:idx val="2"/>
              <c:layout>
                <c:manualLayout>
                  <c:x val="-1.9607843137254902E-3"/>
                  <c:y val="-5.5789848302860573E-3"/>
                </c:manualLayout>
              </c:layout>
              <c:spPr/>
              <c:txPr>
                <a:bodyPr/>
                <a:lstStyle/>
                <a:p>
                  <a:pPr>
                    <a:defRPr/>
                  </a:pPr>
                  <a:endParaRPr lang="en-US"/>
                </a:p>
              </c:txPr>
              <c:dLblPos val="outEnd"/>
              <c:showLegendKey val="0"/>
              <c:showVal val="1"/>
              <c:showCatName val="0"/>
              <c:showSerName val="0"/>
              <c:showPercent val="0"/>
              <c:showBubbleSize val="0"/>
            </c:dLbl>
            <c:dLbl>
              <c:idx val="3"/>
              <c:layout>
                <c:manualLayout>
                  <c:x val="1.9607843137254902E-3"/>
                  <c:y val="5.7204501979625432E-3"/>
                </c:manualLayout>
              </c:layout>
              <c:spPr/>
              <c:txPr>
                <a:bodyPr/>
                <a:lstStyle/>
                <a:p>
                  <a:pPr>
                    <a:defRPr/>
                  </a:pPr>
                  <a:endParaRPr lang="en-US"/>
                </a:p>
              </c:txPr>
              <c:dLblPos val="out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 Removals Zip Code_cfs7g6'!$L$10:$O$10</c:f>
              <c:strCache>
                <c:ptCount val="4"/>
                <c:pt idx="0">
                  <c:v>SFY2011</c:v>
                </c:pt>
                <c:pt idx="1">
                  <c:v>SFY2012</c:v>
                </c:pt>
                <c:pt idx="2">
                  <c:v>SFY2013</c:v>
                </c:pt>
                <c:pt idx="3">
                  <c:v>SFY2014</c:v>
                </c:pt>
              </c:strCache>
            </c:strRef>
          </c:cat>
          <c:val>
            <c:numRef>
              <c:f>' Removals Zip Code_cfs7g6'!$L$11:$O$11</c:f>
              <c:numCache>
                <c:formatCode>#,##0_);[Red]\(#,##0\)</c:formatCode>
                <c:ptCount val="4"/>
                <c:pt idx="0">
                  <c:v>2002</c:v>
                </c:pt>
                <c:pt idx="1">
                  <c:v>2316</c:v>
                </c:pt>
                <c:pt idx="2" formatCode="General">
                  <c:v>2719</c:v>
                </c:pt>
                <c:pt idx="3" formatCode="General">
                  <c:v>2531</c:v>
                </c:pt>
              </c:numCache>
            </c:numRef>
          </c:val>
        </c:ser>
        <c:ser>
          <c:idx val="1"/>
          <c:order val="1"/>
          <c:tx>
            <c:strRef>
              <c:f>' Removals Zip Code_cfs7g6'!$K$12</c:f>
              <c:strCache>
                <c:ptCount val="1"/>
                <c:pt idx="0">
                  <c:v>Washoe</c:v>
                </c:pt>
              </c:strCache>
            </c:strRef>
          </c:tx>
          <c:invertIfNegative val="0"/>
          <c:dLbls>
            <c:dLblPos val="inEnd"/>
            <c:showLegendKey val="0"/>
            <c:showVal val="1"/>
            <c:showCatName val="0"/>
            <c:showSerName val="0"/>
            <c:showPercent val="0"/>
            <c:showBubbleSize val="0"/>
            <c:showLeaderLines val="0"/>
          </c:dLbls>
          <c:cat>
            <c:strRef>
              <c:f>' Removals Zip Code_cfs7g6'!$L$10:$O$10</c:f>
              <c:strCache>
                <c:ptCount val="4"/>
                <c:pt idx="0">
                  <c:v>SFY2011</c:v>
                </c:pt>
                <c:pt idx="1">
                  <c:v>SFY2012</c:v>
                </c:pt>
                <c:pt idx="2">
                  <c:v>SFY2013</c:v>
                </c:pt>
                <c:pt idx="3">
                  <c:v>SFY2014</c:v>
                </c:pt>
              </c:strCache>
            </c:strRef>
          </c:cat>
          <c:val>
            <c:numRef>
              <c:f>' Removals Zip Code_cfs7g6'!$L$12:$O$12</c:f>
              <c:numCache>
                <c:formatCode>#,##0_);[Red]\(#,##0\)</c:formatCode>
                <c:ptCount val="4"/>
                <c:pt idx="0">
                  <c:v>503</c:v>
                </c:pt>
                <c:pt idx="1">
                  <c:v>467</c:v>
                </c:pt>
                <c:pt idx="2" formatCode="General">
                  <c:v>631</c:v>
                </c:pt>
                <c:pt idx="3" formatCode="General">
                  <c:v>802</c:v>
                </c:pt>
              </c:numCache>
            </c:numRef>
          </c:val>
        </c:ser>
        <c:ser>
          <c:idx val="2"/>
          <c:order val="2"/>
          <c:tx>
            <c:strRef>
              <c:f>' Removals Zip Code_cfs7g6'!$K$13</c:f>
              <c:strCache>
                <c:ptCount val="1"/>
                <c:pt idx="0">
                  <c:v>Rurual</c:v>
                </c:pt>
              </c:strCache>
            </c:strRef>
          </c:tx>
          <c:spPr>
            <a:solidFill>
              <a:schemeClr val="bg1">
                <a:lumMod val="50000"/>
              </a:schemeClr>
            </a:solidFill>
          </c:spPr>
          <c:invertIfNegative val="0"/>
          <c:dLbls>
            <c:dLblPos val="inEnd"/>
            <c:showLegendKey val="0"/>
            <c:showVal val="1"/>
            <c:showCatName val="0"/>
            <c:showSerName val="0"/>
            <c:showPercent val="0"/>
            <c:showBubbleSize val="0"/>
            <c:showLeaderLines val="0"/>
          </c:dLbls>
          <c:cat>
            <c:strRef>
              <c:f>' Removals Zip Code_cfs7g6'!$L$10:$O$10</c:f>
              <c:strCache>
                <c:ptCount val="4"/>
                <c:pt idx="0">
                  <c:v>SFY2011</c:v>
                </c:pt>
                <c:pt idx="1">
                  <c:v>SFY2012</c:v>
                </c:pt>
                <c:pt idx="2">
                  <c:v>SFY2013</c:v>
                </c:pt>
                <c:pt idx="3">
                  <c:v>SFY2014</c:v>
                </c:pt>
              </c:strCache>
            </c:strRef>
          </c:cat>
          <c:val>
            <c:numRef>
              <c:f>' Removals Zip Code_cfs7g6'!$L$13:$O$13</c:f>
              <c:numCache>
                <c:formatCode>#,##0_);[Red]\(#,##0\)</c:formatCode>
                <c:ptCount val="4"/>
                <c:pt idx="0">
                  <c:v>246</c:v>
                </c:pt>
                <c:pt idx="1">
                  <c:v>275</c:v>
                </c:pt>
                <c:pt idx="2" formatCode="General">
                  <c:v>218</c:v>
                </c:pt>
                <c:pt idx="3" formatCode="General">
                  <c:v>234</c:v>
                </c:pt>
              </c:numCache>
            </c:numRef>
          </c:val>
        </c:ser>
        <c:dLbls>
          <c:showLegendKey val="0"/>
          <c:showVal val="0"/>
          <c:showCatName val="0"/>
          <c:showSerName val="0"/>
          <c:showPercent val="0"/>
          <c:showBubbleSize val="0"/>
        </c:dLbls>
        <c:gapWidth val="150"/>
        <c:axId val="51499392"/>
        <c:axId val="51500928"/>
      </c:barChart>
      <c:catAx>
        <c:axId val="51499392"/>
        <c:scaling>
          <c:orientation val="minMax"/>
        </c:scaling>
        <c:delete val="0"/>
        <c:axPos val="b"/>
        <c:numFmt formatCode="General" sourceLinked="1"/>
        <c:majorTickMark val="out"/>
        <c:minorTickMark val="none"/>
        <c:tickLblPos val="nextTo"/>
        <c:crossAx val="51500928"/>
        <c:crosses val="autoZero"/>
        <c:auto val="1"/>
        <c:lblAlgn val="ctr"/>
        <c:lblOffset val="100"/>
        <c:noMultiLvlLbl val="0"/>
      </c:catAx>
      <c:valAx>
        <c:axId val="51500928"/>
        <c:scaling>
          <c:orientation val="minMax"/>
        </c:scaling>
        <c:delete val="0"/>
        <c:axPos val="l"/>
        <c:majorGridlines/>
        <c:numFmt formatCode="#,##0_);[Red]\(#,##0\)" sourceLinked="1"/>
        <c:majorTickMark val="out"/>
        <c:minorTickMark val="none"/>
        <c:tickLblPos val="nextTo"/>
        <c:crossAx val="51499392"/>
        <c:crosses val="autoZero"/>
        <c:crossBetween val="between"/>
      </c:valAx>
      <c:spPr>
        <a:noFill/>
        <a:ln w="25402">
          <a:noFill/>
        </a:ln>
      </c:spPr>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cs typeface="+mn-cs"/>
              </a:defRPr>
            </a:lvl1pPr>
          </a:lstStyle>
          <a:p>
            <a:pPr>
              <a:defRPr/>
            </a:pPr>
            <a:fld id="{F9C39398-435C-4AC2-B5BF-F8D26821AD57}" type="datetimeFigureOut">
              <a:rPr lang="en-US"/>
              <a:pPr>
                <a:defRPr/>
              </a:pPr>
              <a:t>1/14/2015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cs typeface="+mn-cs"/>
              </a:defRPr>
            </a:lvl1pPr>
          </a:lstStyle>
          <a:p>
            <a:pPr>
              <a:defRPr/>
            </a:pPr>
            <a:fld id="{93E184EE-410A-402B-80F9-E3948D80168A}" type="slidenum">
              <a:rPr lang="en-US"/>
              <a:pPr>
                <a:defRPr/>
              </a:pPr>
              <a:t>‹#›</a:t>
            </a:fld>
            <a:endParaRPr lang="en-US"/>
          </a:p>
        </p:txBody>
      </p:sp>
    </p:spTree>
    <p:extLst>
      <p:ext uri="{BB962C8B-B14F-4D97-AF65-F5344CB8AC3E}">
        <p14:creationId xmlns:p14="http://schemas.microsoft.com/office/powerpoint/2010/main" val="1886794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F7CFB43E-8F50-4EA8-9EC4-F4C4EDE58800}" type="slidenum">
              <a:rPr lang="en-US" altLang="en-US" smtClean="0">
                <a:latin typeface="Arial" charset="0"/>
              </a:rPr>
              <a:pPr eaLnBrk="1" hangingPunct="1">
                <a:spcBef>
                  <a:spcPct val="0"/>
                </a:spcBef>
                <a:defRPr/>
              </a:pPr>
              <a:t>1</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000" smtClean="0"/>
              <a:t>Child Welfare systems have historically functioned in a nationally unique “bifurcated” manner. Nevada has 17 counties, two of which possess population bases of over 100,000 persons: Washoe (Reno) and Clark County (Las Vegas). Historically, Washoe and Clark Counties supervised and administered child protective services, while the State’s DCFS supervised and administered statewide foster care and adoption services, as well as all residential therapeutic care. DCFS also supervised and administered both child protective and child welfare services in the 15 rural counties. In 2001, the Nevada State Legislature determined that the bifurcated system was not conducive to promoting positive outcomes for children and families. Through passage of the Legislature’s Assembly Bill 1, the transfer of state foster/adoption care services from the state to the counties with populations exceeding 100,000 (Clark and Washoe) counties was mandated. The state transferred child welfare foster care/adoption services and staff to Washoe County Department of Social Services (WCDSS) in January 2003. The transfer of staff and services to Clark County Department of Family Services (CCDFS) was completed in October 2004. DCFS remains responsible for supervising and administering child protective/welfare services in the remaining 15 rural counties. </a:t>
            </a:r>
          </a:p>
          <a:p>
            <a:pPr eaLnBrk="1" hangingPunct="1">
              <a:lnSpc>
                <a:spcPct val="90000"/>
              </a:lnSpc>
              <a:spcBef>
                <a:spcPct val="0"/>
              </a:spcBef>
            </a:pPr>
            <a:r>
              <a:rPr lang="en-US" altLang="en-US" sz="1000" smtClean="0"/>
              <a:t>Child Welfare Agencies provide a continuum of services. During the 2011 legislative session, Senate Bill 447 was passed which  provides for DCFS to award block grants, categorical grants and to administer a program to award incentive payments to Clark County Department of Family Services and Washoe County Department of Social Services.   </a:t>
            </a:r>
            <a:r>
              <a:rPr lang="en-US" altLang="en-US" sz="1000" b="1" u="sng" smtClean="0"/>
              <a:t>More here about the block grant?</a:t>
            </a:r>
          </a:p>
          <a:p>
            <a:pPr eaLnBrk="1" hangingPunct="1">
              <a:lnSpc>
                <a:spcPct val="90000"/>
              </a:lnSpc>
              <a:spcBef>
                <a:spcPct val="0"/>
              </a:spcBef>
            </a:pPr>
            <a:endParaRPr lang="en-US" altLang="en-US" sz="1000" smtClean="0"/>
          </a:p>
          <a:p>
            <a:pPr eaLnBrk="1" hangingPunct="1">
              <a:lnSpc>
                <a:spcPct val="90000"/>
              </a:lnSpc>
              <a:spcBef>
                <a:spcPct val="0"/>
              </a:spcBef>
            </a:pPr>
            <a:endParaRPr lang="en-US" altLang="en-US" sz="1000"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0DCFAF36-2045-42BF-AFDF-4C4737B201EE}" type="slidenum">
              <a:rPr lang="en-US" altLang="en-US" smtClean="0">
                <a:latin typeface="Arial" charset="0"/>
              </a:rPr>
              <a:pPr eaLnBrk="1" hangingPunct="1">
                <a:spcBef>
                  <a:spcPct val="0"/>
                </a:spcBef>
                <a:defRPr/>
              </a:pPr>
              <a:t>7</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lt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lt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72BE7349-BE8B-47B7-99D7-1300CBCA770C}" type="slidenum">
              <a:rPr lang="en-US" altLang="en-US"/>
              <a:pPr>
                <a:defRPr/>
              </a:pPr>
              <a:t>‹#›</a:t>
            </a:fld>
            <a:endParaRPr lang="en-US" altLang="en-US"/>
          </a:p>
        </p:txBody>
      </p:sp>
    </p:spTree>
    <p:extLst>
      <p:ext uri="{BB962C8B-B14F-4D97-AF65-F5344CB8AC3E}">
        <p14:creationId xmlns:p14="http://schemas.microsoft.com/office/powerpoint/2010/main" val="13796717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672F996C-F26C-43F7-A601-D13415C328B9}" type="slidenum">
              <a:rPr lang="en-US" altLang="en-US"/>
              <a:pPr>
                <a:defRPr/>
              </a:pPr>
              <a:t>‹#›</a:t>
            </a:fld>
            <a:endParaRPr lang="en-US" altLang="en-US"/>
          </a:p>
        </p:txBody>
      </p:sp>
    </p:spTree>
    <p:extLst>
      <p:ext uri="{BB962C8B-B14F-4D97-AF65-F5344CB8AC3E}">
        <p14:creationId xmlns:p14="http://schemas.microsoft.com/office/powerpoint/2010/main" val="59118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FBE06026-9987-45AC-B63B-3A52FB2EA555}" type="slidenum">
              <a:rPr lang="en-US" altLang="en-US"/>
              <a:pPr>
                <a:defRPr/>
              </a:pPr>
              <a:t>‹#›</a:t>
            </a:fld>
            <a:endParaRPr lang="en-US" altLang="en-US"/>
          </a:p>
        </p:txBody>
      </p:sp>
    </p:spTree>
    <p:extLst>
      <p:ext uri="{BB962C8B-B14F-4D97-AF65-F5344CB8AC3E}">
        <p14:creationId xmlns:p14="http://schemas.microsoft.com/office/powerpoint/2010/main" val="3706037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a:normAutofit/>
          </a:bodyPr>
          <a:lstStyle/>
          <a:p>
            <a:pPr lvl="0"/>
            <a:endParaRPr lang="en-US" noProof="0" smtClean="0"/>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53C9EB72-96E6-467A-8C1C-2FC05A14A64B}" type="slidenum">
              <a:rPr lang="en-US" altLang="en-US"/>
              <a:pPr>
                <a:defRPr/>
              </a:pPr>
              <a:t>‹#›</a:t>
            </a:fld>
            <a:endParaRPr lang="en-US" altLang="en-US"/>
          </a:p>
        </p:txBody>
      </p:sp>
    </p:spTree>
    <p:extLst>
      <p:ext uri="{BB962C8B-B14F-4D97-AF65-F5344CB8AC3E}">
        <p14:creationId xmlns:p14="http://schemas.microsoft.com/office/powerpoint/2010/main" val="75346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ltLang="en-US"/>
          </a:p>
        </p:txBody>
      </p:sp>
      <p:sp>
        <p:nvSpPr>
          <p:cNvPr id="5" name="Slide Number Placeholder 8"/>
          <p:cNvSpPr>
            <a:spLocks noGrp="1"/>
          </p:cNvSpPr>
          <p:nvPr>
            <p:ph type="sldNum" sz="quarter" idx="11"/>
          </p:nvPr>
        </p:nvSpPr>
        <p:spPr/>
        <p:txBody>
          <a:bodyPr rtlCol="0"/>
          <a:lstStyle>
            <a:lvl1pPr>
              <a:defRPr/>
            </a:lvl1pPr>
          </a:lstStyle>
          <a:p>
            <a:pPr>
              <a:defRPr/>
            </a:pPr>
            <a:fld id="{08FFF3ED-9343-4E50-A12B-9125F6A76BF8}" type="slidenum">
              <a:rPr lang="en-US" altLang="en-US"/>
              <a:pPr>
                <a:defRPr/>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ltLang="en-US"/>
          </a:p>
        </p:txBody>
      </p:sp>
    </p:spTree>
    <p:extLst>
      <p:ext uri="{BB962C8B-B14F-4D97-AF65-F5344CB8AC3E}">
        <p14:creationId xmlns:p14="http://schemas.microsoft.com/office/powerpoint/2010/main" val="280211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lt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lt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B458D066-965C-4AD0-BF8E-53BC4E0CF3A0}" type="slidenum">
              <a:rPr lang="en-US" altLang="en-US"/>
              <a:pPr>
                <a:defRPr/>
              </a:pPr>
              <a:t>‹#›</a:t>
            </a:fld>
            <a:endParaRPr lang="en-US" altLang="en-US"/>
          </a:p>
        </p:txBody>
      </p:sp>
    </p:spTree>
    <p:extLst>
      <p:ext uri="{BB962C8B-B14F-4D97-AF65-F5344CB8AC3E}">
        <p14:creationId xmlns:p14="http://schemas.microsoft.com/office/powerpoint/2010/main" val="3015391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A14222D6-73FB-4209-A9CE-04F9336A8580}" type="slidenum">
              <a:rPr lang="en-US" altLang="en-US"/>
              <a:pPr>
                <a:defRPr/>
              </a:pPr>
              <a:t>‹#›</a:t>
            </a:fld>
            <a:endParaRPr lang="en-US" altLang="en-US"/>
          </a:p>
        </p:txBody>
      </p:sp>
    </p:spTree>
    <p:extLst>
      <p:ext uri="{BB962C8B-B14F-4D97-AF65-F5344CB8AC3E}">
        <p14:creationId xmlns:p14="http://schemas.microsoft.com/office/powerpoint/2010/main" val="299920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ltLang="en-US"/>
          </a:p>
        </p:txBody>
      </p:sp>
      <p:sp>
        <p:nvSpPr>
          <p:cNvPr id="8" name="Footer Placeholder 2"/>
          <p:cNvSpPr>
            <a:spLocks noGrp="1"/>
          </p:cNvSpPr>
          <p:nvPr>
            <p:ph type="ftr" sz="quarter" idx="11"/>
          </p:nvPr>
        </p:nvSpPr>
        <p:spPr/>
        <p:txBody>
          <a:bodyPr/>
          <a:lstStyle>
            <a:lvl1pPr>
              <a:defRPr/>
            </a:lvl1pPr>
          </a:lstStyle>
          <a:p>
            <a:pPr>
              <a:defRPr/>
            </a:pPr>
            <a:endParaRPr lang="en-US" altLang="en-US"/>
          </a:p>
        </p:txBody>
      </p:sp>
      <p:sp>
        <p:nvSpPr>
          <p:cNvPr id="9" name="Slide Number Placeholder 22"/>
          <p:cNvSpPr>
            <a:spLocks noGrp="1"/>
          </p:cNvSpPr>
          <p:nvPr>
            <p:ph type="sldNum" sz="quarter" idx="12"/>
          </p:nvPr>
        </p:nvSpPr>
        <p:spPr/>
        <p:txBody>
          <a:bodyPr/>
          <a:lstStyle>
            <a:lvl1pPr>
              <a:defRPr/>
            </a:lvl1pPr>
          </a:lstStyle>
          <a:p>
            <a:pPr>
              <a:defRPr/>
            </a:pPr>
            <a:fld id="{C4C4C9E4-A153-4F39-AE6D-EE9C141D1A09}" type="slidenum">
              <a:rPr lang="en-US" altLang="en-US"/>
              <a:pPr>
                <a:defRPr/>
              </a:pPr>
              <a:t>‹#›</a:t>
            </a:fld>
            <a:endParaRPr lang="en-US" altLang="en-US"/>
          </a:p>
        </p:txBody>
      </p:sp>
    </p:spTree>
    <p:extLst>
      <p:ext uri="{BB962C8B-B14F-4D97-AF65-F5344CB8AC3E}">
        <p14:creationId xmlns:p14="http://schemas.microsoft.com/office/powerpoint/2010/main" val="372600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ltLang="en-US"/>
          </a:p>
        </p:txBody>
      </p:sp>
      <p:sp>
        <p:nvSpPr>
          <p:cNvPr id="4" name="Slide Number Placeholder 6"/>
          <p:cNvSpPr>
            <a:spLocks noGrp="1"/>
          </p:cNvSpPr>
          <p:nvPr>
            <p:ph type="sldNum" sz="quarter" idx="11"/>
          </p:nvPr>
        </p:nvSpPr>
        <p:spPr/>
        <p:txBody>
          <a:bodyPr rtlCol="0"/>
          <a:lstStyle>
            <a:lvl1pPr>
              <a:defRPr/>
            </a:lvl1pPr>
          </a:lstStyle>
          <a:p>
            <a:pPr>
              <a:defRPr/>
            </a:pPr>
            <a:fld id="{37C66E02-1D86-409E-BCAA-66AA00272060}" type="slidenum">
              <a:rPr lang="en-US" altLang="en-US"/>
              <a:pPr>
                <a:defRPr/>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ltLang="en-US"/>
          </a:p>
        </p:txBody>
      </p:sp>
    </p:spTree>
    <p:extLst>
      <p:ext uri="{BB962C8B-B14F-4D97-AF65-F5344CB8AC3E}">
        <p14:creationId xmlns:p14="http://schemas.microsoft.com/office/powerpoint/2010/main" val="249317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22"/>
          <p:cNvSpPr>
            <a:spLocks noGrp="1"/>
          </p:cNvSpPr>
          <p:nvPr>
            <p:ph type="sldNum" sz="quarter" idx="12"/>
          </p:nvPr>
        </p:nvSpPr>
        <p:spPr/>
        <p:txBody>
          <a:bodyPr/>
          <a:lstStyle>
            <a:lvl1pPr>
              <a:defRPr/>
            </a:lvl1pPr>
          </a:lstStyle>
          <a:p>
            <a:pPr>
              <a:defRPr/>
            </a:pPr>
            <a:fld id="{9A33F66C-CD61-4C9A-9046-4EC2D012F68E}" type="slidenum">
              <a:rPr lang="en-US" altLang="en-US"/>
              <a:pPr>
                <a:defRPr/>
              </a:pPr>
              <a:t>‹#›</a:t>
            </a:fld>
            <a:endParaRPr lang="en-US" altLang="en-US"/>
          </a:p>
        </p:txBody>
      </p:sp>
    </p:spTree>
    <p:extLst>
      <p:ext uri="{BB962C8B-B14F-4D97-AF65-F5344CB8AC3E}">
        <p14:creationId xmlns:p14="http://schemas.microsoft.com/office/powerpoint/2010/main" val="337533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cs typeface="+mn-cs"/>
            </a:endParaRPr>
          </a:p>
        </p:txBody>
      </p:sp>
      <p:sp>
        <p:nvSpPr>
          <p:cNvPr id="7" name="Straight Connector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ltLang="en-US"/>
          </a:p>
        </p:txBody>
      </p:sp>
      <p:sp>
        <p:nvSpPr>
          <p:cNvPr id="13" name="Slide Number Placeholder 21"/>
          <p:cNvSpPr>
            <a:spLocks noGrp="1"/>
          </p:cNvSpPr>
          <p:nvPr>
            <p:ph type="sldNum" sz="quarter" idx="11"/>
          </p:nvPr>
        </p:nvSpPr>
        <p:spPr/>
        <p:txBody>
          <a:bodyPr rtlCol="0"/>
          <a:lstStyle>
            <a:lvl1pPr>
              <a:defRPr/>
            </a:lvl1pPr>
          </a:lstStyle>
          <a:p>
            <a:pPr>
              <a:defRPr/>
            </a:pPr>
            <a:fld id="{B2753243-0CB0-45D9-A308-1531B0DA1078}" type="slidenum">
              <a:rPr lang="en-US" altLang="en-US"/>
              <a:pPr>
                <a:defRPr/>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ltLang="en-US"/>
          </a:p>
        </p:txBody>
      </p:sp>
    </p:spTree>
    <p:extLst>
      <p:ext uri="{BB962C8B-B14F-4D97-AF65-F5344CB8AC3E}">
        <p14:creationId xmlns:p14="http://schemas.microsoft.com/office/powerpoint/2010/main" val="273216248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cs typeface="+mn-cs"/>
            </a:endParaRPr>
          </a:p>
        </p:txBody>
      </p:sp>
      <p:sp>
        <p:nvSpPr>
          <p:cNvPr id="11" name="Straight Connector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ltLang="en-US"/>
          </a:p>
        </p:txBody>
      </p:sp>
      <p:sp>
        <p:nvSpPr>
          <p:cNvPr id="13" name="Slide Number Placeholder 17"/>
          <p:cNvSpPr>
            <a:spLocks noGrp="1"/>
          </p:cNvSpPr>
          <p:nvPr>
            <p:ph type="sldNum" sz="quarter" idx="11"/>
          </p:nvPr>
        </p:nvSpPr>
        <p:spPr/>
        <p:txBody>
          <a:bodyPr rtlCol="0"/>
          <a:lstStyle>
            <a:lvl1pPr>
              <a:defRPr/>
            </a:lvl1pPr>
          </a:lstStyle>
          <a:p>
            <a:pPr>
              <a:defRPr/>
            </a:pPr>
            <a:fld id="{A6C62056-EAB4-437B-A8EC-70920B830C6B}" type="slidenum">
              <a:rPr lang="en-US" altLang="en-US"/>
              <a:pPr>
                <a:defRPr/>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ltLang="en-US"/>
          </a:p>
        </p:txBody>
      </p:sp>
    </p:spTree>
    <p:extLst>
      <p:ext uri="{BB962C8B-B14F-4D97-AF65-F5344CB8AC3E}">
        <p14:creationId xmlns:p14="http://schemas.microsoft.com/office/powerpoint/2010/main" val="262183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cs typeface="+mn-cs"/>
              </a:defRPr>
            </a:lvl1pPr>
          </a:lstStyle>
          <a:p>
            <a:pPr>
              <a:defRPr/>
            </a:pPr>
            <a:endParaRPr lang="en-US" alt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cs typeface="+mn-cs"/>
              </a:defRPr>
            </a:lvl1pPr>
          </a:lstStyle>
          <a:p>
            <a:pPr>
              <a:defRPr/>
            </a:pPr>
            <a:endParaRPr lang="en-US" alt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cs typeface="+mn-cs"/>
              </a:defRPr>
            </a:lvl1pPr>
          </a:lstStyle>
          <a:p>
            <a:pPr>
              <a:defRPr/>
            </a:pPr>
            <a:fld id="{487A40FC-73A6-44F9-BD75-7C112F2517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36" r:id="rId4"/>
    <p:sldLayoutId id="2147484237" r:id="rId5"/>
    <p:sldLayoutId id="2147484245" r:id="rId6"/>
    <p:sldLayoutId id="2147484238" r:id="rId7"/>
    <p:sldLayoutId id="2147484246" r:id="rId8"/>
    <p:sldLayoutId id="2147484247" r:id="rId9"/>
    <p:sldLayoutId id="2147484239" r:id="rId10"/>
    <p:sldLayoutId id="2147484240" r:id="rId11"/>
    <p:sldLayoutId id="2147484241" r:id="rId12"/>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4B4B60"/>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4B4BA"/>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C4C4C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4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52663" y="5029200"/>
            <a:ext cx="6586537" cy="1371600"/>
          </a:xfrm>
        </p:spPr>
        <p:txBody>
          <a:bodyPr>
            <a:normAutofit fontScale="90000"/>
          </a:bodyPr>
          <a:lstStyle/>
          <a:p>
            <a:pPr algn="r" eaLnBrk="1" fontAlgn="auto" hangingPunct="1">
              <a:spcAft>
                <a:spcPts val="0"/>
              </a:spcAft>
              <a:defRPr/>
            </a:pPr>
            <a:r>
              <a:rPr lang="en-US" altLang="en-US" sz="1800" dirty="0" smtClean="0">
                <a:solidFill>
                  <a:schemeClr val="tx1"/>
                </a:solidFill>
              </a:rPr>
              <a:t>State of Nevada</a:t>
            </a:r>
            <a:br>
              <a:rPr lang="en-US" altLang="en-US" sz="1800" dirty="0" smtClean="0">
                <a:solidFill>
                  <a:schemeClr val="tx1"/>
                </a:solidFill>
              </a:rPr>
            </a:br>
            <a:r>
              <a:rPr lang="en-US" altLang="en-US" sz="1800" dirty="0" smtClean="0">
                <a:solidFill>
                  <a:schemeClr val="tx1"/>
                </a:solidFill>
              </a:rPr>
              <a:t>Department of Health and Human Services</a:t>
            </a:r>
            <a:br>
              <a:rPr lang="en-US" altLang="en-US" sz="1800" dirty="0" smtClean="0">
                <a:solidFill>
                  <a:schemeClr val="tx1"/>
                </a:solidFill>
              </a:rPr>
            </a:br>
            <a:r>
              <a:rPr lang="en-US" altLang="en-US" sz="2700" dirty="0" smtClean="0">
                <a:solidFill>
                  <a:schemeClr val="tx1"/>
                </a:solidFill>
              </a:rPr>
              <a:t>Division of Child and Family Services</a:t>
            </a:r>
            <a:br>
              <a:rPr lang="en-US" altLang="en-US" sz="2700" dirty="0" smtClean="0">
                <a:solidFill>
                  <a:schemeClr val="tx1"/>
                </a:solidFill>
              </a:rPr>
            </a:br>
            <a:r>
              <a:rPr lang="en-US" altLang="en-US" sz="2200" dirty="0" smtClean="0">
                <a:solidFill>
                  <a:schemeClr val="tx1"/>
                </a:solidFill>
              </a:rPr>
              <a:t>Amber l. </a:t>
            </a:r>
            <a:r>
              <a:rPr lang="en-US" altLang="en-US" sz="2200" dirty="0" err="1" smtClean="0">
                <a:solidFill>
                  <a:schemeClr val="tx1"/>
                </a:solidFill>
              </a:rPr>
              <a:t>howell</a:t>
            </a:r>
            <a:r>
              <a:rPr lang="en-US" altLang="en-US" sz="2200" dirty="0" smtClean="0">
                <a:solidFill>
                  <a:schemeClr val="tx1"/>
                </a:solidFill>
              </a:rPr>
              <a:t>, administrator</a:t>
            </a:r>
          </a:p>
        </p:txBody>
      </p:sp>
      <p:sp>
        <p:nvSpPr>
          <p:cNvPr id="8195" name="Subtitle 2"/>
          <p:cNvSpPr>
            <a:spLocks noGrp="1"/>
          </p:cNvSpPr>
          <p:nvPr>
            <p:ph type="subTitle" idx="1"/>
          </p:nvPr>
        </p:nvSpPr>
        <p:spPr>
          <a:xfrm>
            <a:off x="762000" y="5562600"/>
            <a:ext cx="7467600" cy="1295400"/>
          </a:xfrm>
        </p:spPr>
        <p:txBody>
          <a:bodyPr/>
          <a:lstStyle/>
          <a:p>
            <a:pPr eaLnBrk="1" hangingPunct="1"/>
            <a:r>
              <a:rPr lang="en-US" altLang="en-US" sz="1300" i="1" dirty="0" smtClean="0"/>
              <a:t>					</a:t>
            </a:r>
            <a:endParaRPr lang="en-US" altLang="en-US" sz="900" i="1" dirty="0" smtClean="0"/>
          </a:p>
          <a:p>
            <a:pPr eaLnBrk="1" hangingPunct="1"/>
            <a:endParaRPr lang="en-US" altLang="en-US" sz="900" smtClean="0"/>
          </a:p>
          <a:p>
            <a:pPr eaLnBrk="1" hangingPunct="1"/>
            <a:endParaRPr lang="en-US" altLang="en-US" sz="900" smtClean="0"/>
          </a:p>
        </p:txBody>
      </p:sp>
      <p:pic>
        <p:nvPicPr>
          <p:cNvPr id="8196" name="Picture 6" descr="Picture1"/>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924800" y="4114800"/>
            <a:ext cx="76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http://www.learninggardens.com/images/MPj04230340000%5B1%5D.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9391"/>
          <a:stretch/>
        </p:blipFill>
        <p:spPr bwMode="auto">
          <a:xfrm>
            <a:off x="5432425" y="773113"/>
            <a:ext cx="1800225" cy="1631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508" name="Picture 4" descr="http://tiianorsymphotography.com/tnp/wp-content/uploads/2011/07/childrens-photography-chicago.jpg"/>
          <p:cNvPicPr>
            <a:picLocks noChangeAspect="1" noChangeArrowheads="1"/>
          </p:cNvPicPr>
          <p:nvPr/>
        </p:nvPicPr>
        <p:blipFill rotWithShape="1">
          <a:blip r:embed="rId6"/>
          <a:srcRect l="47853"/>
          <a:stretch/>
        </p:blipFill>
        <p:spPr bwMode="auto">
          <a:xfrm>
            <a:off x="2765425" y="773113"/>
            <a:ext cx="2486025" cy="3417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7543800" y="566738"/>
            <a:ext cx="762000" cy="76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8234363" y="1330325"/>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1828800" y="4330700"/>
            <a:ext cx="609600" cy="698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10" name="Picture 6" descr="http://www.bridgettandersonphotography.com/wp-content/uploads/2013/06/DSC_5412(pp_w808_h539).jpg"/>
          <p:cNvPicPr>
            <a:picLocks noChangeAspect="1" noChangeArrowheads="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l="27556" t="17876" r="23128" b="12625"/>
          <a:stretch/>
        </p:blipFill>
        <p:spPr bwMode="auto">
          <a:xfrm>
            <a:off x="5562600" y="2620963"/>
            <a:ext cx="1670050" cy="1570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762000"/>
          </a:xfrm>
        </p:spPr>
        <p:txBody>
          <a:bodyPr/>
          <a:lstStyle/>
          <a:p>
            <a:pPr>
              <a:defRPr/>
            </a:pPr>
            <a:r>
              <a:rPr lang="en-US" sz="3600" dirty="0" smtClean="0">
                <a:solidFill>
                  <a:schemeClr val="tx1"/>
                </a:solidFill>
              </a:rPr>
              <a:t>County Assessments</a:t>
            </a:r>
            <a:endParaRPr lang="en-US" sz="3600" dirty="0">
              <a:solidFill>
                <a:schemeClr val="tx1"/>
              </a:solidFill>
            </a:endParaRPr>
          </a:p>
        </p:txBody>
      </p:sp>
      <p:sp>
        <p:nvSpPr>
          <p:cNvPr id="16387" name="Content Placeholder 2"/>
          <p:cNvSpPr>
            <a:spLocks noGrp="1"/>
          </p:cNvSpPr>
          <p:nvPr>
            <p:ph sz="quarter" idx="1"/>
          </p:nvPr>
        </p:nvSpPr>
        <p:spPr>
          <a:xfrm>
            <a:off x="533400" y="1447800"/>
            <a:ext cx="7467600" cy="4873625"/>
          </a:xfrm>
        </p:spPr>
        <p:txBody>
          <a:bodyPr/>
          <a:lstStyle/>
          <a:p>
            <a:pPr algn="just"/>
            <a:r>
              <a:rPr lang="en-US" altLang="en-US" sz="1200" smtClean="0"/>
              <a:t>In the 2011 Legislative Session, SB 480 was enacted.</a:t>
            </a:r>
          </a:p>
          <a:p>
            <a:pPr algn="just"/>
            <a:r>
              <a:rPr lang="en-US" altLang="en-US" sz="1200" smtClean="0"/>
              <a:t>SB 480 requires an assessment of the rural counties for the cost of child protective services.   </a:t>
            </a:r>
          </a:p>
          <a:p>
            <a:pPr algn="just"/>
            <a:r>
              <a:rPr lang="en-US" altLang="en-US" sz="1200" smtClean="0"/>
              <a:t>The assessment is determined based upon the percentage of the population for persons under 18 years old within each county. This assessment and percentage of the population is recalculated each year and notifications are sent out to each county prior to the upcoming fiscal year indicating the most recent amount due to the state.  </a:t>
            </a:r>
          </a:p>
          <a:p>
            <a:pPr algn="just"/>
            <a:r>
              <a:rPr lang="en-US" altLang="en-US" sz="1200" smtClean="0"/>
              <a:t> A report on or before December 1 of each year is submitted to the Governor and to each county whose population is less than100,000 that contains a statement of:</a:t>
            </a:r>
          </a:p>
          <a:p>
            <a:pPr lvl="1" algn="just"/>
            <a:r>
              <a:rPr lang="en-US" altLang="en-US" sz="1200" smtClean="0"/>
              <a:t>(a) The total number of children who received child protective services in each county in the immediately preceding fiscal year; and</a:t>
            </a:r>
          </a:p>
          <a:p>
            <a:pPr lvl="1" algn="just"/>
            <a:r>
              <a:rPr lang="en-US" altLang="en-US" sz="1200" smtClean="0"/>
              <a:t>(b) The amount and categories of the expenditures made by DCFS on child protective services in each county in the immediately preceding fiscal year;</a:t>
            </a:r>
          </a:p>
          <a:p>
            <a:pPr algn="just"/>
            <a:r>
              <a:rPr lang="en-US" altLang="en-US" sz="1200" smtClean="0"/>
              <a:t>DCFS provides each county whose population is less than 100,000, on or before May 1 of each year, with an estimate of the amount of the assessment. The estimate becomes the amount of the assessment unless the county is notified of a change.  The county is required to pay the assessment:</a:t>
            </a:r>
          </a:p>
          <a:p>
            <a:pPr lvl="1" algn="just"/>
            <a:r>
              <a:rPr lang="en-US" altLang="en-US" sz="1200" smtClean="0"/>
              <a:t>(a) In full within 30 days after the amount of the assessment becomes final; or</a:t>
            </a:r>
          </a:p>
          <a:p>
            <a:pPr lvl="1" algn="just"/>
            <a:r>
              <a:rPr lang="en-US" altLang="en-US" sz="1200" smtClean="0"/>
              <a:t>(b) In equal quarterly installments on or before the first day of July, October, January and April, respectively</a:t>
            </a:r>
          </a:p>
        </p:txBody>
      </p:sp>
      <p:sp>
        <p:nvSpPr>
          <p:cNvPr id="3" name="Slide Number Placeholder 2"/>
          <p:cNvSpPr>
            <a:spLocks noGrp="1"/>
          </p:cNvSpPr>
          <p:nvPr>
            <p:ph type="sldNum" sz="quarter" idx="11"/>
          </p:nvPr>
        </p:nvSpPr>
        <p:spPr/>
        <p:txBody>
          <a:bodyPr/>
          <a:lstStyle/>
          <a:p>
            <a:pPr>
              <a:defRPr/>
            </a:pPr>
            <a:fld id="{C3EB0E75-5EBB-4CB7-8EA7-7E8EB942EE0E}" type="slidenum">
              <a:rPr lang="en-US" altLang="en-US" smtClean="0"/>
              <a:pPr>
                <a:defRPr/>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77200" cy="685800"/>
          </a:xfrm>
        </p:spPr>
        <p:txBody>
          <a:bodyPr/>
          <a:lstStyle/>
          <a:p>
            <a:pPr>
              <a:defRPr/>
            </a:pPr>
            <a:r>
              <a:rPr lang="en-US" sz="3200" dirty="0" smtClean="0">
                <a:solidFill>
                  <a:schemeClr val="tx1"/>
                </a:solidFill>
              </a:rPr>
              <a:t>CHILD WELFARE ASSESSMENTS</a:t>
            </a:r>
            <a:endParaRPr lang="en-US" sz="3200" dirty="0"/>
          </a:p>
        </p:txBody>
      </p:sp>
      <p:graphicFrame>
        <p:nvGraphicFramePr>
          <p:cNvPr id="5" name="Content Placeholder 4"/>
          <p:cNvGraphicFramePr>
            <a:graphicFrameLocks noGrp="1"/>
          </p:cNvGraphicFramePr>
          <p:nvPr>
            <p:ph sz="quarter" idx="1"/>
          </p:nvPr>
        </p:nvGraphicFramePr>
        <p:xfrm>
          <a:off x="533400" y="1042988"/>
          <a:ext cx="7619999" cy="4595819"/>
        </p:xfrm>
        <a:graphic>
          <a:graphicData uri="http://schemas.openxmlformats.org/drawingml/2006/table">
            <a:tbl>
              <a:tblPr>
                <a:tableStyleId>{5C22544A-7EE6-4342-B048-85BDC9FD1C3A}</a:tableStyleId>
              </a:tblPr>
              <a:tblGrid>
                <a:gridCol w="1883973"/>
                <a:gridCol w="807417"/>
                <a:gridCol w="504636"/>
                <a:gridCol w="941987"/>
                <a:gridCol w="941987"/>
                <a:gridCol w="504636"/>
                <a:gridCol w="1026092"/>
                <a:gridCol w="1009271"/>
              </a:tblGrid>
              <a:tr h="177163">
                <a:tc>
                  <a:txBody>
                    <a:bodyPr/>
                    <a:lstStyle/>
                    <a:p>
                      <a:pPr algn="l" fontAlgn="b"/>
                      <a:endParaRPr lang="en-US" sz="1100" b="0" i="0" u="none" strike="noStrike" dirty="0">
                        <a:solidFill>
                          <a:srgbClr val="000000"/>
                        </a:solidFill>
                        <a:effectLst/>
                        <a:latin typeface="Calibri"/>
                      </a:endParaRPr>
                    </a:p>
                  </a:txBody>
                  <a:tcPr marL="9525" marR="9525" marT="9523" marB="0" anchor="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3" marB="0" anchor="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3" marB="0" anchor="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3" marB="0" anchor="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3" marB="0" anchor="b">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3" marB="0" anchor="b">
                    <a:solidFill>
                      <a:schemeClr val="bg1"/>
                    </a:solidFill>
                  </a:tcPr>
                </a:tc>
                <a:tc>
                  <a:txBody>
                    <a:bodyPr/>
                    <a:lstStyle/>
                    <a:p>
                      <a:pPr algn="ctr" fontAlgn="ctr"/>
                      <a:r>
                        <a:rPr lang="en-US" sz="1100" b="1" u="none" strike="noStrike" dirty="0">
                          <a:effectLst/>
                        </a:rPr>
                        <a:t>FY14</a:t>
                      </a:r>
                      <a:endParaRPr lang="en-US" sz="1100" b="1" i="0" u="none" strike="noStrike" dirty="0">
                        <a:solidFill>
                          <a:srgbClr val="000000"/>
                        </a:solidFill>
                        <a:effectLst/>
                        <a:latin typeface="Calibri"/>
                      </a:endParaRPr>
                    </a:p>
                  </a:txBody>
                  <a:tcPr marL="9525" marR="9525" marT="9523" marB="0" anchor="ctr"/>
                </a:tc>
                <a:tc>
                  <a:txBody>
                    <a:bodyPr/>
                    <a:lstStyle/>
                    <a:p>
                      <a:pPr algn="ctr" fontAlgn="ctr"/>
                      <a:r>
                        <a:rPr lang="en-US" sz="1100" b="1" u="none" strike="noStrike" dirty="0">
                          <a:effectLst/>
                        </a:rPr>
                        <a:t>FY15</a:t>
                      </a:r>
                      <a:endParaRPr lang="en-US" sz="1100" b="1" i="0" u="none" strike="noStrike" dirty="0">
                        <a:solidFill>
                          <a:srgbClr val="000000"/>
                        </a:solidFill>
                        <a:effectLst/>
                        <a:latin typeface="Calibri"/>
                      </a:endParaRPr>
                    </a:p>
                  </a:txBody>
                  <a:tcPr marL="9525" marR="9525" marT="9523" marB="0" anchor="ctr"/>
                </a:tc>
              </a:tr>
              <a:tr h="276166">
                <a:tc gridSpan="6">
                  <a:txBody>
                    <a:bodyPr/>
                    <a:lstStyle/>
                    <a:p>
                      <a:pPr algn="l" fontAlgn="b"/>
                      <a:r>
                        <a:rPr lang="en-US" sz="1100" b="1" u="none" strike="noStrike" dirty="0">
                          <a:solidFill>
                            <a:schemeClr val="bg1"/>
                          </a:solidFill>
                          <a:effectLst/>
                        </a:rPr>
                        <a:t>BA3229 - RURAL CHILD WELFARE </a:t>
                      </a:r>
                      <a:r>
                        <a:rPr lang="en-US" sz="1000" b="1" u="none" strike="noStrike" dirty="0">
                          <a:solidFill>
                            <a:schemeClr val="bg1"/>
                          </a:solidFill>
                          <a:effectLst/>
                        </a:rPr>
                        <a:t>(CPS ASSESSMENTS TO THE COUNTIES)</a:t>
                      </a:r>
                      <a:endParaRPr lang="en-US" sz="1000" b="1" i="0" u="none" strike="noStrike" dirty="0">
                        <a:solidFill>
                          <a:schemeClr val="bg1"/>
                        </a:solidFill>
                        <a:effectLst/>
                        <a:latin typeface="Calibri"/>
                      </a:endParaRPr>
                    </a:p>
                  </a:txBody>
                  <a:tcPr marL="9525" marR="9525" marT="9523" marB="0" anchor="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u="none" strike="noStrike" dirty="0">
                          <a:solidFill>
                            <a:schemeClr val="bg1"/>
                          </a:solidFill>
                          <a:effectLst/>
                        </a:rPr>
                        <a:t> $  2,121,731 </a:t>
                      </a:r>
                      <a:endParaRPr lang="en-US" sz="1100" b="1" i="0" u="none" strike="noStrike" dirty="0">
                        <a:solidFill>
                          <a:schemeClr val="bg1"/>
                        </a:solidFill>
                        <a:effectLst/>
                        <a:latin typeface="Calibri"/>
                      </a:endParaRPr>
                    </a:p>
                  </a:txBody>
                  <a:tcPr marL="9525" marR="9525" marT="9523" marB="0" anchor="b">
                    <a:solidFill>
                      <a:schemeClr val="accent2">
                        <a:lumMod val="75000"/>
                      </a:schemeClr>
                    </a:solidFill>
                  </a:tcPr>
                </a:tc>
                <a:tc>
                  <a:txBody>
                    <a:bodyPr/>
                    <a:lstStyle/>
                    <a:p>
                      <a:pPr algn="l" fontAlgn="b"/>
                      <a:r>
                        <a:rPr lang="en-US" sz="1100" b="1" u="none" strike="noStrike" dirty="0">
                          <a:solidFill>
                            <a:schemeClr val="bg1"/>
                          </a:solidFill>
                          <a:effectLst/>
                        </a:rPr>
                        <a:t> $ 2,121,731 </a:t>
                      </a:r>
                      <a:endParaRPr lang="en-US" sz="1100" b="1" i="0" u="none" strike="noStrike" dirty="0">
                        <a:solidFill>
                          <a:schemeClr val="bg1"/>
                        </a:solidFill>
                        <a:effectLst/>
                        <a:latin typeface="Calibri"/>
                      </a:endParaRPr>
                    </a:p>
                  </a:txBody>
                  <a:tcPr marL="9525" marR="9525" marT="9523" marB="0" anchor="b">
                    <a:solidFill>
                      <a:schemeClr val="accent2">
                        <a:lumMod val="75000"/>
                      </a:schemeClr>
                    </a:solidFill>
                  </a:tcPr>
                </a:tc>
              </a:tr>
              <a:tr h="276166">
                <a:tc>
                  <a:txBody>
                    <a:bodyPr/>
                    <a:lstStyle/>
                    <a:p>
                      <a:pPr algn="l" fontAlgn="b"/>
                      <a:r>
                        <a:rPr lang="en-US" sz="1100" u="none" strike="noStrike">
                          <a:effectLst/>
                        </a:rPr>
                        <a:t>Carson City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300,241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293,805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Churchill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170,533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170,190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Douglas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241,575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236,431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Elko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429,725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440,555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Esmeralda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3,510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3,482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Eureka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14,200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14,582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Humboldt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126,455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125,537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Lander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47,395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47,488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Lincoln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39,053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39,286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Lyon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350,789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349,792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Mineral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22,725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22,782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Nye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255,487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256,684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Pershing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35,680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35,170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Storey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20,574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20,818 </a:t>
                      </a:r>
                      <a:endParaRPr lang="en-US" sz="1100" b="0" i="0" u="none" strike="noStrike">
                        <a:solidFill>
                          <a:srgbClr val="000000"/>
                        </a:solidFill>
                        <a:effectLst/>
                        <a:latin typeface="Calibri"/>
                      </a:endParaRPr>
                    </a:p>
                  </a:txBody>
                  <a:tcPr marL="9525" marR="9525" marT="9523" marB="0" anchor="b"/>
                </a:tc>
              </a:tr>
              <a:tr h="276166">
                <a:tc>
                  <a:txBody>
                    <a:bodyPr/>
                    <a:lstStyle/>
                    <a:p>
                      <a:pPr algn="l" fontAlgn="b"/>
                      <a:r>
                        <a:rPr lang="en-US" sz="1100" u="none" strike="noStrike">
                          <a:effectLst/>
                        </a:rPr>
                        <a:t>White Pine County</a:t>
                      </a:r>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a:effectLst/>
                        </a:rPr>
                        <a:t>           63,789 </a:t>
                      </a:r>
                      <a:endParaRPr lang="en-US" sz="1100" b="0" i="0" u="none" strike="noStrike">
                        <a:solidFill>
                          <a:srgbClr val="000000"/>
                        </a:solidFill>
                        <a:effectLst/>
                        <a:latin typeface="Calibri"/>
                      </a:endParaRPr>
                    </a:p>
                  </a:txBody>
                  <a:tcPr marL="9525" marR="9525" marT="9523" marB="0" anchor="b"/>
                </a:tc>
                <a:tc>
                  <a:txBody>
                    <a:bodyPr/>
                    <a:lstStyle/>
                    <a:p>
                      <a:pPr algn="l" fontAlgn="b"/>
                      <a:r>
                        <a:rPr lang="en-US" sz="1100" u="none" strike="noStrike" dirty="0">
                          <a:effectLst/>
                        </a:rPr>
                        <a:t>           65,128 </a:t>
                      </a:r>
                      <a:endParaRPr lang="en-US" sz="1100" b="0" i="0" u="none" strike="noStrike" dirty="0">
                        <a:solidFill>
                          <a:srgbClr val="000000"/>
                        </a:solidFill>
                        <a:effectLst/>
                        <a:latin typeface="Calibri"/>
                      </a:endParaRPr>
                    </a:p>
                  </a:txBody>
                  <a:tcPr marL="9525" marR="9525" marT="9523" marB="0" anchor="b"/>
                </a:tc>
              </a:tr>
            </a:tbl>
          </a:graphicData>
        </a:graphic>
      </p:graphicFrame>
      <p:sp>
        <p:nvSpPr>
          <p:cNvPr id="3" name="Slide Number Placeholder 2"/>
          <p:cNvSpPr>
            <a:spLocks noGrp="1"/>
          </p:cNvSpPr>
          <p:nvPr>
            <p:ph type="sldNum" sz="quarter" idx="11"/>
          </p:nvPr>
        </p:nvSpPr>
        <p:spPr/>
        <p:txBody>
          <a:bodyPr/>
          <a:lstStyle/>
          <a:p>
            <a:pPr>
              <a:defRPr/>
            </a:pPr>
            <a:fld id="{1A34E787-DA39-4DA5-B9AE-92A022A266E3}" type="slidenum">
              <a:rPr lang="en-US" altLang="en-US" smtClean="0"/>
              <a:pPr>
                <a:defRPr/>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153400" y="5676900"/>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66900" y="1859459"/>
            <a:ext cx="6248400" cy="769441"/>
          </a:xfrm>
          <a:prstGeom prst="rect">
            <a:avLst/>
          </a:prstGeom>
          <a:noFill/>
        </p:spPr>
        <p:txBody>
          <a:bodyPr wrap="square" rtlCol="0">
            <a:spAutoFit/>
          </a:bodyPr>
          <a:lstStyle/>
          <a:p>
            <a:r>
              <a:rPr lang="en-US" sz="4400" dirty="0" smtClean="0">
                <a:latin typeface="+mn-lt"/>
              </a:rPr>
              <a:t>JUVENILE JUSTICE</a:t>
            </a:r>
            <a:endParaRPr lang="en-US" sz="4400" dirty="0">
              <a:latin typeface="+mn-lt"/>
            </a:endParaRPr>
          </a:p>
        </p:txBody>
      </p:sp>
      <p:sp>
        <p:nvSpPr>
          <p:cNvPr id="11" name="Slide Number Placeholder 1"/>
          <p:cNvSpPr>
            <a:spLocks noGrp="1"/>
          </p:cNvSpPr>
          <p:nvPr>
            <p:ph type="sldNum" sz="quarter" idx="11"/>
          </p:nvPr>
        </p:nvSpPr>
        <p:spPr>
          <a:xfrm>
            <a:off x="8280400" y="5727700"/>
            <a:ext cx="609600" cy="520700"/>
          </a:xfrm>
        </p:spPr>
        <p:txBody>
          <a:bodyPr/>
          <a:lstStyle/>
          <a:p>
            <a:pPr>
              <a:defRPr/>
            </a:pPr>
            <a:fld id="{5E6B8C7C-6AE8-4B16-ABE5-C0708023CFB6}" type="slidenum">
              <a:rPr lang="en-US" altLang="en-US" b="1" smtClean="0"/>
              <a:pPr>
                <a:defRPr/>
              </a:pPr>
              <a:t>12</a:t>
            </a:fld>
            <a:endParaRPr lang="en-US" altLang="en-US" b="1" dirty="0"/>
          </a:p>
        </p:txBody>
      </p:sp>
    </p:spTree>
    <p:extLst>
      <p:ext uri="{BB962C8B-B14F-4D97-AF65-F5344CB8AC3E}">
        <p14:creationId xmlns:p14="http://schemas.microsoft.com/office/powerpoint/2010/main" val="313242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57200" y="1600200"/>
            <a:ext cx="7467600" cy="4873625"/>
          </a:xfrm>
        </p:spPr>
        <p:txBody>
          <a:bodyPr>
            <a:normAutofit/>
          </a:bodyPr>
          <a:lstStyle/>
          <a:p>
            <a:pPr marL="274320" indent="-274320" algn="just" eaLnBrk="1" fontAlgn="auto" hangingPunct="1">
              <a:spcAft>
                <a:spcPts val="0"/>
              </a:spcAft>
              <a:buFont typeface="Wingdings"/>
              <a:buChar char=""/>
              <a:defRPr/>
            </a:pPr>
            <a:r>
              <a:rPr lang="en-US" sz="1400" dirty="0" smtClean="0"/>
              <a:t>The State of Nevada, Division of Child and Family Services (DCFS), Juvenile Services, operates state youth correctional care and youth </a:t>
            </a:r>
            <a:r>
              <a:rPr lang="en-US" sz="1400" dirty="0"/>
              <a:t>p</a:t>
            </a:r>
            <a:r>
              <a:rPr lang="en-US" sz="1400" dirty="0" smtClean="0"/>
              <a:t>arole </a:t>
            </a:r>
            <a:r>
              <a:rPr lang="en-US" sz="1400" dirty="0"/>
              <a:t>s</a:t>
            </a:r>
            <a:r>
              <a:rPr lang="en-US" sz="1400" dirty="0" smtClean="0"/>
              <a:t>ervices</a:t>
            </a:r>
          </a:p>
          <a:p>
            <a:pPr marL="274320" indent="-274320" algn="just" eaLnBrk="1" fontAlgn="auto" hangingPunct="1">
              <a:spcAft>
                <a:spcPts val="0"/>
              </a:spcAft>
              <a:buFont typeface="Wingdings"/>
              <a:buChar char=""/>
              <a:defRPr/>
            </a:pPr>
            <a:endParaRPr lang="en-US" sz="1400" dirty="0" smtClean="0"/>
          </a:p>
          <a:p>
            <a:pPr marL="274320" indent="-274320" algn="just" eaLnBrk="1" fontAlgn="auto" hangingPunct="1">
              <a:spcAft>
                <a:spcPts val="0"/>
              </a:spcAft>
              <a:buFont typeface="Wingdings"/>
              <a:buChar char=""/>
              <a:defRPr/>
            </a:pPr>
            <a:r>
              <a:rPr lang="en-US" sz="1400" dirty="0" smtClean="0"/>
              <a:t>County level units of government operate juvenile detention centers, county based youth camps and juvenile probation.</a:t>
            </a:r>
          </a:p>
          <a:p>
            <a:pPr marL="137160" indent="0" eaLnBrk="1" fontAlgn="auto" hangingPunct="1">
              <a:spcAft>
                <a:spcPts val="0"/>
              </a:spcAft>
              <a:buFontTx/>
              <a:buNone/>
              <a:defRPr/>
            </a:pPr>
            <a:endParaRPr lang="en-US" dirty="0"/>
          </a:p>
        </p:txBody>
      </p:sp>
      <p:sp>
        <p:nvSpPr>
          <p:cNvPr id="5" name="Title 1"/>
          <p:cNvSpPr txBox="1">
            <a:spLocks/>
          </p:cNvSpPr>
          <p:nvPr/>
        </p:nvSpPr>
        <p:spPr>
          <a:xfrm>
            <a:off x="457200" y="274638"/>
            <a:ext cx="7620000" cy="639762"/>
          </a:xfrm>
          <a:prstGeom prst="rect">
            <a:avLst/>
          </a:prstGeom>
        </p:spPr>
        <p:txBody>
          <a:bodyPr anchor="b">
            <a:normAutofit fontScale="92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altLang="en-US" sz="3200" dirty="0" smtClean="0">
                <a:solidFill>
                  <a:schemeClr val="tx1"/>
                </a:solidFill>
              </a:rPr>
              <a:t>A Bifurcated Juvenile Justice System</a:t>
            </a:r>
          </a:p>
        </p:txBody>
      </p:sp>
      <p:pic>
        <p:nvPicPr>
          <p:cNvPr id="18436" name="Picture 2" descr="http://voicesforchildren.com/wp-content/uploads/2012/10/Insititutional-Teenager-mixed-color-on-b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962400"/>
            <a:ext cx="3135313"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EE666AE0-AE66-4148-A60B-CD447E4A7296}" type="slidenum">
              <a:rPr lang="en-US" altLang="en-US" smtClean="0"/>
              <a:pPr>
                <a:defRPr/>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sz="quarter" idx="1"/>
          </p:nvPr>
        </p:nvSpPr>
        <p:spPr>
          <a:xfrm>
            <a:off x="228600" y="1143000"/>
            <a:ext cx="7772400" cy="5562600"/>
          </a:xfrm>
        </p:spPr>
        <p:txBody>
          <a:bodyPr>
            <a:normAutofit/>
          </a:bodyPr>
          <a:lstStyle/>
          <a:p>
            <a:pPr marL="0" indent="0" algn="just" eaLnBrk="1" fontAlgn="auto" hangingPunct="1">
              <a:lnSpc>
                <a:spcPct val="80000"/>
              </a:lnSpc>
              <a:spcAft>
                <a:spcPts val="0"/>
              </a:spcAft>
              <a:buFont typeface="Wingdings" pitchFamily="2" charset="2"/>
              <a:buNone/>
              <a:defRPr/>
            </a:pPr>
            <a:r>
              <a:rPr lang="en-US" sz="1200" b="1" dirty="0" smtClean="0">
                <a:solidFill>
                  <a:schemeClr val="tx1">
                    <a:lumMod val="90000"/>
                    <a:lumOff val="10000"/>
                  </a:schemeClr>
                </a:solidFill>
                <a:cs typeface="Calibri" pitchFamily="34" charset="0"/>
              </a:rPr>
              <a:t>Consists of Five Programs:</a:t>
            </a:r>
            <a:r>
              <a:rPr lang="en-US" sz="1200" dirty="0" smtClean="0">
                <a:solidFill>
                  <a:schemeClr val="tx1">
                    <a:lumMod val="90000"/>
                    <a:lumOff val="10000"/>
                  </a:schemeClr>
                </a:solidFill>
                <a:cs typeface="Calibri" pitchFamily="34" charset="0"/>
              </a:rPr>
              <a:t>	</a:t>
            </a:r>
          </a:p>
          <a:p>
            <a:pPr marL="640080" lvl="1" indent="-274320" algn="just" eaLnBrk="1" fontAlgn="auto" hangingPunct="1">
              <a:lnSpc>
                <a:spcPct val="80000"/>
              </a:lnSpc>
              <a:spcAft>
                <a:spcPts val="0"/>
              </a:spcAft>
              <a:buFont typeface="Century Schoolbook" panose="02040604050505020304" pitchFamily="18" charset="0"/>
              <a:buChar char="•"/>
              <a:defRPr/>
            </a:pPr>
            <a:r>
              <a:rPr lang="en-US" sz="1200" b="1" dirty="0" smtClean="0">
                <a:solidFill>
                  <a:schemeClr val="tx1">
                    <a:lumMod val="90000"/>
                    <a:lumOff val="10000"/>
                  </a:schemeClr>
                </a:solidFill>
                <a:cs typeface="Calibri" pitchFamily="34" charset="0"/>
              </a:rPr>
              <a:t>Caliente Youth Center-140 beds</a:t>
            </a:r>
          </a:p>
          <a:p>
            <a:pPr lvl="2" indent="-182880" algn="just" eaLnBrk="1" fontAlgn="auto" hangingPunct="1">
              <a:lnSpc>
                <a:spcPct val="80000"/>
              </a:lnSpc>
              <a:spcAft>
                <a:spcPts val="0"/>
              </a:spcAft>
              <a:buClr>
                <a:schemeClr val="accent1">
                  <a:shade val="75000"/>
                </a:schemeClr>
              </a:buClr>
              <a:buFont typeface="Wingdings"/>
              <a:buChar char=""/>
              <a:defRPr/>
            </a:pPr>
            <a:r>
              <a:rPr lang="en-US" sz="1200" dirty="0" smtClean="0">
                <a:cs typeface="Calibri" pitchFamily="34" charset="0"/>
              </a:rPr>
              <a:t>Only state facility serving female offenders- 40 beds.</a:t>
            </a:r>
          </a:p>
          <a:p>
            <a:pPr lvl="2" indent="-182880" algn="just" eaLnBrk="1" fontAlgn="auto" hangingPunct="1">
              <a:lnSpc>
                <a:spcPct val="80000"/>
              </a:lnSpc>
              <a:spcAft>
                <a:spcPts val="0"/>
              </a:spcAft>
              <a:buClr>
                <a:schemeClr val="accent1">
                  <a:shade val="75000"/>
                </a:schemeClr>
              </a:buClr>
              <a:buFont typeface="Wingdings"/>
              <a:buChar char=""/>
              <a:defRPr/>
            </a:pPr>
            <a:r>
              <a:rPr lang="en-US" sz="1200" dirty="0" smtClean="0">
                <a:cs typeface="Calibri" pitchFamily="34" charset="0"/>
              </a:rPr>
              <a:t>Serves younger, lower sanctioned male offenders- 100 beds.</a:t>
            </a:r>
          </a:p>
          <a:p>
            <a:pPr lvl="2" indent="-182880" algn="just" eaLnBrk="1" fontAlgn="auto" hangingPunct="1">
              <a:lnSpc>
                <a:spcPct val="80000"/>
              </a:lnSpc>
              <a:spcAft>
                <a:spcPts val="0"/>
              </a:spcAft>
              <a:buClr>
                <a:schemeClr val="accent1">
                  <a:shade val="75000"/>
                </a:schemeClr>
              </a:buClr>
              <a:buFont typeface="Wingdings"/>
              <a:buChar char=""/>
              <a:defRPr/>
            </a:pPr>
            <a:endParaRPr lang="en-US" sz="1200" b="1" dirty="0" smtClean="0">
              <a:cs typeface="Calibri" pitchFamily="34" charset="0"/>
            </a:endParaRPr>
          </a:p>
          <a:p>
            <a:pPr marL="640080" lvl="1" indent="-274320" algn="just" eaLnBrk="1" fontAlgn="auto" hangingPunct="1">
              <a:lnSpc>
                <a:spcPct val="80000"/>
              </a:lnSpc>
              <a:spcAft>
                <a:spcPts val="0"/>
              </a:spcAft>
              <a:buFont typeface="Arial" pitchFamily="34" charset="0"/>
              <a:buChar char="•"/>
              <a:defRPr/>
            </a:pPr>
            <a:r>
              <a:rPr lang="en-US" sz="1200" b="1" dirty="0" smtClean="0">
                <a:solidFill>
                  <a:schemeClr val="tx1">
                    <a:lumMod val="90000"/>
                    <a:lumOff val="10000"/>
                  </a:schemeClr>
                </a:solidFill>
                <a:cs typeface="Calibri" pitchFamily="34" charset="0"/>
              </a:rPr>
              <a:t>Nevada Youth Training Center-60 Beds</a:t>
            </a:r>
          </a:p>
          <a:p>
            <a:pPr lvl="2" indent="-182880" algn="just" eaLnBrk="1" fontAlgn="auto" hangingPunct="1">
              <a:lnSpc>
                <a:spcPct val="80000"/>
              </a:lnSpc>
              <a:spcAft>
                <a:spcPts val="0"/>
              </a:spcAft>
              <a:buClr>
                <a:schemeClr val="accent1">
                  <a:shade val="75000"/>
                </a:schemeClr>
              </a:buClr>
              <a:buFont typeface="Wingdings"/>
              <a:buChar char=""/>
              <a:defRPr/>
            </a:pPr>
            <a:r>
              <a:rPr lang="en-US" sz="1200" dirty="0" smtClean="0">
                <a:cs typeface="Calibri" pitchFamily="34" charset="0"/>
              </a:rPr>
              <a:t>Male youth housed at Nevada Youth Training Center are generally older and have more severe delinquent background than males housed at Caliente Youth Center.  This is a medium staff secure facility.</a:t>
            </a:r>
          </a:p>
          <a:p>
            <a:pPr lvl="2" indent="-182880" algn="just" eaLnBrk="1" fontAlgn="auto" hangingPunct="1">
              <a:lnSpc>
                <a:spcPct val="80000"/>
              </a:lnSpc>
              <a:spcAft>
                <a:spcPts val="0"/>
              </a:spcAft>
              <a:buClr>
                <a:schemeClr val="accent1">
                  <a:shade val="75000"/>
                </a:schemeClr>
              </a:buClr>
              <a:buFont typeface="Wingdings"/>
              <a:buChar char=""/>
              <a:defRPr/>
            </a:pPr>
            <a:endParaRPr lang="en-US" sz="1200" dirty="0">
              <a:cs typeface="Calibri" pitchFamily="34" charset="0"/>
            </a:endParaRPr>
          </a:p>
          <a:p>
            <a:pPr marL="640080" lvl="1" indent="-274320" algn="just" eaLnBrk="1" fontAlgn="auto" hangingPunct="1">
              <a:lnSpc>
                <a:spcPct val="80000"/>
              </a:lnSpc>
              <a:spcAft>
                <a:spcPts val="0"/>
              </a:spcAft>
              <a:buFont typeface="Arial" panose="020B0604020202020204" pitchFamily="34" charset="0"/>
              <a:buChar char="•"/>
              <a:defRPr/>
            </a:pPr>
            <a:r>
              <a:rPr lang="en-US" sz="1200" b="1" dirty="0" smtClean="0">
                <a:solidFill>
                  <a:schemeClr val="tx1">
                    <a:lumMod val="90000"/>
                    <a:lumOff val="10000"/>
                  </a:schemeClr>
                </a:solidFill>
                <a:cs typeface="Calibri" pitchFamily="34" charset="0"/>
              </a:rPr>
              <a:t>Red Rock Academy at Summit View – 50 beds</a:t>
            </a:r>
          </a:p>
          <a:p>
            <a:pPr lvl="2" indent="-182880" algn="just" eaLnBrk="1" fontAlgn="auto" hangingPunct="1">
              <a:lnSpc>
                <a:spcPct val="80000"/>
              </a:lnSpc>
              <a:spcAft>
                <a:spcPts val="0"/>
              </a:spcAft>
              <a:buClr>
                <a:schemeClr val="accent1">
                  <a:shade val="75000"/>
                </a:schemeClr>
              </a:buClr>
              <a:buFont typeface="Wingdings"/>
              <a:buChar char=""/>
              <a:defRPr/>
            </a:pPr>
            <a:r>
              <a:rPr lang="en-US" sz="1200" dirty="0"/>
              <a:t>The facility will be used for youth, who through the comprehensive assessment and classification process performed by the State, are too severe to be appropriately referred to the existing State operated facilities. </a:t>
            </a:r>
            <a:r>
              <a:rPr lang="en-US" sz="1200" dirty="0" smtClean="0"/>
              <a:t> Red Rock Academy is a contractual partnership between Rite of Passage and Nevada Division of Child and Family Services (DCFS).   This facility has a capacity of 96 youth with DCFS contracting for 50 of those beds. This is a maximum secure facility.</a:t>
            </a:r>
          </a:p>
          <a:p>
            <a:pPr marL="905256" lvl="2" indent="0" algn="just" eaLnBrk="1" fontAlgn="auto" hangingPunct="1">
              <a:lnSpc>
                <a:spcPct val="80000"/>
              </a:lnSpc>
              <a:spcAft>
                <a:spcPts val="0"/>
              </a:spcAft>
              <a:buClr>
                <a:schemeClr val="accent1">
                  <a:shade val="75000"/>
                </a:schemeClr>
              </a:buClr>
              <a:buFontTx/>
              <a:buNone/>
              <a:defRPr/>
            </a:pPr>
            <a:endParaRPr lang="en-US" sz="1200" dirty="0" smtClean="0">
              <a:cs typeface="Calibri" pitchFamily="34" charset="0"/>
            </a:endParaRPr>
          </a:p>
          <a:p>
            <a:pPr marL="640080" lvl="1" indent="-274320" algn="just" eaLnBrk="1" fontAlgn="auto" hangingPunct="1">
              <a:lnSpc>
                <a:spcPct val="80000"/>
              </a:lnSpc>
              <a:spcAft>
                <a:spcPts val="0"/>
              </a:spcAft>
              <a:buFont typeface="Arial" pitchFamily="34" charset="0"/>
              <a:buChar char="•"/>
              <a:defRPr/>
            </a:pPr>
            <a:r>
              <a:rPr lang="en-US" sz="1200" b="1" dirty="0" smtClean="0">
                <a:solidFill>
                  <a:schemeClr val="tx1">
                    <a:lumMod val="90000"/>
                    <a:lumOff val="10000"/>
                  </a:schemeClr>
                </a:solidFill>
                <a:cs typeface="Calibri" pitchFamily="34" charset="0"/>
              </a:rPr>
              <a:t>Youth Parole Bureau</a:t>
            </a:r>
          </a:p>
          <a:p>
            <a:pPr lvl="2" indent="-182880" algn="just" eaLnBrk="1" fontAlgn="auto" hangingPunct="1">
              <a:lnSpc>
                <a:spcPct val="80000"/>
              </a:lnSpc>
              <a:spcAft>
                <a:spcPts val="0"/>
              </a:spcAft>
              <a:buClr>
                <a:schemeClr val="accent1">
                  <a:shade val="75000"/>
                </a:schemeClr>
              </a:buClr>
              <a:buFont typeface="Wingdings"/>
              <a:buChar char=""/>
              <a:defRPr/>
            </a:pPr>
            <a:r>
              <a:rPr lang="en-US" sz="1200" dirty="0" smtClean="0">
                <a:cs typeface="Calibri" pitchFamily="34" charset="0"/>
              </a:rPr>
              <a:t>Youth, 12 to 21 years, who are committed to the Division of Child and Family Services for correctional and/or mental health care.</a:t>
            </a:r>
          </a:p>
          <a:p>
            <a:pPr lvl="2" indent="-182880" algn="just" eaLnBrk="1" fontAlgn="auto" hangingPunct="1">
              <a:lnSpc>
                <a:spcPct val="80000"/>
              </a:lnSpc>
              <a:spcAft>
                <a:spcPts val="0"/>
              </a:spcAft>
              <a:buClr>
                <a:schemeClr val="accent1">
                  <a:shade val="75000"/>
                </a:schemeClr>
              </a:buClr>
              <a:buFont typeface="Wingdings"/>
              <a:buChar char=""/>
              <a:defRPr/>
            </a:pPr>
            <a:r>
              <a:rPr lang="en-US" sz="1200" dirty="0" smtClean="0">
                <a:cs typeface="Calibri" pitchFamily="34" charset="0"/>
              </a:rPr>
              <a:t>Supervise and assist youth released from a state correctional facility with reintegrating back into the community in which they reside.</a:t>
            </a:r>
          </a:p>
          <a:p>
            <a:pPr lvl="2" indent="-182880" algn="just" eaLnBrk="1" fontAlgn="auto" hangingPunct="1">
              <a:lnSpc>
                <a:spcPct val="80000"/>
              </a:lnSpc>
              <a:spcAft>
                <a:spcPts val="0"/>
              </a:spcAft>
              <a:buClr>
                <a:schemeClr val="accent1">
                  <a:shade val="75000"/>
                </a:schemeClr>
              </a:buClr>
              <a:buFont typeface="Wingdings"/>
              <a:buChar char=""/>
              <a:defRPr/>
            </a:pPr>
            <a:r>
              <a:rPr lang="en-US" sz="1200" dirty="0" smtClean="0">
                <a:cs typeface="Calibri" pitchFamily="34" charset="0"/>
              </a:rPr>
              <a:t>Youth transferred to Nevada through the Interstate Compact on Juveniles.</a:t>
            </a:r>
          </a:p>
          <a:p>
            <a:pPr lvl="2" indent="-182880" algn="just" eaLnBrk="1" fontAlgn="auto" hangingPunct="1">
              <a:lnSpc>
                <a:spcPct val="80000"/>
              </a:lnSpc>
              <a:spcAft>
                <a:spcPts val="0"/>
              </a:spcAft>
              <a:buClr>
                <a:schemeClr val="accent1">
                  <a:shade val="75000"/>
                </a:schemeClr>
              </a:buClr>
              <a:buFont typeface="Wingdings"/>
              <a:buChar char=""/>
              <a:defRPr/>
            </a:pPr>
            <a:endParaRPr lang="en-US" sz="1200" dirty="0" smtClean="0">
              <a:cs typeface="Calibri" pitchFamily="34" charset="0"/>
            </a:endParaRPr>
          </a:p>
          <a:p>
            <a:pPr marL="640080" lvl="1" indent="-274320" algn="just" eaLnBrk="1" fontAlgn="auto" hangingPunct="1">
              <a:lnSpc>
                <a:spcPct val="80000"/>
              </a:lnSpc>
              <a:spcAft>
                <a:spcPts val="0"/>
              </a:spcAft>
              <a:buFont typeface="Arial" pitchFamily="34" charset="0"/>
              <a:buChar char="•"/>
              <a:defRPr/>
            </a:pPr>
            <a:r>
              <a:rPr lang="en-US" sz="1200" b="1" dirty="0" smtClean="0">
                <a:solidFill>
                  <a:schemeClr val="tx1">
                    <a:lumMod val="90000"/>
                    <a:lumOff val="10000"/>
                  </a:schemeClr>
                </a:solidFill>
                <a:cs typeface="Calibri" pitchFamily="34" charset="0"/>
              </a:rPr>
              <a:t>Juvenile Justice Programs Office </a:t>
            </a:r>
          </a:p>
          <a:p>
            <a:pPr lvl="2" indent="-182880" algn="just" eaLnBrk="1" fontAlgn="auto" hangingPunct="1">
              <a:lnSpc>
                <a:spcPct val="80000"/>
              </a:lnSpc>
              <a:spcAft>
                <a:spcPts val="0"/>
              </a:spcAft>
              <a:buClr>
                <a:schemeClr val="accent1">
                  <a:shade val="75000"/>
                </a:schemeClr>
              </a:buClr>
              <a:buFont typeface="Wingdings"/>
              <a:buChar char=""/>
              <a:defRPr/>
            </a:pPr>
            <a:r>
              <a:rPr lang="en-US" sz="1200" dirty="0" smtClean="0">
                <a:cs typeface="Calibri" pitchFamily="34" charset="0"/>
              </a:rPr>
              <a:t>Ensure that Nevada is in compliance with the four core requirements of the Office of Juvenile Justice and Delinquency Prevention.</a:t>
            </a:r>
          </a:p>
          <a:p>
            <a:pPr lvl="2" indent="-182880" algn="just" eaLnBrk="1" fontAlgn="auto" hangingPunct="1">
              <a:lnSpc>
                <a:spcPct val="80000"/>
              </a:lnSpc>
              <a:spcAft>
                <a:spcPts val="0"/>
              </a:spcAft>
              <a:buClr>
                <a:schemeClr val="accent1">
                  <a:shade val="75000"/>
                </a:schemeClr>
              </a:buClr>
              <a:buFont typeface="Wingdings"/>
              <a:buChar char=""/>
              <a:defRPr/>
            </a:pPr>
            <a:r>
              <a:rPr lang="en-US" sz="1200" dirty="0" smtClean="0">
                <a:cs typeface="Calibri" pitchFamily="34" charset="0"/>
              </a:rPr>
              <a:t>Distribute grant funds to local jurisdictions through the Juvenile Justice Commission’s Grant Review Committee.</a:t>
            </a:r>
          </a:p>
          <a:p>
            <a:pPr marL="640080" lvl="1" indent="-274320" eaLnBrk="1" fontAlgn="auto" hangingPunct="1">
              <a:lnSpc>
                <a:spcPct val="80000"/>
              </a:lnSpc>
              <a:spcAft>
                <a:spcPts val="0"/>
              </a:spcAft>
              <a:buFont typeface="Wingdings 2"/>
              <a:buChar char=""/>
              <a:defRPr/>
            </a:pPr>
            <a:endParaRPr lang="en-US" sz="1200" dirty="0" smtClean="0"/>
          </a:p>
        </p:txBody>
      </p:sp>
      <p:sp>
        <p:nvSpPr>
          <p:cNvPr id="6" name="Title 1"/>
          <p:cNvSpPr>
            <a:spLocks noGrp="1"/>
          </p:cNvSpPr>
          <p:nvPr>
            <p:ph type="title"/>
          </p:nvPr>
        </p:nvSpPr>
        <p:spPr>
          <a:xfrm>
            <a:off x="457200" y="274638"/>
            <a:ext cx="7620000" cy="639762"/>
          </a:xfrm>
        </p:spPr>
        <p:txBody>
          <a:bodyPr/>
          <a:lstStyle/>
          <a:p>
            <a:pPr eaLnBrk="1" fontAlgn="auto" hangingPunct="1">
              <a:spcAft>
                <a:spcPts val="0"/>
              </a:spcAft>
              <a:defRPr/>
            </a:pPr>
            <a:r>
              <a:rPr lang="en-US" altLang="en-US" sz="3200" dirty="0" smtClean="0">
                <a:solidFill>
                  <a:schemeClr val="tx1"/>
                </a:solidFill>
              </a:rPr>
              <a:t>State Juvenile Justice Services</a:t>
            </a:r>
          </a:p>
        </p:txBody>
      </p:sp>
      <p:sp>
        <p:nvSpPr>
          <p:cNvPr id="2" name="Slide Number Placeholder 1"/>
          <p:cNvSpPr>
            <a:spLocks noGrp="1"/>
          </p:cNvSpPr>
          <p:nvPr>
            <p:ph type="sldNum" sz="quarter" idx="11"/>
          </p:nvPr>
        </p:nvSpPr>
        <p:spPr/>
        <p:txBody>
          <a:bodyPr/>
          <a:lstStyle/>
          <a:p>
            <a:pPr>
              <a:defRPr/>
            </a:pPr>
            <a:fld id="{02C26EAF-A126-4EF2-AFD1-2CAE6FDAD5DF}" type="slidenum">
              <a:rPr lang="en-US" altLang="en-US" smtClean="0"/>
              <a:pPr>
                <a:defRPr/>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57"/>
          <p:cNvGrpSpPr>
            <a:grpSpLocks/>
          </p:cNvGrpSpPr>
          <p:nvPr/>
        </p:nvGrpSpPr>
        <p:grpSpPr bwMode="auto">
          <a:xfrm>
            <a:off x="1143000" y="1219200"/>
            <a:ext cx="6810375" cy="5276850"/>
            <a:chOff x="515" y="240"/>
            <a:chExt cx="5861" cy="4447"/>
          </a:xfrm>
        </p:grpSpPr>
        <p:sp>
          <p:nvSpPr>
            <p:cNvPr id="20487" name="Line 28"/>
            <p:cNvSpPr>
              <a:spLocks noChangeShapeType="1"/>
            </p:cNvSpPr>
            <p:nvPr/>
          </p:nvSpPr>
          <p:spPr bwMode="auto">
            <a:xfrm>
              <a:off x="1392" y="1474"/>
              <a:ext cx="467" cy="240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29"/>
            <p:cNvSpPr>
              <a:spLocks noChangeShapeType="1"/>
            </p:cNvSpPr>
            <p:nvPr/>
          </p:nvSpPr>
          <p:spPr bwMode="auto">
            <a:xfrm flipH="1">
              <a:off x="2467" y="1415"/>
              <a:ext cx="519" cy="24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Oval 30"/>
            <p:cNvSpPr>
              <a:spLocks noChangeArrowheads="1"/>
            </p:cNvSpPr>
            <p:nvPr/>
          </p:nvSpPr>
          <p:spPr bwMode="auto">
            <a:xfrm>
              <a:off x="1377" y="1063"/>
              <a:ext cx="1609" cy="705"/>
            </a:xfrm>
            <a:prstGeom prst="ellipse">
              <a:avLst/>
            </a:prstGeom>
            <a:solidFill>
              <a:schemeClr val="accent1"/>
            </a:solidFill>
            <a:ln w="9525" algn="ctr">
              <a:solidFill>
                <a:schemeClr val="tx1"/>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4B4B60"/>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4B4BA"/>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C4C4CE"/>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endParaRPr lang="en-US" altLang="en-US" sz="1200">
                <a:latin typeface="Garamond" pitchFamily="18" charset="0"/>
              </a:endParaRPr>
            </a:p>
          </p:txBody>
        </p:sp>
        <p:sp>
          <p:nvSpPr>
            <p:cNvPr id="20490" name="Oval 31"/>
            <p:cNvSpPr>
              <a:spLocks noChangeArrowheads="1"/>
            </p:cNvSpPr>
            <p:nvPr/>
          </p:nvSpPr>
          <p:spPr bwMode="auto">
            <a:xfrm>
              <a:off x="1844" y="3766"/>
              <a:ext cx="623" cy="235"/>
            </a:xfrm>
            <a:prstGeom prst="ellipse">
              <a:avLst/>
            </a:prstGeom>
            <a:solidFill>
              <a:schemeClr val="accent1"/>
            </a:solidFill>
            <a:ln w="9525" algn="ctr">
              <a:solidFill>
                <a:schemeClr val="tx1"/>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4B4B60"/>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4B4BA"/>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C4C4CE"/>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endParaRPr lang="en-US" altLang="en-US" sz="1200">
                <a:latin typeface="Garamond" pitchFamily="18" charset="0"/>
              </a:endParaRPr>
            </a:p>
          </p:txBody>
        </p:sp>
        <p:sp>
          <p:nvSpPr>
            <p:cNvPr id="20491" name="Text Box 32"/>
            <p:cNvSpPr txBox="1">
              <a:spLocks noChangeArrowheads="1"/>
            </p:cNvSpPr>
            <p:nvPr/>
          </p:nvSpPr>
          <p:spPr bwMode="auto">
            <a:xfrm>
              <a:off x="3744" y="886"/>
              <a:ext cx="2304" cy="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4B4B60"/>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4B4BA"/>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C4C4CE"/>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buClrTx/>
                <a:buSzTx/>
                <a:buFontTx/>
                <a:buNone/>
              </a:pPr>
              <a:endParaRPr lang="en-US" altLang="en-US" sz="1000" b="1">
                <a:latin typeface="Calibri" pitchFamily="34" charset="0"/>
                <a:ea typeface="Calibri" pitchFamily="34" charset="0"/>
                <a:cs typeface="Calibri" pitchFamily="34" charset="0"/>
              </a:endParaRPr>
            </a:p>
            <a:p>
              <a:pPr eaLnBrk="1" hangingPunct="1">
                <a:spcBef>
                  <a:spcPct val="50000"/>
                </a:spcBef>
                <a:buClrTx/>
                <a:buSzTx/>
                <a:buFontTx/>
                <a:buNone/>
              </a:pPr>
              <a:r>
                <a:rPr lang="en-US" altLang="en-US" sz="1200" b="1">
                  <a:latin typeface="Calibri" pitchFamily="34" charset="0"/>
                  <a:ea typeface="Calibri" pitchFamily="34" charset="0"/>
                  <a:cs typeface="Calibri" pitchFamily="34" charset="0"/>
                </a:rPr>
                <a:t>Court Diversion</a:t>
              </a:r>
            </a:p>
            <a:p>
              <a:pPr eaLnBrk="1" hangingPunct="1">
                <a:spcBef>
                  <a:spcPct val="50000"/>
                </a:spcBef>
                <a:buClrTx/>
                <a:buSzTx/>
                <a:buFontTx/>
                <a:buNone/>
              </a:pPr>
              <a:endParaRPr lang="en-US" altLang="en-US" sz="600" b="1">
                <a:latin typeface="Calibri" pitchFamily="34" charset="0"/>
                <a:ea typeface="Calibri" pitchFamily="34" charset="0"/>
                <a:cs typeface="Calibri" pitchFamily="34" charset="0"/>
              </a:endParaRPr>
            </a:p>
            <a:p>
              <a:pPr eaLnBrk="1" hangingPunct="1">
                <a:spcBef>
                  <a:spcPct val="50000"/>
                </a:spcBef>
                <a:buClrTx/>
                <a:buSzTx/>
                <a:buFontTx/>
                <a:buNone/>
              </a:pPr>
              <a:r>
                <a:rPr lang="en-US" altLang="en-US" sz="1200" b="1">
                  <a:latin typeface="Calibri" pitchFamily="34" charset="0"/>
                  <a:ea typeface="Calibri" pitchFamily="34" charset="0"/>
                  <a:cs typeface="Calibri" pitchFamily="34" charset="0"/>
                </a:rPr>
                <a:t>Deferred Probation </a:t>
              </a:r>
              <a:r>
                <a:rPr lang="en-US" altLang="en-US" sz="1000" b="1">
                  <a:latin typeface="Calibri" pitchFamily="34" charset="0"/>
                  <a:ea typeface="Calibri" pitchFamily="34" charset="0"/>
                  <a:cs typeface="Calibri" pitchFamily="34" charset="0"/>
                </a:rPr>
                <a:t>(informal)</a:t>
              </a:r>
            </a:p>
            <a:p>
              <a:pPr eaLnBrk="1" hangingPunct="1">
                <a:spcBef>
                  <a:spcPct val="50000"/>
                </a:spcBef>
                <a:buClrTx/>
                <a:buSzTx/>
                <a:buFontTx/>
                <a:buNone/>
              </a:pPr>
              <a:endParaRPr lang="en-US" altLang="en-US" sz="600" b="1">
                <a:latin typeface="Calibri" pitchFamily="34" charset="0"/>
                <a:ea typeface="Calibri" pitchFamily="34" charset="0"/>
                <a:cs typeface="Calibri" pitchFamily="34" charset="0"/>
              </a:endParaRPr>
            </a:p>
            <a:p>
              <a:pPr eaLnBrk="1" hangingPunct="1">
                <a:spcBef>
                  <a:spcPct val="50000"/>
                </a:spcBef>
                <a:buClrTx/>
                <a:buSzTx/>
                <a:buFontTx/>
                <a:buNone/>
              </a:pPr>
              <a:r>
                <a:rPr lang="en-US" altLang="en-US" sz="1200" b="1">
                  <a:latin typeface="Calibri" pitchFamily="34" charset="0"/>
                  <a:ea typeface="Calibri" pitchFamily="34" charset="0"/>
                  <a:cs typeface="Calibri" pitchFamily="34" charset="0"/>
                </a:rPr>
                <a:t>Formal Probation</a:t>
              </a:r>
            </a:p>
            <a:p>
              <a:pPr eaLnBrk="1" hangingPunct="1">
                <a:spcBef>
                  <a:spcPct val="50000"/>
                </a:spcBef>
                <a:buClrTx/>
                <a:buSzTx/>
                <a:buFontTx/>
                <a:buNone/>
              </a:pPr>
              <a:endParaRPr lang="en-US" altLang="en-US" sz="600" b="1">
                <a:latin typeface="Calibri" pitchFamily="34" charset="0"/>
                <a:ea typeface="Calibri" pitchFamily="34" charset="0"/>
                <a:cs typeface="Calibri" pitchFamily="34" charset="0"/>
              </a:endParaRPr>
            </a:p>
            <a:p>
              <a:pPr eaLnBrk="1" hangingPunct="1">
                <a:spcBef>
                  <a:spcPct val="50000"/>
                </a:spcBef>
                <a:buClrTx/>
                <a:buSzTx/>
                <a:buFontTx/>
                <a:buNone/>
              </a:pPr>
              <a:r>
                <a:rPr lang="en-US" altLang="en-US" sz="1200" b="1">
                  <a:latin typeface="Calibri" pitchFamily="34" charset="0"/>
                  <a:ea typeface="Calibri" pitchFamily="34" charset="0"/>
                  <a:cs typeface="Calibri" pitchFamily="34" charset="0"/>
                </a:rPr>
                <a:t>Suspended Commitment</a:t>
              </a:r>
            </a:p>
            <a:p>
              <a:pPr eaLnBrk="1" hangingPunct="1">
                <a:spcBef>
                  <a:spcPct val="50000"/>
                </a:spcBef>
                <a:buClrTx/>
                <a:buSzTx/>
                <a:buFontTx/>
                <a:buNone/>
              </a:pPr>
              <a:endParaRPr lang="en-US" altLang="en-US" sz="600" b="1">
                <a:latin typeface="Calibri" pitchFamily="34" charset="0"/>
                <a:ea typeface="Calibri" pitchFamily="34" charset="0"/>
                <a:cs typeface="Calibri" pitchFamily="34" charset="0"/>
              </a:endParaRPr>
            </a:p>
            <a:p>
              <a:pPr eaLnBrk="1" hangingPunct="1">
                <a:spcBef>
                  <a:spcPct val="50000"/>
                </a:spcBef>
                <a:buClrTx/>
                <a:buSzTx/>
                <a:buFontTx/>
                <a:buNone/>
              </a:pPr>
              <a:r>
                <a:rPr lang="en-US" altLang="en-US" sz="1200" b="1">
                  <a:latin typeface="Calibri" pitchFamily="34" charset="0"/>
                  <a:ea typeface="Calibri" pitchFamily="34" charset="0"/>
                  <a:cs typeface="Calibri" pitchFamily="34" charset="0"/>
                </a:rPr>
                <a:t>County Youth Camps</a:t>
              </a:r>
            </a:p>
            <a:p>
              <a:pPr eaLnBrk="1" hangingPunct="1">
                <a:spcBef>
                  <a:spcPct val="50000"/>
                </a:spcBef>
                <a:buClrTx/>
                <a:buSzTx/>
                <a:buFontTx/>
                <a:buNone/>
              </a:pPr>
              <a:r>
                <a:rPr lang="en-US" altLang="en-US" sz="1000">
                  <a:latin typeface="Calibri" pitchFamily="34" charset="0"/>
                  <a:ea typeface="Calibri" pitchFamily="34" charset="0"/>
                  <a:cs typeface="Calibri" pitchFamily="34" charset="0"/>
                </a:rPr>
                <a:t>China Spring</a:t>
              </a:r>
            </a:p>
            <a:p>
              <a:pPr eaLnBrk="1" hangingPunct="1">
                <a:spcBef>
                  <a:spcPct val="15000"/>
                </a:spcBef>
                <a:buClrTx/>
                <a:buSzTx/>
                <a:buFontTx/>
                <a:buNone/>
              </a:pPr>
              <a:r>
                <a:rPr lang="en-US" altLang="en-US" sz="1000">
                  <a:latin typeface="Calibri" pitchFamily="34" charset="0"/>
                  <a:ea typeface="Calibri" pitchFamily="34" charset="0"/>
                  <a:cs typeface="Calibri" pitchFamily="34" charset="0"/>
                </a:rPr>
                <a:t>Aurora Pines</a:t>
              </a:r>
            </a:p>
            <a:p>
              <a:pPr eaLnBrk="1" hangingPunct="1">
                <a:spcBef>
                  <a:spcPct val="15000"/>
                </a:spcBef>
                <a:buClrTx/>
                <a:buSzTx/>
                <a:buFontTx/>
                <a:buNone/>
              </a:pPr>
              <a:r>
                <a:rPr lang="en-US" altLang="en-US" sz="1000">
                  <a:latin typeface="Calibri" pitchFamily="34" charset="0"/>
                  <a:ea typeface="Calibri" pitchFamily="34" charset="0"/>
                  <a:cs typeface="Calibri" pitchFamily="34" charset="0"/>
                </a:rPr>
                <a:t>Spring Mountain</a:t>
              </a:r>
            </a:p>
            <a:p>
              <a:pPr eaLnBrk="1" hangingPunct="1">
                <a:spcBef>
                  <a:spcPct val="15000"/>
                </a:spcBef>
                <a:buClrTx/>
                <a:buSzTx/>
                <a:buFontTx/>
                <a:buNone/>
              </a:pPr>
              <a:endParaRPr lang="en-US" altLang="en-US" sz="600" b="1">
                <a:latin typeface="Calibri" pitchFamily="34" charset="0"/>
                <a:ea typeface="Calibri" pitchFamily="34" charset="0"/>
                <a:cs typeface="Calibri" pitchFamily="34" charset="0"/>
              </a:endParaRPr>
            </a:p>
            <a:p>
              <a:pPr eaLnBrk="1" hangingPunct="1">
                <a:spcBef>
                  <a:spcPct val="15000"/>
                </a:spcBef>
                <a:buClrTx/>
                <a:buSzTx/>
                <a:buFontTx/>
                <a:buNone/>
              </a:pPr>
              <a:r>
                <a:rPr lang="en-US" altLang="en-US" sz="1200" b="1">
                  <a:latin typeface="Calibri" pitchFamily="34" charset="0"/>
                  <a:ea typeface="Calibri" pitchFamily="34" charset="0"/>
                  <a:cs typeface="Calibri" pitchFamily="34" charset="0"/>
                </a:rPr>
                <a:t>Private Providers</a:t>
              </a:r>
            </a:p>
            <a:p>
              <a:pPr eaLnBrk="1" hangingPunct="1">
                <a:spcBef>
                  <a:spcPct val="15000"/>
                </a:spcBef>
                <a:buClrTx/>
                <a:buSzTx/>
                <a:buFontTx/>
                <a:buNone/>
              </a:pPr>
              <a:endParaRPr lang="en-US" altLang="en-US" sz="600" b="1">
                <a:latin typeface="Calibri" pitchFamily="34" charset="0"/>
                <a:ea typeface="Calibri" pitchFamily="34" charset="0"/>
                <a:cs typeface="Calibri" pitchFamily="34" charset="0"/>
              </a:endParaRPr>
            </a:p>
            <a:p>
              <a:pPr eaLnBrk="1" hangingPunct="1">
                <a:spcBef>
                  <a:spcPct val="50000"/>
                </a:spcBef>
                <a:buClrTx/>
                <a:buSzTx/>
                <a:buFontTx/>
                <a:buNone/>
              </a:pPr>
              <a:r>
                <a:rPr lang="en-US" altLang="en-US" sz="1200" b="1">
                  <a:latin typeface="Calibri" pitchFamily="34" charset="0"/>
                  <a:ea typeface="Calibri" pitchFamily="34" charset="0"/>
                  <a:cs typeface="Calibri" pitchFamily="34" charset="0"/>
                </a:rPr>
                <a:t>State Correctional </a:t>
              </a:r>
            </a:p>
            <a:p>
              <a:pPr eaLnBrk="1" hangingPunct="1">
                <a:spcBef>
                  <a:spcPct val="50000"/>
                </a:spcBef>
                <a:buClrTx/>
                <a:buSzTx/>
                <a:buFontTx/>
                <a:buNone/>
              </a:pPr>
              <a:r>
                <a:rPr lang="en-US" altLang="en-US" sz="1000">
                  <a:latin typeface="Calibri" pitchFamily="34" charset="0"/>
                  <a:ea typeface="Calibri" pitchFamily="34" charset="0"/>
                  <a:cs typeface="Calibri" pitchFamily="34" charset="0"/>
                </a:rPr>
                <a:t>CYC</a:t>
              </a:r>
            </a:p>
            <a:p>
              <a:pPr eaLnBrk="1" hangingPunct="1">
                <a:spcBef>
                  <a:spcPct val="15000"/>
                </a:spcBef>
                <a:buClrTx/>
                <a:buSzTx/>
                <a:buFontTx/>
                <a:buNone/>
              </a:pPr>
              <a:r>
                <a:rPr lang="en-US" altLang="en-US" sz="1000">
                  <a:latin typeface="Calibri" pitchFamily="34" charset="0"/>
                  <a:ea typeface="Calibri" pitchFamily="34" charset="0"/>
                  <a:cs typeface="Calibri" pitchFamily="34" charset="0"/>
                </a:rPr>
                <a:t>NYTC</a:t>
              </a:r>
            </a:p>
            <a:p>
              <a:pPr eaLnBrk="1" hangingPunct="1">
                <a:spcBef>
                  <a:spcPct val="15000"/>
                </a:spcBef>
                <a:buClrTx/>
                <a:buSzTx/>
                <a:buFontTx/>
                <a:buNone/>
              </a:pPr>
              <a:r>
                <a:rPr lang="en-US" altLang="en-US" sz="1000">
                  <a:latin typeface="Calibri" pitchFamily="34" charset="0"/>
                  <a:ea typeface="Calibri" pitchFamily="34" charset="0"/>
                  <a:cs typeface="Calibri" pitchFamily="34" charset="0"/>
                </a:rPr>
                <a:t>Red Rock Academy</a:t>
              </a:r>
            </a:p>
            <a:p>
              <a:pPr eaLnBrk="1" hangingPunct="1">
                <a:spcBef>
                  <a:spcPct val="15000"/>
                </a:spcBef>
                <a:buClrTx/>
                <a:buSzTx/>
                <a:buFontTx/>
                <a:buNone/>
              </a:pPr>
              <a:endParaRPr lang="en-US" altLang="en-US" sz="1000">
                <a:latin typeface="Calibri" pitchFamily="34" charset="0"/>
                <a:ea typeface="Calibri" pitchFamily="34" charset="0"/>
                <a:cs typeface="Calibri" pitchFamily="34" charset="0"/>
              </a:endParaRPr>
            </a:p>
            <a:p>
              <a:pPr eaLnBrk="1" hangingPunct="1">
                <a:spcBef>
                  <a:spcPct val="50000"/>
                </a:spcBef>
                <a:buClrTx/>
                <a:buSzTx/>
                <a:buFontTx/>
                <a:buNone/>
              </a:pPr>
              <a:endParaRPr lang="en-US" altLang="en-US" sz="1200" b="1">
                <a:latin typeface="Calibri" pitchFamily="34" charset="0"/>
                <a:ea typeface="Calibri" pitchFamily="34" charset="0"/>
                <a:cs typeface="Calibri" pitchFamily="34" charset="0"/>
              </a:endParaRPr>
            </a:p>
          </p:txBody>
        </p:sp>
        <p:sp>
          <p:nvSpPr>
            <p:cNvPr id="20492" name="Line 33"/>
            <p:cNvSpPr>
              <a:spLocks noChangeShapeType="1"/>
            </p:cNvSpPr>
            <p:nvPr/>
          </p:nvSpPr>
          <p:spPr bwMode="auto">
            <a:xfrm>
              <a:off x="3288" y="1200"/>
              <a:ext cx="415"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3" name="Line 34"/>
            <p:cNvSpPr>
              <a:spLocks noChangeShapeType="1"/>
            </p:cNvSpPr>
            <p:nvPr/>
          </p:nvSpPr>
          <p:spPr bwMode="auto">
            <a:xfrm>
              <a:off x="3193" y="1561"/>
              <a:ext cx="519"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4" name="Line 35"/>
            <p:cNvSpPr>
              <a:spLocks noChangeShapeType="1"/>
            </p:cNvSpPr>
            <p:nvPr/>
          </p:nvSpPr>
          <p:spPr bwMode="auto">
            <a:xfrm>
              <a:off x="3038" y="1899"/>
              <a:ext cx="674"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5" name="Line 36"/>
            <p:cNvSpPr>
              <a:spLocks noChangeShapeType="1"/>
            </p:cNvSpPr>
            <p:nvPr/>
          </p:nvSpPr>
          <p:spPr bwMode="auto">
            <a:xfrm>
              <a:off x="2928" y="2244"/>
              <a:ext cx="778"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6" name="Line 37"/>
            <p:cNvSpPr>
              <a:spLocks noChangeShapeType="1"/>
            </p:cNvSpPr>
            <p:nvPr/>
          </p:nvSpPr>
          <p:spPr bwMode="auto">
            <a:xfrm>
              <a:off x="2880" y="2589"/>
              <a:ext cx="830"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7" name="Line 38"/>
            <p:cNvSpPr>
              <a:spLocks noChangeShapeType="1"/>
            </p:cNvSpPr>
            <p:nvPr/>
          </p:nvSpPr>
          <p:spPr bwMode="auto">
            <a:xfrm>
              <a:off x="2784" y="3345"/>
              <a:ext cx="934"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8" name="Line 39"/>
            <p:cNvSpPr>
              <a:spLocks noChangeShapeType="1"/>
            </p:cNvSpPr>
            <p:nvPr/>
          </p:nvSpPr>
          <p:spPr bwMode="auto">
            <a:xfrm>
              <a:off x="2156" y="3766"/>
              <a:ext cx="4" cy="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9" name="Line 40"/>
            <p:cNvSpPr>
              <a:spLocks noChangeShapeType="1"/>
            </p:cNvSpPr>
            <p:nvPr/>
          </p:nvSpPr>
          <p:spPr bwMode="auto">
            <a:xfrm flipH="1">
              <a:off x="1248" y="4313"/>
              <a:ext cx="1608" cy="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500" name="Line 41"/>
            <p:cNvSpPr>
              <a:spLocks noChangeShapeType="1"/>
            </p:cNvSpPr>
            <p:nvPr/>
          </p:nvSpPr>
          <p:spPr bwMode="auto">
            <a:xfrm flipV="1">
              <a:off x="1248" y="3744"/>
              <a:ext cx="0" cy="5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1" name="Text Box 43"/>
            <p:cNvSpPr txBox="1">
              <a:spLocks noChangeArrowheads="1"/>
            </p:cNvSpPr>
            <p:nvPr/>
          </p:nvSpPr>
          <p:spPr bwMode="auto">
            <a:xfrm>
              <a:off x="515" y="3504"/>
              <a:ext cx="14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4B4B60"/>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4B4BA"/>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C4C4CE"/>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buClrTx/>
                <a:buSzTx/>
                <a:buFontTx/>
                <a:buNone/>
              </a:pPr>
              <a:r>
                <a:rPr lang="en-US" altLang="en-US" sz="1200" b="1">
                  <a:latin typeface="Garamond" pitchFamily="18" charset="0"/>
                </a:rPr>
                <a:t>Adult </a:t>
              </a:r>
              <a:r>
                <a:rPr lang="en-US" altLang="en-US" sz="1200" b="1">
                  <a:latin typeface="Calibri" pitchFamily="34" charset="0"/>
                  <a:ea typeface="Calibri" pitchFamily="34" charset="0"/>
                  <a:cs typeface="Calibri" pitchFamily="34" charset="0"/>
                </a:rPr>
                <a:t>Certification</a:t>
              </a:r>
            </a:p>
          </p:txBody>
        </p:sp>
        <p:sp>
          <p:nvSpPr>
            <p:cNvPr id="20502" name="Text Box 44"/>
            <p:cNvSpPr txBox="1">
              <a:spLocks noChangeArrowheads="1"/>
            </p:cNvSpPr>
            <p:nvPr/>
          </p:nvSpPr>
          <p:spPr bwMode="auto">
            <a:xfrm>
              <a:off x="2976" y="4195"/>
              <a:ext cx="18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4B4B60"/>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4B4BA"/>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C4C4CE"/>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buClrTx/>
                <a:buSzTx/>
                <a:buFontTx/>
                <a:buNone/>
              </a:pPr>
              <a:r>
                <a:rPr lang="en-US" altLang="en-US" sz="1200" b="1">
                  <a:latin typeface="Garamond" pitchFamily="18" charset="0"/>
                </a:rPr>
                <a:t>Nevada </a:t>
              </a:r>
              <a:r>
                <a:rPr lang="en-US" altLang="en-US" sz="1200" b="1">
                  <a:latin typeface="Calibri" pitchFamily="34" charset="0"/>
                  <a:ea typeface="Calibri" pitchFamily="34" charset="0"/>
                  <a:cs typeface="Calibri" pitchFamily="34" charset="0"/>
                </a:rPr>
                <a:t>Youth</a:t>
              </a:r>
              <a:r>
                <a:rPr lang="en-US" altLang="en-US" sz="1200" b="1">
                  <a:latin typeface="Garamond" pitchFamily="18" charset="0"/>
                </a:rPr>
                <a:t> Parole Bureau</a:t>
              </a:r>
            </a:p>
          </p:txBody>
        </p:sp>
        <p:sp>
          <p:nvSpPr>
            <p:cNvPr id="20503" name="Line 45"/>
            <p:cNvSpPr>
              <a:spLocks noChangeShapeType="1"/>
            </p:cNvSpPr>
            <p:nvPr/>
          </p:nvSpPr>
          <p:spPr bwMode="auto">
            <a:xfrm>
              <a:off x="2208" y="475"/>
              <a:ext cx="1" cy="2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4" name="Line 46"/>
            <p:cNvSpPr>
              <a:spLocks noChangeShapeType="1"/>
            </p:cNvSpPr>
            <p:nvPr/>
          </p:nvSpPr>
          <p:spPr bwMode="auto">
            <a:xfrm>
              <a:off x="2208" y="475"/>
              <a:ext cx="1452"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5" name="Text Box 47"/>
            <p:cNvSpPr txBox="1">
              <a:spLocks noChangeArrowheads="1"/>
            </p:cNvSpPr>
            <p:nvPr/>
          </p:nvSpPr>
          <p:spPr bwMode="auto">
            <a:xfrm>
              <a:off x="1792" y="240"/>
              <a:ext cx="166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4B4B60"/>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4B4BA"/>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C4C4CE"/>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buClrTx/>
                <a:buSzTx/>
                <a:buFontTx/>
                <a:buNone/>
              </a:pPr>
              <a:r>
                <a:rPr lang="en-US" altLang="en-US" sz="1200" b="1">
                  <a:latin typeface="Garamond" pitchFamily="18" charset="0"/>
                </a:rPr>
                <a:t>Arrest / </a:t>
              </a:r>
              <a:r>
                <a:rPr lang="en-US" altLang="en-US" sz="1200" b="1">
                  <a:latin typeface="Calibri" pitchFamily="34" charset="0"/>
                  <a:ea typeface="Calibri" pitchFamily="34" charset="0"/>
                  <a:cs typeface="Calibri" pitchFamily="34" charset="0"/>
                </a:rPr>
                <a:t>Citation</a:t>
              </a:r>
            </a:p>
          </p:txBody>
        </p:sp>
        <p:sp>
          <p:nvSpPr>
            <p:cNvPr id="20506" name="Text Box 48"/>
            <p:cNvSpPr txBox="1">
              <a:spLocks noChangeArrowheads="1"/>
            </p:cNvSpPr>
            <p:nvPr/>
          </p:nvSpPr>
          <p:spPr bwMode="auto">
            <a:xfrm>
              <a:off x="3764" y="358"/>
              <a:ext cx="26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4B4B60"/>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4B4BA"/>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C4C4CE"/>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buClrTx/>
                <a:buSzTx/>
                <a:buFontTx/>
                <a:buNone/>
              </a:pPr>
              <a:r>
                <a:rPr lang="en-US" altLang="en-US" sz="1200" b="1">
                  <a:latin typeface="Garamond" pitchFamily="18" charset="0"/>
                </a:rPr>
                <a:t>Intake Assessment </a:t>
              </a:r>
              <a:r>
                <a:rPr lang="en-US" altLang="en-US" sz="1200" b="1">
                  <a:latin typeface="Calibri" pitchFamily="34" charset="0"/>
                  <a:ea typeface="Calibri" pitchFamily="34" charset="0"/>
                  <a:cs typeface="Calibri" pitchFamily="34" charset="0"/>
                </a:rPr>
                <a:t>Unit</a:t>
              </a:r>
              <a:r>
                <a:rPr lang="en-US" altLang="en-US" sz="1200" b="1">
                  <a:latin typeface="Garamond" pitchFamily="18" charset="0"/>
                </a:rPr>
                <a:t> </a:t>
              </a:r>
              <a:r>
                <a:rPr lang="en-US" altLang="en-US" sz="1000" b="1">
                  <a:latin typeface="Garamond" pitchFamily="18" charset="0"/>
                </a:rPr>
                <a:t>(Misdemeanors)</a:t>
              </a:r>
            </a:p>
          </p:txBody>
        </p:sp>
        <p:sp>
          <p:nvSpPr>
            <p:cNvPr id="20507" name="Line 49"/>
            <p:cNvSpPr>
              <a:spLocks noChangeShapeType="1"/>
            </p:cNvSpPr>
            <p:nvPr/>
          </p:nvSpPr>
          <p:spPr bwMode="auto">
            <a:xfrm flipH="1">
              <a:off x="2208" y="945"/>
              <a:ext cx="1" cy="7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8" name="Text Box 50"/>
            <p:cNvSpPr txBox="1">
              <a:spLocks noChangeArrowheads="1"/>
            </p:cNvSpPr>
            <p:nvPr/>
          </p:nvSpPr>
          <p:spPr bwMode="auto">
            <a:xfrm>
              <a:off x="1377" y="651"/>
              <a:ext cx="17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4B4B60"/>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4B4BA"/>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C4C4CE"/>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buClrTx/>
                <a:buSzTx/>
                <a:buFontTx/>
                <a:buNone/>
              </a:pPr>
              <a:r>
                <a:rPr lang="en-US" altLang="en-US" sz="1200" b="1">
                  <a:latin typeface="Garamond" pitchFamily="18" charset="0"/>
                </a:rPr>
                <a:t>Probation Assessment Unit</a:t>
              </a:r>
            </a:p>
          </p:txBody>
        </p:sp>
      </p:grpSp>
      <p:sp>
        <p:nvSpPr>
          <p:cNvPr id="20483" name="Line 26"/>
          <p:cNvSpPr>
            <a:spLocks noChangeShapeType="1"/>
          </p:cNvSpPr>
          <p:nvPr/>
        </p:nvSpPr>
        <p:spPr bwMode="auto">
          <a:xfrm>
            <a:off x="3752850" y="5257800"/>
            <a:ext cx="11160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le 2"/>
          <p:cNvSpPr txBox="1">
            <a:spLocks noChangeArrowheads="1"/>
          </p:cNvSpPr>
          <p:nvPr/>
        </p:nvSpPr>
        <p:spPr>
          <a:xfrm>
            <a:off x="457200" y="274638"/>
            <a:ext cx="8229600" cy="792162"/>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endParaRPr lang="en-US" sz="2800" dirty="0" smtClean="0"/>
          </a:p>
        </p:txBody>
      </p:sp>
      <p:sp>
        <p:nvSpPr>
          <p:cNvPr id="30" name="Title 1"/>
          <p:cNvSpPr txBox="1">
            <a:spLocks/>
          </p:cNvSpPr>
          <p:nvPr/>
        </p:nvSpPr>
        <p:spPr>
          <a:xfrm>
            <a:off x="457200" y="274638"/>
            <a:ext cx="7620000" cy="639762"/>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en-US" altLang="en-US" sz="3200" dirty="0" smtClean="0">
                <a:solidFill>
                  <a:schemeClr val="tx1"/>
                </a:solidFill>
              </a:rPr>
              <a:t>Case Flow</a:t>
            </a:r>
          </a:p>
        </p:txBody>
      </p:sp>
      <p:sp>
        <p:nvSpPr>
          <p:cNvPr id="2" name="Slide Number Placeholder 1"/>
          <p:cNvSpPr>
            <a:spLocks noGrp="1"/>
          </p:cNvSpPr>
          <p:nvPr>
            <p:ph type="sldNum" sz="quarter" idx="12"/>
          </p:nvPr>
        </p:nvSpPr>
        <p:spPr/>
        <p:txBody>
          <a:bodyPr/>
          <a:lstStyle/>
          <a:p>
            <a:pPr>
              <a:defRPr/>
            </a:pPr>
            <a:fld id="{985D9D30-ABC9-4C7C-8EE3-F59C2A3C8C19}" type="slidenum">
              <a:rPr lang="en-US" altLang="en-US" smtClean="0"/>
              <a:pPr>
                <a:defRPr/>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8"/>
          <p:cNvSpPr>
            <a:spLocks noGrp="1"/>
          </p:cNvSpPr>
          <p:nvPr>
            <p:ph sz="quarter" idx="2"/>
          </p:nvPr>
        </p:nvSpPr>
        <p:spPr>
          <a:xfrm>
            <a:off x="4797425" y="2297113"/>
            <a:ext cx="4041775" cy="3951287"/>
          </a:xfrm>
        </p:spPr>
        <p:txBody>
          <a:bodyPr/>
          <a:lstStyle/>
          <a:p>
            <a:pPr eaLnBrk="1" hangingPunct="1"/>
            <a:r>
              <a:rPr lang="en-US" altLang="en-US" sz="1400" smtClean="0"/>
              <a:t>1</a:t>
            </a:r>
            <a:r>
              <a:rPr lang="en-US" altLang="en-US" sz="1400" baseline="30000" smtClean="0"/>
              <a:t>st</a:t>
            </a:r>
            <a:r>
              <a:rPr lang="en-US" altLang="en-US" sz="1400" smtClean="0"/>
              <a:t>-Carson/Storey</a:t>
            </a:r>
          </a:p>
          <a:p>
            <a:pPr eaLnBrk="1" hangingPunct="1"/>
            <a:r>
              <a:rPr lang="en-US" altLang="en-US" sz="1400" smtClean="0"/>
              <a:t>2</a:t>
            </a:r>
            <a:r>
              <a:rPr lang="en-US" altLang="en-US" sz="1400" baseline="30000" smtClean="0"/>
              <a:t>nd</a:t>
            </a:r>
            <a:r>
              <a:rPr lang="en-US" altLang="en-US" sz="1400" smtClean="0"/>
              <a:t>-Washoe</a:t>
            </a:r>
          </a:p>
          <a:p>
            <a:pPr eaLnBrk="1" hangingPunct="1"/>
            <a:r>
              <a:rPr lang="en-US" altLang="en-US" sz="1400" smtClean="0"/>
              <a:t>3</a:t>
            </a:r>
            <a:r>
              <a:rPr lang="en-US" altLang="en-US" sz="1400" baseline="30000" smtClean="0"/>
              <a:t>rd</a:t>
            </a:r>
            <a:r>
              <a:rPr lang="en-US" altLang="en-US" sz="1400" smtClean="0"/>
              <a:t>- Lyon</a:t>
            </a:r>
          </a:p>
          <a:p>
            <a:pPr eaLnBrk="1" hangingPunct="1"/>
            <a:r>
              <a:rPr lang="en-US" altLang="en-US" sz="1400" smtClean="0"/>
              <a:t>4</a:t>
            </a:r>
            <a:r>
              <a:rPr lang="en-US" altLang="en-US" sz="1400" baseline="30000" smtClean="0"/>
              <a:t>th</a:t>
            </a:r>
            <a:r>
              <a:rPr lang="en-US" altLang="en-US" sz="1400" smtClean="0"/>
              <a:t>- Elko</a:t>
            </a:r>
          </a:p>
          <a:p>
            <a:pPr eaLnBrk="1" hangingPunct="1"/>
            <a:r>
              <a:rPr lang="en-US" altLang="en-US" sz="1400" smtClean="0"/>
              <a:t>5</a:t>
            </a:r>
            <a:r>
              <a:rPr lang="en-US" altLang="en-US" sz="1400" baseline="30000" smtClean="0"/>
              <a:t>th</a:t>
            </a:r>
            <a:r>
              <a:rPr lang="en-US" altLang="en-US" sz="1400" smtClean="0"/>
              <a:t>- Mineral, Nye and Esmeralda</a:t>
            </a:r>
          </a:p>
          <a:p>
            <a:pPr eaLnBrk="1" hangingPunct="1"/>
            <a:r>
              <a:rPr lang="en-US" altLang="en-US" sz="1400" smtClean="0"/>
              <a:t>6</a:t>
            </a:r>
            <a:r>
              <a:rPr lang="en-US" altLang="en-US" sz="1400" baseline="30000" smtClean="0"/>
              <a:t>th</a:t>
            </a:r>
            <a:r>
              <a:rPr lang="en-US" altLang="en-US" sz="1400" smtClean="0"/>
              <a:t>- Humboldt, Pershing and Lander</a:t>
            </a:r>
          </a:p>
          <a:p>
            <a:pPr eaLnBrk="1" hangingPunct="1"/>
            <a:r>
              <a:rPr lang="en-US" altLang="en-US" sz="1400" smtClean="0"/>
              <a:t>7</a:t>
            </a:r>
            <a:r>
              <a:rPr lang="en-US" altLang="en-US" sz="1400" baseline="30000" smtClean="0"/>
              <a:t>th</a:t>
            </a:r>
            <a:r>
              <a:rPr lang="en-US" altLang="en-US" sz="1400" smtClean="0"/>
              <a:t>- White Pine, Lincoln and Eureka</a:t>
            </a:r>
          </a:p>
          <a:p>
            <a:pPr eaLnBrk="1" hangingPunct="1"/>
            <a:r>
              <a:rPr lang="en-US" altLang="en-US" sz="1400" smtClean="0"/>
              <a:t>8</a:t>
            </a:r>
            <a:r>
              <a:rPr lang="en-US" altLang="en-US" sz="1400" baseline="30000" smtClean="0"/>
              <a:t>th</a:t>
            </a:r>
            <a:r>
              <a:rPr lang="en-US" altLang="en-US" sz="1400" smtClean="0"/>
              <a:t>- Clark</a:t>
            </a:r>
          </a:p>
          <a:p>
            <a:pPr eaLnBrk="1" hangingPunct="1"/>
            <a:r>
              <a:rPr lang="en-US" altLang="en-US" sz="1400" smtClean="0"/>
              <a:t>9</a:t>
            </a:r>
            <a:r>
              <a:rPr lang="en-US" altLang="en-US" sz="1400" baseline="30000" smtClean="0"/>
              <a:t>th</a:t>
            </a:r>
            <a:r>
              <a:rPr lang="en-US" altLang="en-US" sz="1400" smtClean="0"/>
              <a:t>- Douglas</a:t>
            </a:r>
          </a:p>
          <a:p>
            <a:pPr eaLnBrk="1" hangingPunct="1"/>
            <a:r>
              <a:rPr lang="en-US" altLang="en-US" sz="1400" smtClean="0"/>
              <a:t>10</a:t>
            </a:r>
            <a:r>
              <a:rPr lang="en-US" altLang="en-US" sz="1400" baseline="30000" smtClean="0"/>
              <a:t>th</a:t>
            </a:r>
            <a:r>
              <a:rPr lang="en-US" altLang="en-US" sz="1400" smtClean="0"/>
              <a:t> - Churchill</a:t>
            </a:r>
          </a:p>
        </p:txBody>
      </p:sp>
      <p:sp>
        <p:nvSpPr>
          <p:cNvPr id="21507" name="Text Placeholder 6"/>
          <p:cNvSpPr>
            <a:spLocks noGrp="1"/>
          </p:cNvSpPr>
          <p:nvPr>
            <p:ph type="body" sz="quarter" idx="1"/>
          </p:nvPr>
        </p:nvSpPr>
        <p:spPr>
          <a:xfrm>
            <a:off x="457200" y="1447800"/>
            <a:ext cx="3505200" cy="639763"/>
          </a:xfrm>
        </p:spPr>
        <p:txBody>
          <a:bodyPr/>
          <a:lstStyle/>
          <a:p>
            <a:pPr algn="ctr" eaLnBrk="1" hangingPunct="1"/>
            <a:r>
              <a:rPr lang="en-US" altLang="en-US" sz="1600" smtClean="0"/>
              <a:t>Nevada counties</a:t>
            </a:r>
          </a:p>
        </p:txBody>
      </p:sp>
      <p:sp>
        <p:nvSpPr>
          <p:cNvPr id="21508" name="Text Placeholder 7"/>
          <p:cNvSpPr>
            <a:spLocks noGrp="1"/>
          </p:cNvSpPr>
          <p:nvPr>
            <p:ph type="body" sz="quarter" idx="3"/>
          </p:nvPr>
        </p:nvSpPr>
        <p:spPr>
          <a:xfrm>
            <a:off x="4797425" y="1447800"/>
            <a:ext cx="3432175" cy="639763"/>
          </a:xfrm>
        </p:spPr>
        <p:txBody>
          <a:bodyPr/>
          <a:lstStyle/>
          <a:p>
            <a:pPr algn="ctr" eaLnBrk="1" hangingPunct="1"/>
            <a:r>
              <a:rPr lang="en-US" altLang="en-US" sz="1600" smtClean="0"/>
              <a:t>Judicial Districts</a:t>
            </a:r>
          </a:p>
        </p:txBody>
      </p:sp>
      <p:pic>
        <p:nvPicPr>
          <p:cNvPr id="21510" name="Picture 9" descr="C:\Users\jnoble\Desktop\Nevada.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2095500"/>
            <a:ext cx="403383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4638"/>
            <a:ext cx="7620000" cy="639762"/>
          </a:xfrm>
        </p:spPr>
        <p:txBody>
          <a:bodyPr/>
          <a:lstStyle/>
          <a:p>
            <a:pPr eaLnBrk="1" fontAlgn="auto" hangingPunct="1">
              <a:spcAft>
                <a:spcPts val="0"/>
              </a:spcAft>
              <a:defRPr/>
            </a:pPr>
            <a:r>
              <a:rPr lang="en-US" altLang="en-US" sz="3200" dirty="0" smtClean="0">
                <a:solidFill>
                  <a:schemeClr val="tx1"/>
                </a:solidFill>
              </a:rPr>
              <a:t>County Level</a:t>
            </a:r>
          </a:p>
        </p:txBody>
      </p:sp>
      <p:sp>
        <p:nvSpPr>
          <p:cNvPr id="2" name="Slide Number Placeholder 1"/>
          <p:cNvSpPr>
            <a:spLocks noGrp="1"/>
          </p:cNvSpPr>
          <p:nvPr>
            <p:ph type="sldNum" sz="quarter" idx="12"/>
          </p:nvPr>
        </p:nvSpPr>
        <p:spPr/>
        <p:txBody>
          <a:bodyPr/>
          <a:lstStyle/>
          <a:p>
            <a:pPr>
              <a:defRPr/>
            </a:pPr>
            <a:fld id="{030A6E80-3F62-4AED-9337-ADF5DF5D4BB7}" type="slidenum">
              <a:rPr lang="en-US" altLang="en-US" smtClean="0"/>
              <a:pPr>
                <a:defRPr/>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838200"/>
          </a:xfrm>
        </p:spPr>
        <p:txBody>
          <a:bodyPr/>
          <a:lstStyle/>
          <a:p>
            <a:pPr>
              <a:defRPr/>
            </a:pPr>
            <a:r>
              <a:rPr lang="en-US" sz="3200" dirty="0" smtClean="0">
                <a:solidFill>
                  <a:schemeClr val="tx1"/>
                </a:solidFill>
              </a:rPr>
              <a:t>Youth Parole Assessments</a:t>
            </a:r>
            <a:endParaRPr lang="en-US" sz="3200" dirty="0">
              <a:solidFill>
                <a:schemeClr val="tx1"/>
              </a:solidFill>
            </a:endParaRPr>
          </a:p>
        </p:txBody>
      </p:sp>
      <p:sp>
        <p:nvSpPr>
          <p:cNvPr id="3" name="Content Placeholder 2"/>
          <p:cNvSpPr>
            <a:spLocks noGrp="1"/>
          </p:cNvSpPr>
          <p:nvPr>
            <p:ph sz="quarter" idx="1"/>
          </p:nvPr>
        </p:nvSpPr>
        <p:spPr>
          <a:xfrm>
            <a:off x="685800" y="1600200"/>
            <a:ext cx="7467600" cy="4873625"/>
          </a:xfrm>
        </p:spPr>
        <p:txBody>
          <a:bodyPr/>
          <a:lstStyle/>
          <a:p>
            <a:pPr>
              <a:defRPr/>
            </a:pPr>
            <a:r>
              <a:rPr lang="en-US" altLang="en-US" sz="1200" dirty="0" smtClean="0">
                <a:latin typeface="+mj-lt"/>
                <a:cs typeface="Andalus" panose="02020603050405020304" pitchFamily="18" charset="-78"/>
              </a:rPr>
              <a:t>In the 2011 Legislative Session, SB 476 was enacted.</a:t>
            </a:r>
          </a:p>
          <a:p>
            <a:pPr>
              <a:defRPr/>
            </a:pPr>
            <a:r>
              <a:rPr lang="en-US" altLang="en-US" sz="1200" dirty="0" smtClean="0">
                <a:latin typeface="+mj-lt"/>
                <a:cs typeface="Andalus" panose="02020603050405020304" pitchFamily="18" charset="-78"/>
              </a:rPr>
              <a:t>SB 476 requires ea</a:t>
            </a:r>
            <a:r>
              <a:rPr lang="en-US" sz="1200" dirty="0" smtClean="0">
                <a:latin typeface="+mj-lt"/>
                <a:cs typeface="Andalus" panose="02020603050405020304" pitchFamily="18" charset="-78"/>
              </a:rPr>
              <a:t>ch </a:t>
            </a:r>
            <a:r>
              <a:rPr lang="en-US" sz="1200" dirty="0">
                <a:latin typeface="+mj-lt"/>
                <a:cs typeface="Andalus" panose="02020603050405020304" pitchFamily="18" charset="-78"/>
              </a:rPr>
              <a:t>county </a:t>
            </a:r>
            <a:r>
              <a:rPr lang="en-US" sz="1200" dirty="0" smtClean="0">
                <a:latin typeface="+mj-lt"/>
                <a:cs typeface="Andalus" panose="02020603050405020304" pitchFamily="18" charset="-78"/>
              </a:rPr>
              <a:t>to  </a:t>
            </a:r>
            <a:r>
              <a:rPr lang="en-US" sz="1200" dirty="0">
                <a:latin typeface="+mj-lt"/>
                <a:cs typeface="Andalus" panose="02020603050405020304" pitchFamily="18" charset="-78"/>
              </a:rPr>
              <a:t>pay an assessment for the activities </a:t>
            </a:r>
            <a:r>
              <a:rPr lang="en-US" sz="1200" dirty="0" smtClean="0">
                <a:latin typeface="+mj-lt"/>
                <a:cs typeface="Andalus" panose="02020603050405020304" pitchFamily="18" charset="-78"/>
              </a:rPr>
              <a:t>of the </a:t>
            </a:r>
            <a:r>
              <a:rPr lang="en-US" sz="1200" dirty="0">
                <a:latin typeface="+mj-lt"/>
                <a:cs typeface="Andalus" panose="02020603050405020304" pitchFamily="18" charset="-78"/>
              </a:rPr>
              <a:t>Youth Parole Bureau that are necessary to carry out its duties</a:t>
            </a:r>
            <a:r>
              <a:rPr lang="en-US" sz="1200" dirty="0" smtClean="0">
                <a:latin typeface="+mj-lt"/>
                <a:cs typeface="Andalus" panose="02020603050405020304" pitchFamily="18" charset="-78"/>
              </a:rPr>
              <a:t>. </a:t>
            </a:r>
            <a:endParaRPr lang="en-US" sz="1200" dirty="0">
              <a:latin typeface="+mj-lt"/>
              <a:cs typeface="Andalus" panose="02020603050405020304" pitchFamily="18" charset="-78"/>
            </a:endParaRPr>
          </a:p>
          <a:p>
            <a:pPr>
              <a:defRPr/>
            </a:pPr>
            <a:r>
              <a:rPr lang="en-US" sz="1200" dirty="0" smtClean="0">
                <a:latin typeface="+mj-lt"/>
                <a:cs typeface="Andalus" panose="02020603050405020304" pitchFamily="18" charset="-78"/>
              </a:rPr>
              <a:t>The </a:t>
            </a:r>
            <a:r>
              <a:rPr lang="en-US" sz="1200" dirty="0">
                <a:latin typeface="+mj-lt"/>
                <a:cs typeface="Andalus" panose="02020603050405020304" pitchFamily="18" charset="-78"/>
              </a:rPr>
              <a:t>assessment owed by each county equals the </a:t>
            </a:r>
            <a:r>
              <a:rPr lang="en-US" sz="1200" dirty="0" smtClean="0">
                <a:latin typeface="+mj-lt"/>
                <a:cs typeface="Andalus" panose="02020603050405020304" pitchFamily="18" charset="-78"/>
              </a:rPr>
              <a:t>total amount </a:t>
            </a:r>
            <a:r>
              <a:rPr lang="en-US" sz="1200" dirty="0">
                <a:latin typeface="+mj-lt"/>
                <a:cs typeface="Andalus" panose="02020603050405020304" pitchFamily="18" charset="-78"/>
              </a:rPr>
              <a:t>budgeted by the Legislature for the operation of the </a:t>
            </a:r>
            <a:r>
              <a:rPr lang="en-US" sz="1200" dirty="0" smtClean="0">
                <a:latin typeface="+mj-lt"/>
                <a:cs typeface="Andalus" panose="02020603050405020304" pitchFamily="18" charset="-78"/>
              </a:rPr>
              <a:t>Youth Parole </a:t>
            </a:r>
            <a:r>
              <a:rPr lang="en-US" sz="1200" dirty="0">
                <a:latin typeface="+mj-lt"/>
                <a:cs typeface="Andalus" panose="02020603050405020304" pitchFamily="18" charset="-78"/>
              </a:rPr>
              <a:t>Bureau, divided by the total number of pupils enrolled </a:t>
            </a:r>
            <a:r>
              <a:rPr lang="en-US" sz="1200" dirty="0" smtClean="0">
                <a:latin typeface="+mj-lt"/>
                <a:cs typeface="Andalus" panose="02020603050405020304" pitchFamily="18" charset="-78"/>
              </a:rPr>
              <a:t>in grades </a:t>
            </a:r>
            <a:r>
              <a:rPr lang="en-US" sz="1200" dirty="0">
                <a:latin typeface="+mj-lt"/>
                <a:cs typeface="Andalus" panose="02020603050405020304" pitchFamily="18" charset="-78"/>
              </a:rPr>
              <a:t>7 through 12 in public schools </a:t>
            </a:r>
            <a:endParaRPr lang="en-US" sz="1200" dirty="0" smtClean="0">
              <a:latin typeface="+mj-lt"/>
              <a:cs typeface="Andalus" panose="02020603050405020304" pitchFamily="18" charset="-78"/>
            </a:endParaRPr>
          </a:p>
          <a:p>
            <a:pPr>
              <a:defRPr/>
            </a:pPr>
            <a:r>
              <a:rPr lang="en-US" sz="1200" dirty="0" smtClean="0">
                <a:latin typeface="+mj-lt"/>
                <a:cs typeface="Andalus" panose="02020603050405020304" pitchFamily="18" charset="-78"/>
              </a:rPr>
              <a:t>The </a:t>
            </a:r>
            <a:r>
              <a:rPr lang="en-US" sz="1200" dirty="0">
                <a:latin typeface="+mj-lt"/>
                <a:cs typeface="Andalus" panose="02020603050405020304" pitchFamily="18" charset="-78"/>
              </a:rPr>
              <a:t>Administrator of the Division of Child and </a:t>
            </a:r>
            <a:r>
              <a:rPr lang="en-US" sz="1200" dirty="0" smtClean="0">
                <a:latin typeface="+mj-lt"/>
                <a:cs typeface="Andalus" panose="02020603050405020304" pitchFamily="18" charset="-78"/>
              </a:rPr>
              <a:t>Family Services </a:t>
            </a:r>
            <a:r>
              <a:rPr lang="en-US" sz="1200" dirty="0">
                <a:latin typeface="+mj-lt"/>
                <a:cs typeface="Andalus" panose="02020603050405020304" pitchFamily="18" charset="-78"/>
              </a:rPr>
              <a:t>shall calculate the assessment owed by each county </a:t>
            </a:r>
            <a:r>
              <a:rPr lang="en-US" sz="1200" dirty="0" smtClean="0">
                <a:latin typeface="+mj-lt"/>
                <a:cs typeface="Andalus" panose="02020603050405020304" pitchFamily="18" charset="-78"/>
              </a:rPr>
              <a:t>in June </a:t>
            </a:r>
            <a:r>
              <a:rPr lang="en-US" sz="1200" dirty="0">
                <a:latin typeface="+mj-lt"/>
                <a:cs typeface="Andalus" panose="02020603050405020304" pitchFamily="18" charset="-78"/>
              </a:rPr>
              <a:t>of each year for the ensuing fiscal year.</a:t>
            </a:r>
          </a:p>
          <a:p>
            <a:pPr>
              <a:defRPr/>
            </a:pPr>
            <a:r>
              <a:rPr lang="en-US" sz="1200" dirty="0" smtClean="0">
                <a:latin typeface="+mj-lt"/>
                <a:cs typeface="Andalus" panose="02020603050405020304" pitchFamily="18" charset="-78"/>
              </a:rPr>
              <a:t>Each </a:t>
            </a:r>
            <a:r>
              <a:rPr lang="en-US" sz="1200" dirty="0">
                <a:latin typeface="+mj-lt"/>
                <a:cs typeface="Andalus" panose="02020603050405020304" pitchFamily="18" charset="-78"/>
              </a:rPr>
              <a:t>county must pay the assessed amount to the </a:t>
            </a:r>
            <a:r>
              <a:rPr lang="en-US" sz="1200" dirty="0" smtClean="0">
                <a:latin typeface="+mj-lt"/>
                <a:cs typeface="Andalus" panose="02020603050405020304" pitchFamily="18" charset="-78"/>
              </a:rPr>
              <a:t>Division of </a:t>
            </a:r>
            <a:r>
              <a:rPr lang="en-US" sz="1200" dirty="0">
                <a:latin typeface="+mj-lt"/>
                <a:cs typeface="Andalus" panose="02020603050405020304" pitchFamily="18" charset="-78"/>
              </a:rPr>
              <a:t>Child and Family Services in quarterly installments that </a:t>
            </a:r>
            <a:r>
              <a:rPr lang="en-US" sz="1200" dirty="0" smtClean="0">
                <a:latin typeface="+mj-lt"/>
                <a:cs typeface="Andalus" panose="02020603050405020304" pitchFamily="18" charset="-78"/>
              </a:rPr>
              <a:t>are due </a:t>
            </a:r>
            <a:r>
              <a:rPr lang="en-US" sz="1200" dirty="0">
                <a:latin typeface="+mj-lt"/>
                <a:cs typeface="Andalus" panose="02020603050405020304" pitchFamily="18" charset="-78"/>
              </a:rPr>
              <a:t>the first day of the first month of each calendar quarter.</a:t>
            </a:r>
          </a:p>
        </p:txBody>
      </p:sp>
      <p:sp>
        <p:nvSpPr>
          <p:cNvPr id="5" name="Slide Number Placeholder 4"/>
          <p:cNvSpPr>
            <a:spLocks noGrp="1"/>
          </p:cNvSpPr>
          <p:nvPr>
            <p:ph type="sldNum" sz="quarter" idx="11"/>
          </p:nvPr>
        </p:nvSpPr>
        <p:spPr/>
        <p:txBody>
          <a:bodyPr/>
          <a:lstStyle/>
          <a:p>
            <a:pPr>
              <a:defRPr/>
            </a:pPr>
            <a:fld id="{EFAC1E04-03B9-4393-AD98-9B4AFC85F04E}" type="slidenum">
              <a:rPr lang="en-US" altLang="en-US" smtClean="0"/>
              <a:pPr>
                <a:defRPr/>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762000"/>
          </a:xfrm>
        </p:spPr>
        <p:txBody>
          <a:bodyPr/>
          <a:lstStyle/>
          <a:p>
            <a:pPr>
              <a:defRPr/>
            </a:pPr>
            <a:r>
              <a:rPr lang="en-US" dirty="0" smtClean="0">
                <a:solidFill>
                  <a:schemeClr val="tx1"/>
                </a:solidFill>
              </a:rPr>
              <a:t>YOUTH PAROLE ASSESSMENS </a:t>
            </a:r>
            <a:endParaRPr lang="en-US" dirty="0">
              <a:solidFill>
                <a:schemeClr val="tx1"/>
              </a:solidFill>
            </a:endParaRPr>
          </a:p>
        </p:txBody>
      </p:sp>
      <p:graphicFrame>
        <p:nvGraphicFramePr>
          <p:cNvPr id="5" name="Content Placeholder 4"/>
          <p:cNvGraphicFramePr>
            <a:graphicFrameLocks noGrp="1"/>
          </p:cNvGraphicFramePr>
          <p:nvPr>
            <p:ph sz="quarter" idx="1"/>
          </p:nvPr>
        </p:nvGraphicFramePr>
        <p:xfrm>
          <a:off x="381000" y="914400"/>
          <a:ext cx="7543798" cy="5638793"/>
        </p:xfrm>
        <a:graphic>
          <a:graphicData uri="http://schemas.openxmlformats.org/drawingml/2006/table">
            <a:tbl>
              <a:tblPr>
                <a:tableStyleId>{5C22544A-7EE6-4342-B048-85BDC9FD1C3A}</a:tableStyleId>
              </a:tblPr>
              <a:tblGrid>
                <a:gridCol w="76200"/>
                <a:gridCol w="1600201"/>
                <a:gridCol w="49062"/>
                <a:gridCol w="789138"/>
                <a:gridCol w="413249"/>
                <a:gridCol w="733660"/>
                <a:gridCol w="540055"/>
                <a:gridCol w="733660"/>
                <a:gridCol w="591005"/>
                <a:gridCol w="1008784"/>
                <a:gridCol w="1008784"/>
              </a:tblGrid>
              <a:tr h="173472">
                <a:tc>
                  <a:txBody>
                    <a:bodyPr/>
                    <a:lstStyle/>
                    <a:p>
                      <a:pPr algn="l" fontAlgn="b"/>
                      <a:endParaRPr lang="en-US" sz="600" b="0" i="0" u="none" strike="noStrike" dirty="0">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gridSpan="6">
                  <a:txBody>
                    <a:bodyPr/>
                    <a:lstStyle/>
                    <a:p>
                      <a:pPr algn="ctr" fontAlgn="b"/>
                      <a:r>
                        <a:rPr lang="en-US" sz="1100" u="none" strike="noStrike" dirty="0">
                          <a:effectLst/>
                        </a:rPr>
                        <a:t> 2011-2012 SCHOOL YEAR   </a:t>
                      </a:r>
                      <a:endParaRPr lang="en-US" sz="1100" b="1" i="0" u="none" strike="noStrike" dirty="0">
                        <a:effectLst/>
                        <a:latin typeface="Arial"/>
                      </a:endParaRPr>
                    </a:p>
                  </a:txBody>
                  <a:tcPr marL="5830" marR="5830" marT="583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100" u="none" strike="noStrike">
                          <a:effectLst/>
                        </a:rPr>
                        <a:t> Budget Account 3263  </a:t>
                      </a:r>
                      <a:endParaRPr lang="en-US" sz="1100" b="1" i="0" u="none" strike="noStrike">
                        <a:effectLst/>
                        <a:latin typeface="Arial"/>
                      </a:endParaRPr>
                    </a:p>
                  </a:txBody>
                  <a:tcPr marL="5830" marR="5830" marT="5830" marB="0" anchor="b"/>
                </a:tc>
                <a:tc hMerge="1">
                  <a:txBody>
                    <a:bodyPr/>
                    <a:lstStyle/>
                    <a:p>
                      <a:endParaRPr lang="en-US"/>
                    </a:p>
                  </a:txBody>
                  <a:tcPr/>
                </a:tc>
              </a:tr>
              <a:tr h="341115">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gridSpan="6">
                  <a:txBody>
                    <a:bodyPr/>
                    <a:lstStyle/>
                    <a:p>
                      <a:pPr algn="ctr" fontAlgn="b"/>
                      <a:r>
                        <a:rPr lang="en-US" sz="1100" u="none" strike="noStrike" dirty="0">
                          <a:effectLst/>
                        </a:rPr>
                        <a:t> Enrollment by School </a:t>
                      </a:r>
                      <a:endParaRPr lang="en-US" sz="1100" b="1" i="0" u="none" strike="noStrike" dirty="0">
                        <a:effectLst/>
                        <a:latin typeface="Arial"/>
                      </a:endParaRPr>
                    </a:p>
                  </a:txBody>
                  <a:tcPr marL="5830" marR="5830" marT="583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100" u="none" strike="noStrike">
                          <a:effectLst/>
                        </a:rPr>
                        <a:t> County Assessment for Youth Parole </a:t>
                      </a:r>
                      <a:endParaRPr lang="en-US" sz="1100" b="1" i="0" u="none" strike="noStrike">
                        <a:effectLst/>
                        <a:latin typeface="Arial"/>
                      </a:endParaRPr>
                    </a:p>
                  </a:txBody>
                  <a:tcPr marL="5830" marR="5830" marT="5830" marB="0" anchor="b"/>
                </a:tc>
                <a:tc hMerge="1">
                  <a:txBody>
                    <a:bodyPr/>
                    <a:lstStyle/>
                    <a:p>
                      <a:endParaRPr lang="en-US"/>
                    </a:p>
                  </a:txBody>
                  <a:tcPr/>
                </a:tc>
              </a:tr>
              <a:tr h="341115">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gridSpan="6">
                  <a:txBody>
                    <a:bodyPr/>
                    <a:lstStyle/>
                    <a:p>
                      <a:pPr algn="ctr" fontAlgn="b"/>
                      <a:r>
                        <a:rPr lang="en-US" sz="1100" u="none" strike="noStrike" dirty="0">
                          <a:effectLst/>
                        </a:rPr>
                        <a:t> Grades 7th - 12th </a:t>
                      </a:r>
                      <a:endParaRPr lang="en-US" sz="1100" b="1" i="0" u="none" strike="noStrike" dirty="0">
                        <a:effectLst/>
                        <a:latin typeface="Arial"/>
                      </a:endParaRPr>
                    </a:p>
                  </a:txBody>
                  <a:tcPr marL="5830" marR="5830" marT="583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100" u="none" strike="noStrike">
                          <a:effectLst/>
                        </a:rPr>
                        <a:t> County Assessment = 1/2 of Leg Approved Budget </a:t>
                      </a:r>
                      <a:endParaRPr lang="en-US" sz="1100" b="0" i="1" u="none" strike="noStrike">
                        <a:effectLst/>
                        <a:latin typeface="Arial"/>
                      </a:endParaRPr>
                    </a:p>
                  </a:txBody>
                  <a:tcPr marL="5830" marR="5830" marT="5830" marB="0" anchor="b"/>
                </a:tc>
                <a:tc hMerge="1">
                  <a:txBody>
                    <a:bodyPr/>
                    <a:lstStyle/>
                    <a:p>
                      <a:endParaRPr lang="en-US"/>
                    </a:p>
                  </a:txBody>
                  <a:tcPr/>
                </a:tc>
              </a:tr>
              <a:tr h="173472">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1100" b="0" i="0" u="none" strike="noStrike" dirty="0">
                        <a:effectLst/>
                        <a:latin typeface="Arial"/>
                      </a:endParaRPr>
                    </a:p>
                  </a:txBody>
                  <a:tcPr marL="5830" marR="5830" marT="5830" marB="0" anchor="b"/>
                </a:tc>
                <a:tc>
                  <a:txBody>
                    <a:bodyPr/>
                    <a:lstStyle/>
                    <a:p>
                      <a:pPr algn="ctr" fontAlgn="b"/>
                      <a:r>
                        <a:rPr lang="en-US" sz="1100" u="none" strike="noStrike">
                          <a:effectLst/>
                        </a:rPr>
                        <a:t> BOYS </a:t>
                      </a:r>
                      <a:endParaRPr lang="en-US" sz="1100" b="0" i="0" u="none" strike="noStrike">
                        <a:effectLst/>
                        <a:latin typeface="Arial"/>
                      </a:endParaRPr>
                    </a:p>
                  </a:txBody>
                  <a:tcPr marL="5830" marR="5830" marT="5830" marB="0" anchor="b"/>
                </a:tc>
                <a:tc>
                  <a:txBody>
                    <a:bodyPr/>
                    <a:lstStyle/>
                    <a:p>
                      <a:pPr algn="ctr" fontAlgn="b"/>
                      <a:endParaRPr lang="en-US" sz="1100" b="0" i="0" u="none" strike="noStrike">
                        <a:effectLst/>
                        <a:latin typeface="Arial"/>
                      </a:endParaRPr>
                    </a:p>
                  </a:txBody>
                  <a:tcPr marL="5830" marR="5830" marT="5830" marB="0" anchor="b"/>
                </a:tc>
                <a:tc>
                  <a:txBody>
                    <a:bodyPr/>
                    <a:lstStyle/>
                    <a:p>
                      <a:pPr algn="ctr" fontAlgn="b"/>
                      <a:r>
                        <a:rPr lang="en-US" sz="1100" u="none" strike="noStrike">
                          <a:effectLst/>
                        </a:rPr>
                        <a:t> GIRLS </a:t>
                      </a:r>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ctr" fontAlgn="b"/>
                      <a:r>
                        <a:rPr lang="en-US" sz="1100" u="none" strike="noStrike" dirty="0">
                          <a:effectLst/>
                        </a:rPr>
                        <a:t> TOTAL </a:t>
                      </a:r>
                      <a:endParaRPr lang="en-US" sz="1100" b="0" i="0" u="none" strike="noStrike" dirty="0">
                        <a:effectLst/>
                        <a:latin typeface="Arial"/>
                      </a:endParaRPr>
                    </a:p>
                  </a:txBody>
                  <a:tcPr marL="5830" marR="5830" marT="5830" marB="0" anchor="b"/>
                </a:tc>
                <a:tc>
                  <a:txBody>
                    <a:bodyPr/>
                    <a:lstStyle/>
                    <a:p>
                      <a:pPr algn="l" fontAlgn="b"/>
                      <a:endParaRPr lang="en-US" sz="1100" b="0" i="0" u="none" strike="noStrike" dirty="0">
                        <a:effectLst/>
                        <a:latin typeface="Arial"/>
                      </a:endParaRPr>
                    </a:p>
                  </a:txBody>
                  <a:tcPr marL="5830" marR="5830" marT="5830" marB="0" anchor="b"/>
                </a:tc>
                <a:tc>
                  <a:txBody>
                    <a:bodyPr/>
                    <a:lstStyle/>
                    <a:p>
                      <a:pPr algn="l" fontAlgn="b"/>
                      <a:r>
                        <a:rPr lang="en-US" sz="1100" u="none" strike="noStrike">
                          <a:effectLst/>
                        </a:rPr>
                        <a:t>        2,795,382 </a:t>
                      </a:r>
                      <a:endParaRPr lang="en-US" sz="1100" b="1" i="0" u="none" strike="noStrike">
                        <a:effectLst/>
                        <a:latin typeface="Arial"/>
                      </a:endParaRPr>
                    </a:p>
                  </a:txBody>
                  <a:tcPr marL="5830" marR="5830" marT="5830" marB="0" anchor="b"/>
                </a:tc>
                <a:tc>
                  <a:txBody>
                    <a:bodyPr/>
                    <a:lstStyle/>
                    <a:p>
                      <a:pPr algn="l" fontAlgn="b"/>
                      <a:r>
                        <a:rPr lang="en-US" sz="1100" u="none" strike="noStrike">
                          <a:effectLst/>
                        </a:rPr>
                        <a:t>        2,834,408 </a:t>
                      </a:r>
                      <a:endParaRPr lang="en-US" sz="1100" b="1" i="0" u="none" strike="noStrike">
                        <a:effectLst/>
                        <a:latin typeface="Arial"/>
                      </a:endParaRPr>
                    </a:p>
                  </a:txBody>
                  <a:tcPr marL="5830" marR="5830" marT="5830" marB="0" anchor="b"/>
                </a:tc>
              </a:tr>
              <a:tr h="173472">
                <a:tc>
                  <a:txBody>
                    <a:bodyPr/>
                    <a:lstStyle/>
                    <a:p>
                      <a:pPr algn="l" fontAlgn="b"/>
                      <a:endParaRPr lang="en-US" sz="1100" b="0" i="0" u="none" strike="noStrike" dirty="0">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dirty="0">
                        <a:effectLst/>
                        <a:latin typeface="Arial"/>
                      </a:endParaRPr>
                    </a:p>
                  </a:txBody>
                  <a:tcPr marL="5830" marR="5830" marT="5830" marB="0" anchor="b"/>
                </a:tc>
                <a:tc>
                  <a:txBody>
                    <a:bodyPr/>
                    <a:lstStyle/>
                    <a:p>
                      <a:pPr algn="ctr" fontAlgn="b"/>
                      <a:r>
                        <a:rPr lang="en-US" sz="1100" u="none" strike="noStrike" dirty="0">
                          <a:effectLst/>
                        </a:rPr>
                        <a:t> 7th - 12th </a:t>
                      </a:r>
                      <a:endParaRPr lang="en-US" sz="1100" b="0" i="0" u="none" strike="noStrike" dirty="0">
                        <a:effectLst/>
                        <a:latin typeface="Arial"/>
                      </a:endParaRPr>
                    </a:p>
                  </a:txBody>
                  <a:tcPr marL="5830" marR="5830" marT="5830" marB="0" anchor="b"/>
                </a:tc>
                <a:tc>
                  <a:txBody>
                    <a:bodyPr/>
                    <a:lstStyle/>
                    <a:p>
                      <a:pPr algn="ctr"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ctr" fontAlgn="b"/>
                      <a:r>
                        <a:rPr lang="en-US" sz="1100" u="none" strike="noStrike">
                          <a:effectLst/>
                        </a:rPr>
                        <a:t> 7th - 12th </a:t>
                      </a:r>
                      <a:endParaRPr lang="en-US" sz="1100" b="0" i="0" u="none" strike="noStrike">
                        <a:effectLst/>
                        <a:latin typeface="Arial"/>
                      </a:endParaRPr>
                    </a:p>
                  </a:txBody>
                  <a:tcPr marL="5830" marR="5830" marT="5830" marB="0" anchor="b"/>
                </a:tc>
                <a:tc>
                  <a:txBody>
                    <a:bodyPr/>
                    <a:lstStyle/>
                    <a:p>
                      <a:pPr algn="ctr"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ctr" fontAlgn="b"/>
                      <a:r>
                        <a:rPr lang="en-US" sz="1100" u="none" strike="noStrike">
                          <a:effectLst/>
                        </a:rPr>
                        <a:t> 7th - 12th </a:t>
                      </a:r>
                      <a:endParaRPr lang="en-US" sz="1100" b="0" i="0" u="none" strike="noStrike">
                        <a:effectLst/>
                        <a:latin typeface="Arial"/>
                      </a:endParaRPr>
                    </a:p>
                  </a:txBody>
                  <a:tcPr marL="5830" marR="5830" marT="5830" marB="0" anchor="b"/>
                </a:tc>
                <a:tc>
                  <a:txBody>
                    <a:bodyPr/>
                    <a:lstStyle/>
                    <a:p>
                      <a:pPr algn="ctr" fontAlgn="b"/>
                      <a:r>
                        <a:rPr lang="en-US" sz="1100" u="none" strike="noStrike" dirty="0">
                          <a:effectLst/>
                        </a:rPr>
                        <a:t> </a:t>
                      </a:r>
                      <a:endParaRPr lang="en-US" sz="1100" b="0" i="0" u="none" strike="noStrike" dirty="0">
                        <a:effectLst/>
                        <a:latin typeface="Arial"/>
                      </a:endParaRPr>
                    </a:p>
                  </a:txBody>
                  <a:tcPr marL="5830" marR="5830" marT="5830" marB="0" anchor="b"/>
                </a:tc>
                <a:tc>
                  <a:txBody>
                    <a:bodyPr/>
                    <a:lstStyle/>
                    <a:p>
                      <a:pPr algn="ctr" fontAlgn="b"/>
                      <a:r>
                        <a:rPr lang="en-US" sz="1100" u="none" strike="noStrike">
                          <a:effectLst/>
                        </a:rPr>
                        <a:t> FY 2014 </a:t>
                      </a:r>
                      <a:endParaRPr lang="en-US" sz="1100" b="1" i="0" u="none" strike="noStrike">
                        <a:effectLst/>
                        <a:latin typeface="Arial"/>
                      </a:endParaRPr>
                    </a:p>
                  </a:txBody>
                  <a:tcPr marL="5830" marR="5830" marT="5830" marB="0" anchor="b"/>
                </a:tc>
                <a:tc>
                  <a:txBody>
                    <a:bodyPr/>
                    <a:lstStyle/>
                    <a:p>
                      <a:pPr algn="ctr" fontAlgn="b"/>
                      <a:r>
                        <a:rPr lang="en-US" sz="1100" u="none" strike="noStrike">
                          <a:effectLst/>
                        </a:rPr>
                        <a:t> FY 2014 </a:t>
                      </a:r>
                      <a:endParaRPr lang="en-US" sz="1100" b="1" i="0" u="none" strike="noStrike">
                        <a:effectLst/>
                        <a:latin typeface="Arial"/>
                      </a:endParaRPr>
                    </a:p>
                  </a:txBody>
                  <a:tcPr marL="5830" marR="5830" marT="5830" marB="0" anchor="b"/>
                </a:tc>
              </a:tr>
              <a:tr h="173472">
                <a:tc>
                  <a:txBody>
                    <a:bodyPr/>
                    <a:lstStyle/>
                    <a:p>
                      <a:pPr algn="l" fontAlgn="b"/>
                      <a:endParaRPr lang="en-US" sz="1100" b="0" i="0" u="none" strike="noStrike" dirty="0">
                        <a:effectLst/>
                        <a:latin typeface="Arial"/>
                      </a:endParaRPr>
                    </a:p>
                  </a:txBody>
                  <a:tcPr marL="5830" marR="5830" marT="5830" marB="0" anchor="b"/>
                </a:tc>
                <a:tc>
                  <a:txBody>
                    <a:bodyPr/>
                    <a:lstStyle/>
                    <a:p>
                      <a:pPr algn="l" fontAlgn="b"/>
                      <a:r>
                        <a:rPr lang="en-US" sz="1100" u="none" strike="noStrike">
                          <a:effectLst/>
                        </a:rPr>
                        <a:t>Carson City</a:t>
                      </a:r>
                      <a:endParaRPr lang="en-US" sz="1100" b="0" i="0" u="none" strike="noStrike">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3,522 </a:t>
                      </a:r>
                      <a:endParaRPr lang="en-US" sz="1100" b="0" i="0" u="none" strike="noStrike">
                        <a:effectLst/>
                        <a:latin typeface="Arial"/>
                      </a:endParaRPr>
                    </a:p>
                  </a:txBody>
                  <a:tcPr marL="5830" marR="5830" marT="5830" marB="0" anchor="b"/>
                </a:tc>
                <a:tc>
                  <a:txBody>
                    <a:bodyPr/>
                    <a:lstStyle/>
                    <a:p>
                      <a:pPr algn="r" fontAlgn="b"/>
                      <a:r>
                        <a:rPr lang="en-US" sz="1100" u="none" strike="noStrike" dirty="0">
                          <a:effectLst/>
                        </a:rPr>
                        <a:t>1.83%</a:t>
                      </a:r>
                      <a:endParaRPr lang="en-US" sz="1100" b="0" i="0" u="none" strike="noStrike" dirty="0">
                        <a:effectLst/>
                        <a:latin typeface="Arial"/>
                      </a:endParaRPr>
                    </a:p>
                  </a:txBody>
                  <a:tcPr marL="5830" marR="5830" marT="5830" marB="0" anchor="b"/>
                </a:tc>
                <a:tc>
                  <a:txBody>
                    <a:bodyPr/>
                    <a:lstStyle/>
                    <a:p>
                      <a:pPr algn="l" fontAlgn="b"/>
                      <a:r>
                        <a:rPr lang="en-US" sz="1100" u="none" strike="noStrike">
                          <a:effectLst/>
                        </a:rPr>
                        <a:t>            51,209 </a:t>
                      </a:r>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            51,924 </a:t>
                      </a:r>
                      <a:endParaRPr lang="en-US" sz="1100" b="0" i="0" u="none" strike="noStrike" dirty="0">
                        <a:effectLst/>
                        <a:latin typeface="Arial"/>
                      </a:endParaRPr>
                    </a:p>
                  </a:txBody>
                  <a:tcPr marL="5830" marR="5830" marT="5830" marB="0" anchor="b"/>
                </a:tc>
              </a:tr>
              <a:tr h="173472">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dirty="0" err="1">
                          <a:effectLst/>
                        </a:rPr>
                        <a:t>Storey</a:t>
                      </a:r>
                      <a:r>
                        <a:rPr lang="en-US" sz="1100" u="none" strike="noStrike" dirty="0">
                          <a:effectLst/>
                        </a:rPr>
                        <a:t> County</a:t>
                      </a:r>
                      <a:endParaRPr lang="en-US" sz="1100" b="0" i="0" u="none" strike="noStrike" dirty="0">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198 </a:t>
                      </a:r>
                      <a:endParaRPr lang="en-US" sz="1100" b="0" i="0" u="none" strike="noStrike">
                        <a:effectLst/>
                        <a:latin typeface="Arial"/>
                      </a:endParaRPr>
                    </a:p>
                  </a:txBody>
                  <a:tcPr marL="5830" marR="5830" marT="5830" marB="0" anchor="b"/>
                </a:tc>
                <a:tc>
                  <a:txBody>
                    <a:bodyPr/>
                    <a:lstStyle/>
                    <a:p>
                      <a:pPr algn="r" fontAlgn="b"/>
                      <a:r>
                        <a:rPr lang="en-US" sz="1100" u="none" strike="noStrike" dirty="0">
                          <a:effectLst/>
                        </a:rPr>
                        <a:t>0.10%</a:t>
                      </a:r>
                      <a:endParaRPr lang="en-US" sz="1100" b="0" i="0" u="none" strike="noStrike" dirty="0">
                        <a:effectLst/>
                        <a:latin typeface="Arial"/>
                      </a:endParaRPr>
                    </a:p>
                  </a:txBody>
                  <a:tcPr marL="5830" marR="5830" marT="5830" marB="0" anchor="b"/>
                </a:tc>
                <a:tc>
                  <a:txBody>
                    <a:bodyPr/>
                    <a:lstStyle/>
                    <a:p>
                      <a:pPr algn="l" fontAlgn="b"/>
                      <a:r>
                        <a:rPr lang="en-US" sz="1100" u="none" strike="noStrike" dirty="0">
                          <a:effectLst/>
                        </a:rPr>
                        <a:t>              2,879 </a:t>
                      </a:r>
                      <a:endParaRPr lang="en-US" sz="1100" b="0" i="0" u="none" strike="noStrike" dirty="0">
                        <a:effectLst/>
                        <a:latin typeface="Arial"/>
                      </a:endParaRPr>
                    </a:p>
                  </a:txBody>
                  <a:tcPr marL="5830" marR="5830" marT="5830" marB="0" anchor="b"/>
                </a:tc>
                <a:tc>
                  <a:txBody>
                    <a:bodyPr/>
                    <a:lstStyle/>
                    <a:p>
                      <a:pPr algn="l" fontAlgn="b"/>
                      <a:r>
                        <a:rPr lang="en-US" sz="1100" u="none" strike="noStrike">
                          <a:effectLst/>
                        </a:rPr>
                        <a:t>              2,919 </a:t>
                      </a:r>
                      <a:endParaRPr lang="en-US" sz="1100" b="0" i="0" u="none" strike="noStrike">
                        <a:effectLst/>
                        <a:latin typeface="Arial"/>
                      </a:endParaRPr>
                    </a:p>
                  </a:txBody>
                  <a:tcPr marL="5830" marR="5830" marT="5830" marB="0" anchor="b"/>
                </a:tc>
              </a:tr>
              <a:tr h="203007">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dirty="0">
                        <a:effectLst/>
                        <a:latin typeface="Arial"/>
                      </a:endParaRPr>
                    </a:p>
                  </a:txBody>
                  <a:tcPr marL="5830" marR="5830" marT="5830" marB="0"/>
                </a:tc>
                <a:tc>
                  <a:txBody>
                    <a:bodyPr/>
                    <a:lstStyle/>
                    <a:p>
                      <a:pPr algn="l" fontAlgn="b"/>
                      <a:endParaRPr lang="en-US" sz="600" b="0" i="0" u="none" strike="noStrike" dirty="0">
                        <a:effectLst/>
                        <a:latin typeface="Arial"/>
                      </a:endParaRPr>
                    </a:p>
                  </a:txBody>
                  <a:tcPr marL="5830" marR="5830" marT="5830" marB="0"/>
                </a:tc>
                <a:tc>
                  <a:txBody>
                    <a:bodyPr/>
                    <a:lstStyle/>
                    <a:p>
                      <a:pPr algn="l" fontAlgn="b"/>
                      <a:r>
                        <a:rPr lang="en-US" sz="600" u="none" strike="noStrike">
                          <a:effectLst/>
                        </a:rPr>
                        <a:t> </a:t>
                      </a:r>
                      <a:endParaRPr lang="en-US" sz="600" b="0" i="0" u="none" strike="noStrike">
                        <a:effectLst/>
                        <a:latin typeface="Arial"/>
                      </a:endParaRPr>
                    </a:p>
                  </a:txBody>
                  <a:tcPr marL="5830" marR="5830" marT="5830" marB="0"/>
                </a:tc>
                <a:tc>
                  <a:txBody>
                    <a:bodyPr/>
                    <a:lstStyle/>
                    <a:p>
                      <a:pPr algn="l" fontAlgn="b"/>
                      <a:r>
                        <a:rPr lang="en-US" sz="1100" u="none" strike="noStrike">
                          <a:effectLst/>
                        </a:rPr>
                        <a:t> </a:t>
                      </a:r>
                      <a:endParaRPr lang="en-US" sz="1100" b="0" i="0" u="none" strike="noStrike">
                        <a:effectLst/>
                        <a:latin typeface="Arial"/>
                      </a:endParaRPr>
                    </a:p>
                  </a:txBody>
                  <a:tcPr marL="5830" marR="5830" marT="5830" marB="0"/>
                </a:tc>
                <a:tc>
                  <a:txBody>
                    <a:bodyPr/>
                    <a:lstStyle/>
                    <a:p>
                      <a:pPr algn="l" fontAlgn="b"/>
                      <a:r>
                        <a:rPr lang="en-US" sz="1100" u="none" strike="noStrike">
                          <a:effectLst/>
                        </a:rPr>
                        <a:t> </a:t>
                      </a:r>
                      <a:endParaRPr lang="en-US" sz="1100" b="0" i="0" u="none" strike="noStrike">
                        <a:effectLst/>
                        <a:latin typeface="Arial"/>
                      </a:endParaRPr>
                    </a:p>
                  </a:txBody>
                  <a:tcPr marL="5830" marR="5830" marT="5830" marB="0"/>
                </a:tc>
                <a:tc>
                  <a:txBody>
                    <a:bodyPr/>
                    <a:lstStyle/>
                    <a:p>
                      <a:pPr algn="l" fontAlgn="b"/>
                      <a:r>
                        <a:rPr lang="en-US" sz="1100" u="none" strike="noStrike" dirty="0">
                          <a:effectLst/>
                        </a:rPr>
                        <a:t> </a:t>
                      </a:r>
                      <a:endParaRPr lang="en-US" sz="1100" b="0" i="0" u="none" strike="noStrike" dirty="0">
                        <a:effectLst/>
                        <a:latin typeface="Arial"/>
                      </a:endParaRPr>
                    </a:p>
                  </a:txBody>
                  <a:tcPr marL="5830" marR="5830" marT="5830" marB="0"/>
                </a:tc>
                <a:tc>
                  <a:txBody>
                    <a:bodyPr/>
                    <a:lstStyle/>
                    <a:p>
                      <a:pPr algn="l" fontAlgn="b"/>
                      <a:r>
                        <a:rPr lang="en-US" sz="1100" u="none" strike="noStrike" dirty="0">
                          <a:effectLst/>
                        </a:rPr>
                        <a:t>       3,720 </a:t>
                      </a:r>
                      <a:endParaRPr lang="en-US" sz="1100" b="0" i="0" u="none" strike="noStrike" dirty="0">
                        <a:effectLst/>
                        <a:latin typeface="Arial"/>
                      </a:endParaRPr>
                    </a:p>
                  </a:txBody>
                  <a:tcPr marL="5830" marR="5830" marT="5830" marB="0">
                    <a:solidFill>
                      <a:schemeClr val="accent2">
                        <a:lumMod val="60000"/>
                        <a:lumOff val="40000"/>
                      </a:schemeClr>
                    </a:solidFill>
                  </a:tcPr>
                </a:tc>
                <a:tc>
                  <a:txBody>
                    <a:bodyPr/>
                    <a:lstStyle/>
                    <a:p>
                      <a:pPr algn="r" fontAlgn="b"/>
                      <a:r>
                        <a:rPr lang="en-US" sz="1100" u="none" strike="noStrike" dirty="0">
                          <a:effectLst/>
                        </a:rPr>
                        <a:t>1.93%</a:t>
                      </a:r>
                      <a:endParaRPr lang="en-US" sz="1100" b="0" i="0" u="none" strike="noStrike" dirty="0">
                        <a:effectLst/>
                        <a:latin typeface="Arial"/>
                      </a:endParaRPr>
                    </a:p>
                  </a:txBody>
                  <a:tcPr marL="5830" marR="5830" marT="5830" marB="0">
                    <a:solidFill>
                      <a:schemeClr val="accent2">
                        <a:lumMod val="60000"/>
                        <a:lumOff val="40000"/>
                      </a:schemeClr>
                    </a:solidFill>
                  </a:tcPr>
                </a:tc>
                <a:tc>
                  <a:txBody>
                    <a:bodyPr/>
                    <a:lstStyle/>
                    <a:p>
                      <a:pPr algn="l" fontAlgn="b"/>
                      <a:r>
                        <a:rPr lang="en-US" sz="1100" u="none" strike="noStrike" dirty="0">
                          <a:effectLst/>
                        </a:rPr>
                        <a:t>            54,088 </a:t>
                      </a:r>
                      <a:endParaRPr lang="en-US" sz="1100" b="0" i="0" u="none" strike="noStrike" dirty="0">
                        <a:effectLst/>
                        <a:latin typeface="Arial"/>
                      </a:endParaRPr>
                    </a:p>
                  </a:txBody>
                  <a:tcPr marL="5830" marR="5830" marT="5830" marB="0">
                    <a:solidFill>
                      <a:schemeClr val="accent2">
                        <a:lumMod val="60000"/>
                        <a:lumOff val="40000"/>
                      </a:schemeClr>
                    </a:solidFill>
                  </a:tcPr>
                </a:tc>
                <a:tc>
                  <a:txBody>
                    <a:bodyPr/>
                    <a:lstStyle/>
                    <a:p>
                      <a:pPr algn="l" fontAlgn="b"/>
                      <a:r>
                        <a:rPr lang="en-US" sz="1100" u="none" strike="noStrike" dirty="0">
                          <a:effectLst/>
                        </a:rPr>
                        <a:t>            54,843 </a:t>
                      </a:r>
                      <a:endParaRPr lang="en-US" sz="1100" b="0" i="0" u="none" strike="noStrike" dirty="0">
                        <a:effectLst/>
                        <a:latin typeface="Arial"/>
                      </a:endParaRPr>
                    </a:p>
                  </a:txBody>
                  <a:tcPr marL="5830" marR="5830" marT="5830" marB="0">
                    <a:solidFill>
                      <a:schemeClr val="accent2">
                        <a:lumMod val="60000"/>
                        <a:lumOff val="40000"/>
                      </a:schemeClr>
                    </a:solidFill>
                  </a:tcPr>
                </a:tc>
              </a:tr>
              <a:tr h="173472">
                <a:tc>
                  <a:txBody>
                    <a:bodyPr/>
                    <a:lstStyle/>
                    <a:p>
                      <a:pPr algn="l" fontAlgn="b"/>
                      <a:endParaRPr lang="en-US" sz="1100" b="0" i="0" u="none" strike="noStrike" dirty="0">
                        <a:effectLst/>
                        <a:latin typeface="Arial"/>
                      </a:endParaRPr>
                    </a:p>
                  </a:txBody>
                  <a:tcPr marL="5830" marR="5830" marT="5830" marB="0" anchor="b"/>
                </a:tc>
                <a:tc>
                  <a:txBody>
                    <a:bodyPr/>
                    <a:lstStyle/>
                    <a:p>
                      <a:pPr algn="l" fontAlgn="b"/>
                      <a:r>
                        <a:rPr lang="en-US" sz="1100" u="none" strike="noStrike" dirty="0">
                          <a:effectLst/>
                        </a:rPr>
                        <a:t>Washoe County</a:t>
                      </a:r>
                      <a:endParaRPr lang="en-US" sz="1100" b="0" i="0" u="none" strike="noStrike" dirty="0">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a:txBody>
                    <a:bodyPr/>
                    <a:lstStyle/>
                    <a:p>
                      <a:pPr algn="l" fontAlgn="b"/>
                      <a:r>
                        <a:rPr lang="en-US" sz="600" u="none" strike="noStrike">
                          <a:effectLst/>
                        </a:rPr>
                        <a:t> </a:t>
                      </a:r>
                      <a:endParaRPr lang="en-US" sz="6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29,269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15.22%</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425,566 </a:t>
                      </a:r>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           431,507 </a:t>
                      </a:r>
                      <a:endParaRPr lang="en-US" sz="1100" b="0" i="0" u="none" strike="noStrike" dirty="0">
                        <a:effectLst/>
                        <a:latin typeface="Arial"/>
                      </a:endParaRPr>
                    </a:p>
                  </a:txBody>
                  <a:tcPr marL="5830" marR="5830" marT="5830" marB="0" anchor="b"/>
                </a:tc>
              </a:tr>
              <a:tr h="173472">
                <a:tc>
                  <a:txBody>
                    <a:bodyPr/>
                    <a:lstStyle/>
                    <a:p>
                      <a:pPr algn="l" fontAlgn="b"/>
                      <a:endParaRPr lang="en-US" sz="1100" b="0" i="0" u="none" strike="noStrike" dirty="0">
                        <a:effectLst/>
                        <a:latin typeface="Arial"/>
                      </a:endParaRPr>
                    </a:p>
                  </a:txBody>
                  <a:tcPr marL="5830" marR="5830" marT="5830" marB="0" anchor="b"/>
                </a:tc>
                <a:tc>
                  <a:txBody>
                    <a:bodyPr/>
                    <a:lstStyle/>
                    <a:p>
                      <a:pPr algn="l" fontAlgn="b"/>
                      <a:r>
                        <a:rPr lang="en-US" sz="1100" u="none" strike="noStrike" dirty="0">
                          <a:effectLst/>
                        </a:rPr>
                        <a:t>Lyon County</a:t>
                      </a:r>
                      <a:endParaRPr lang="en-US" sz="1100" b="0" i="0" u="none" strike="noStrike" dirty="0">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r>
                        <a:rPr lang="en-US" sz="600" u="none" strike="noStrike">
                          <a:effectLst/>
                        </a:rPr>
                        <a:t> </a:t>
                      </a:r>
                      <a:endParaRPr lang="en-US" sz="6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3,820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1.99%</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55,542 </a:t>
                      </a:r>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            56,318 </a:t>
                      </a:r>
                      <a:endParaRPr lang="en-US" sz="1100" b="0" i="0" u="none" strike="noStrike" dirty="0">
                        <a:effectLst/>
                        <a:latin typeface="Arial"/>
                      </a:endParaRPr>
                    </a:p>
                  </a:txBody>
                  <a:tcPr marL="5830" marR="5830" marT="5830" marB="0" anchor="b"/>
                </a:tc>
              </a:tr>
              <a:tr h="173472">
                <a:tc>
                  <a:txBody>
                    <a:bodyPr/>
                    <a:lstStyle/>
                    <a:p>
                      <a:pPr algn="l" fontAlgn="b"/>
                      <a:endParaRPr lang="en-US" sz="1100" b="0" i="0" u="none" strike="noStrike" dirty="0">
                        <a:effectLst/>
                        <a:latin typeface="Arial"/>
                      </a:endParaRPr>
                    </a:p>
                  </a:txBody>
                  <a:tcPr marL="5830" marR="5830" marT="5830" marB="0" anchor="b"/>
                </a:tc>
                <a:tc>
                  <a:txBody>
                    <a:bodyPr/>
                    <a:lstStyle/>
                    <a:p>
                      <a:pPr algn="l" fontAlgn="b"/>
                      <a:r>
                        <a:rPr lang="en-US" sz="1100" u="none" strike="noStrike">
                          <a:effectLst/>
                        </a:rPr>
                        <a:t>Elko County</a:t>
                      </a:r>
                      <a:endParaRPr lang="en-US" sz="1100" b="0" i="0" u="none" strike="noStrike">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r>
                        <a:rPr lang="en-US" sz="600" u="none" strike="noStrike">
                          <a:effectLst/>
                        </a:rPr>
                        <a:t> </a:t>
                      </a:r>
                      <a:endParaRPr lang="en-US" sz="6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4,469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2.32%</a:t>
                      </a:r>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            64,978 </a:t>
                      </a:r>
                      <a:endParaRPr lang="en-US" sz="1100" b="0" i="0" u="none" strike="noStrike" dirty="0">
                        <a:effectLst/>
                        <a:latin typeface="Arial"/>
                      </a:endParaRPr>
                    </a:p>
                  </a:txBody>
                  <a:tcPr marL="5830" marR="5830" marT="5830" marB="0" anchor="b"/>
                </a:tc>
                <a:tc>
                  <a:txBody>
                    <a:bodyPr/>
                    <a:lstStyle/>
                    <a:p>
                      <a:pPr algn="l" fontAlgn="b"/>
                      <a:r>
                        <a:rPr lang="en-US" sz="1100" u="none" strike="noStrike">
                          <a:effectLst/>
                        </a:rPr>
                        <a:t>            65,886 </a:t>
                      </a:r>
                      <a:endParaRPr lang="en-US" sz="1100" b="0" i="0" u="none" strike="noStrike">
                        <a:effectLst/>
                        <a:latin typeface="Arial"/>
                      </a:endParaRPr>
                    </a:p>
                  </a:txBody>
                  <a:tcPr marL="5830" marR="5830" marT="5830" marB="0" anchor="b"/>
                </a:tc>
              </a:tr>
              <a:tr h="341102">
                <a:tc>
                  <a:txBody>
                    <a:bodyPr/>
                    <a:lstStyle/>
                    <a:p>
                      <a:pPr algn="l" fontAlgn="b"/>
                      <a:endParaRPr lang="en-US" sz="1100" b="0" i="0" u="none" strike="noStrike" dirty="0">
                        <a:effectLst/>
                        <a:latin typeface="Arial"/>
                      </a:endParaRPr>
                    </a:p>
                  </a:txBody>
                  <a:tcPr marL="5830" marR="5830" marT="5830" marB="0" anchor="b"/>
                </a:tc>
                <a:tc>
                  <a:txBody>
                    <a:bodyPr/>
                    <a:lstStyle/>
                    <a:p>
                      <a:pPr algn="l" fontAlgn="b"/>
                      <a:r>
                        <a:rPr lang="en-US" sz="1100" u="none" strike="noStrike">
                          <a:effectLst/>
                        </a:rPr>
                        <a:t>Esmeralda County</a:t>
                      </a:r>
                      <a:endParaRPr lang="en-US" sz="1100" b="0" i="0" u="none" strike="noStrike">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14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0.01%</a:t>
                      </a:r>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                 204 </a:t>
                      </a:r>
                      <a:endParaRPr lang="en-US" sz="1100" b="0" i="0" u="none" strike="noStrike" dirty="0">
                        <a:effectLst/>
                        <a:latin typeface="Arial"/>
                      </a:endParaRPr>
                    </a:p>
                  </a:txBody>
                  <a:tcPr marL="5830" marR="5830" marT="5830" marB="0" anchor="b"/>
                </a:tc>
                <a:tc>
                  <a:txBody>
                    <a:bodyPr/>
                    <a:lstStyle/>
                    <a:p>
                      <a:pPr algn="l" fontAlgn="b"/>
                      <a:r>
                        <a:rPr lang="en-US" sz="1100" u="none" strike="noStrike">
                          <a:effectLst/>
                        </a:rPr>
                        <a:t>                 206 </a:t>
                      </a:r>
                      <a:endParaRPr lang="en-US" sz="1100" b="0" i="0" u="none" strike="noStrike">
                        <a:effectLst/>
                        <a:latin typeface="Arial"/>
                      </a:endParaRPr>
                    </a:p>
                  </a:txBody>
                  <a:tcPr marL="5830" marR="5830" marT="5830" marB="0" anchor="b"/>
                </a:tc>
              </a:tr>
              <a:tr h="173472">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Mineral County</a:t>
                      </a:r>
                      <a:endParaRPr lang="en-US" sz="1100" b="0" i="0" u="none" strike="noStrike">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214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0.11%</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3,112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3,155 </a:t>
                      </a:r>
                      <a:endParaRPr lang="en-US" sz="1100" b="0" i="0" u="none" strike="noStrike">
                        <a:effectLst/>
                        <a:latin typeface="Arial"/>
                      </a:endParaRPr>
                    </a:p>
                  </a:txBody>
                  <a:tcPr marL="5830" marR="5830" marT="5830" marB="0" anchor="b"/>
                </a:tc>
              </a:tr>
              <a:tr h="173472">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Nye County</a:t>
                      </a:r>
                      <a:endParaRPr lang="en-US" sz="1100" b="0" i="0" u="none" strike="noStrike">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2,697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1.40%</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39,214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39,761 </a:t>
                      </a:r>
                      <a:endParaRPr lang="en-US" sz="1100" b="0" i="0" u="none" strike="noStrike">
                        <a:effectLst/>
                        <a:latin typeface="Arial"/>
                      </a:endParaRPr>
                    </a:p>
                  </a:txBody>
                  <a:tcPr marL="5830" marR="5830" marT="5830" marB="0" anchor="b"/>
                </a:tc>
              </a:tr>
              <a:tr h="239330">
                <a:tc>
                  <a:txBody>
                    <a:bodyPr/>
                    <a:lstStyle/>
                    <a:p>
                      <a:pPr algn="l" fontAlgn="b"/>
                      <a:endParaRPr lang="en-US" sz="1100" b="0" i="0" u="none" strike="noStrike" dirty="0">
                        <a:effectLst/>
                        <a:latin typeface="Arial"/>
                      </a:endParaRPr>
                    </a:p>
                  </a:txBody>
                  <a:tcPr marL="5830" marR="5830" marT="5830" marB="0" anchor="b"/>
                </a:tc>
                <a:tc>
                  <a:txBody>
                    <a:bodyPr/>
                    <a:lstStyle/>
                    <a:p>
                      <a:pPr algn="l" fontAlgn="b"/>
                      <a:endParaRPr lang="en-US" sz="1100" b="0" i="0" u="none" strike="noStrike" dirty="0">
                        <a:effectLst/>
                        <a:latin typeface="Arial"/>
                      </a:endParaRPr>
                    </a:p>
                  </a:txBody>
                  <a:tcPr marL="5830" marR="5830" marT="5830" marB="0"/>
                </a:tc>
                <a:tc>
                  <a:txBody>
                    <a:bodyPr/>
                    <a:lstStyle/>
                    <a:p>
                      <a:pPr algn="l" fontAlgn="b"/>
                      <a:endParaRPr lang="en-US" sz="600" b="0" i="0" u="none" strike="noStrike" dirty="0">
                        <a:effectLst/>
                        <a:latin typeface="Arial"/>
                      </a:endParaRPr>
                    </a:p>
                  </a:txBody>
                  <a:tcPr marL="5830" marR="5830" marT="5830" marB="0"/>
                </a:tc>
                <a:tc>
                  <a:txBody>
                    <a:bodyPr/>
                    <a:lstStyle/>
                    <a:p>
                      <a:pPr algn="l" fontAlgn="b"/>
                      <a:r>
                        <a:rPr lang="en-US" sz="600" u="none" strike="noStrike" dirty="0">
                          <a:effectLst/>
                        </a:rPr>
                        <a:t> </a:t>
                      </a:r>
                      <a:endParaRPr lang="en-US" sz="600" b="0" i="0" u="none" strike="noStrike" dirty="0">
                        <a:effectLst/>
                        <a:latin typeface="Arial"/>
                      </a:endParaRPr>
                    </a:p>
                  </a:txBody>
                  <a:tcPr marL="5830" marR="5830" marT="5830" marB="0"/>
                </a:tc>
                <a:tc>
                  <a:txBody>
                    <a:bodyPr/>
                    <a:lstStyle/>
                    <a:p>
                      <a:pPr algn="l" fontAlgn="b"/>
                      <a:r>
                        <a:rPr lang="en-US" sz="1100" u="none" strike="noStrike" dirty="0">
                          <a:effectLst/>
                        </a:rPr>
                        <a:t> </a:t>
                      </a:r>
                      <a:endParaRPr lang="en-US" sz="1100" b="0" i="0" u="none" strike="noStrike" dirty="0">
                        <a:effectLst/>
                        <a:latin typeface="Arial"/>
                      </a:endParaRPr>
                    </a:p>
                  </a:txBody>
                  <a:tcPr marL="5830" marR="5830" marT="5830" marB="0"/>
                </a:tc>
                <a:tc>
                  <a:txBody>
                    <a:bodyPr/>
                    <a:lstStyle/>
                    <a:p>
                      <a:pPr algn="l" fontAlgn="b"/>
                      <a:r>
                        <a:rPr lang="en-US" sz="1100" u="none" strike="noStrike" dirty="0">
                          <a:effectLst/>
                        </a:rPr>
                        <a:t> </a:t>
                      </a:r>
                      <a:endParaRPr lang="en-US" sz="1100" b="0" i="0" u="none" strike="noStrike" dirty="0">
                        <a:effectLst/>
                        <a:latin typeface="Arial"/>
                      </a:endParaRPr>
                    </a:p>
                  </a:txBody>
                  <a:tcPr marL="5830" marR="5830" marT="5830" marB="0"/>
                </a:tc>
                <a:tc>
                  <a:txBody>
                    <a:bodyPr/>
                    <a:lstStyle/>
                    <a:p>
                      <a:pPr algn="l" fontAlgn="b"/>
                      <a:r>
                        <a:rPr lang="en-US" sz="1100" u="none" strike="noStrike" dirty="0">
                          <a:effectLst/>
                        </a:rPr>
                        <a:t> </a:t>
                      </a:r>
                      <a:endParaRPr lang="en-US" sz="1100" b="0" i="0" u="none" strike="noStrike" dirty="0">
                        <a:effectLst/>
                        <a:latin typeface="Arial"/>
                      </a:endParaRPr>
                    </a:p>
                  </a:txBody>
                  <a:tcPr marL="5830" marR="5830" marT="5830" marB="0"/>
                </a:tc>
                <a:tc>
                  <a:txBody>
                    <a:bodyPr/>
                    <a:lstStyle/>
                    <a:p>
                      <a:pPr algn="l" fontAlgn="b"/>
                      <a:r>
                        <a:rPr lang="en-US" sz="1100" u="none" strike="noStrike" dirty="0">
                          <a:effectLst/>
                        </a:rPr>
                        <a:t>       2,925 </a:t>
                      </a:r>
                      <a:endParaRPr lang="en-US" sz="1100" b="0" i="0" u="none" strike="noStrike" dirty="0">
                        <a:effectLst/>
                        <a:latin typeface="Arial"/>
                      </a:endParaRPr>
                    </a:p>
                  </a:txBody>
                  <a:tcPr marL="5830" marR="5830" marT="5830" marB="0">
                    <a:solidFill>
                      <a:schemeClr val="accent2">
                        <a:lumMod val="60000"/>
                        <a:lumOff val="40000"/>
                      </a:schemeClr>
                    </a:solidFill>
                  </a:tcPr>
                </a:tc>
                <a:tc>
                  <a:txBody>
                    <a:bodyPr/>
                    <a:lstStyle/>
                    <a:p>
                      <a:pPr algn="r" fontAlgn="b"/>
                      <a:r>
                        <a:rPr lang="en-US" sz="1100" u="none" strike="noStrike" dirty="0">
                          <a:effectLst/>
                        </a:rPr>
                        <a:t>1.52%</a:t>
                      </a:r>
                      <a:endParaRPr lang="en-US" sz="1100" b="0" i="0" u="none" strike="noStrike" dirty="0">
                        <a:effectLst/>
                        <a:latin typeface="Arial"/>
                      </a:endParaRPr>
                    </a:p>
                  </a:txBody>
                  <a:tcPr marL="5830" marR="5830" marT="5830" marB="0">
                    <a:solidFill>
                      <a:schemeClr val="accent2">
                        <a:lumMod val="60000"/>
                        <a:lumOff val="40000"/>
                      </a:schemeClr>
                    </a:solidFill>
                  </a:tcPr>
                </a:tc>
                <a:tc>
                  <a:txBody>
                    <a:bodyPr/>
                    <a:lstStyle/>
                    <a:p>
                      <a:pPr algn="l" fontAlgn="b"/>
                      <a:r>
                        <a:rPr lang="en-US" sz="1100" u="none" strike="noStrike" dirty="0">
                          <a:effectLst/>
                        </a:rPr>
                        <a:t>            42,529 </a:t>
                      </a:r>
                      <a:endParaRPr lang="en-US" sz="1100" b="0" i="0" u="none" strike="noStrike" dirty="0">
                        <a:effectLst/>
                        <a:latin typeface="Arial"/>
                      </a:endParaRPr>
                    </a:p>
                  </a:txBody>
                  <a:tcPr marL="5830" marR="5830" marT="5830" marB="0">
                    <a:solidFill>
                      <a:schemeClr val="accent2">
                        <a:lumMod val="60000"/>
                        <a:lumOff val="40000"/>
                      </a:schemeClr>
                    </a:solidFill>
                  </a:tcPr>
                </a:tc>
                <a:tc>
                  <a:txBody>
                    <a:bodyPr/>
                    <a:lstStyle/>
                    <a:p>
                      <a:pPr algn="l" fontAlgn="b"/>
                      <a:r>
                        <a:rPr lang="en-US" sz="1100" u="none" strike="noStrike" dirty="0">
                          <a:effectLst/>
                        </a:rPr>
                        <a:t>            43,123 </a:t>
                      </a:r>
                      <a:endParaRPr lang="en-US" sz="1100" b="0" i="0" u="none" strike="noStrike" dirty="0">
                        <a:effectLst/>
                        <a:latin typeface="Arial"/>
                      </a:endParaRPr>
                    </a:p>
                  </a:txBody>
                  <a:tcPr marL="5830" marR="5830" marT="5830" marB="0">
                    <a:solidFill>
                      <a:schemeClr val="accent2">
                        <a:lumMod val="60000"/>
                        <a:lumOff val="40000"/>
                      </a:schemeClr>
                    </a:solidFill>
                  </a:tcPr>
                </a:tc>
              </a:tr>
              <a:tr h="173472">
                <a:tc>
                  <a:txBody>
                    <a:bodyPr/>
                    <a:lstStyle/>
                    <a:p>
                      <a:pPr algn="l" fontAlgn="b"/>
                      <a:endParaRPr lang="en-US" sz="1100" b="0" i="0" u="none" strike="noStrike" dirty="0">
                        <a:effectLst/>
                        <a:latin typeface="Arial"/>
                      </a:endParaRPr>
                    </a:p>
                  </a:txBody>
                  <a:tcPr marL="5830" marR="5830" marT="5830" marB="0" anchor="b"/>
                </a:tc>
                <a:tc>
                  <a:txBody>
                    <a:bodyPr/>
                    <a:lstStyle/>
                    <a:p>
                      <a:pPr algn="l" fontAlgn="b"/>
                      <a:r>
                        <a:rPr lang="en-US" sz="1100" u="none" strike="noStrike">
                          <a:effectLst/>
                        </a:rPr>
                        <a:t>Humboldt County</a:t>
                      </a:r>
                      <a:endParaRPr lang="en-US" sz="1100" b="0" i="0" u="none" strike="noStrike">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1,506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0.78%</a:t>
                      </a:r>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            21,897 </a:t>
                      </a:r>
                      <a:endParaRPr lang="en-US" sz="1100" b="0" i="0" u="none" strike="noStrike" dirty="0">
                        <a:effectLst/>
                        <a:latin typeface="Arial"/>
                      </a:endParaRPr>
                    </a:p>
                  </a:txBody>
                  <a:tcPr marL="5830" marR="5830" marT="5830" marB="0" anchor="b"/>
                </a:tc>
                <a:tc>
                  <a:txBody>
                    <a:bodyPr/>
                    <a:lstStyle/>
                    <a:p>
                      <a:pPr algn="l" fontAlgn="b"/>
                      <a:r>
                        <a:rPr lang="en-US" sz="1100" u="none" strike="noStrike" dirty="0">
                          <a:effectLst/>
                        </a:rPr>
                        <a:t>            22,203 </a:t>
                      </a:r>
                      <a:endParaRPr lang="en-US" sz="1100" b="0" i="0" u="none" strike="noStrike" dirty="0">
                        <a:effectLst/>
                        <a:latin typeface="Arial"/>
                      </a:endParaRPr>
                    </a:p>
                  </a:txBody>
                  <a:tcPr marL="5830" marR="5830" marT="5830" marB="0" anchor="b"/>
                </a:tc>
              </a:tr>
              <a:tr h="173472">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Lander County</a:t>
                      </a:r>
                      <a:endParaRPr lang="en-US" sz="1100" b="0" i="0" u="none" strike="noStrike">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1100" b="0" i="0" u="none" strike="noStrike" dirty="0">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          525 </a:t>
                      </a:r>
                      <a:endParaRPr lang="en-US" sz="1100" b="0" i="0" u="none" strike="noStrike" dirty="0">
                        <a:effectLst/>
                        <a:latin typeface="Arial"/>
                      </a:endParaRPr>
                    </a:p>
                  </a:txBody>
                  <a:tcPr marL="5830" marR="5830" marT="5830" marB="0" anchor="b"/>
                </a:tc>
                <a:tc>
                  <a:txBody>
                    <a:bodyPr/>
                    <a:lstStyle/>
                    <a:p>
                      <a:pPr algn="r" fontAlgn="b"/>
                      <a:r>
                        <a:rPr lang="en-US" sz="1100" u="none" strike="noStrike">
                          <a:effectLst/>
                        </a:rPr>
                        <a:t>0.27%</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7,633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7,740 </a:t>
                      </a:r>
                      <a:endParaRPr lang="en-US" sz="1100" b="0" i="0" u="none" strike="noStrike">
                        <a:effectLst/>
                        <a:latin typeface="Arial"/>
                      </a:endParaRPr>
                    </a:p>
                  </a:txBody>
                  <a:tcPr marL="5830" marR="5830" marT="5830" marB="0" anchor="b"/>
                </a:tc>
              </a:tr>
              <a:tr h="173472">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Pershing County</a:t>
                      </a:r>
                      <a:endParaRPr lang="en-US" sz="1100" b="0" i="0" u="none" strike="noStrike" dirty="0">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313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0.16%</a:t>
                      </a:r>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              4,551 </a:t>
                      </a:r>
                      <a:endParaRPr lang="en-US" sz="1100" b="0" i="0" u="none" strike="noStrike" dirty="0">
                        <a:effectLst/>
                        <a:latin typeface="Arial"/>
                      </a:endParaRPr>
                    </a:p>
                  </a:txBody>
                  <a:tcPr marL="5830" marR="5830" marT="5830" marB="0" anchor="b"/>
                </a:tc>
                <a:tc>
                  <a:txBody>
                    <a:bodyPr/>
                    <a:lstStyle/>
                    <a:p>
                      <a:pPr algn="l" fontAlgn="b"/>
                      <a:r>
                        <a:rPr lang="en-US" sz="1100" u="none" strike="noStrike">
                          <a:effectLst/>
                        </a:rPr>
                        <a:t>              4,614 </a:t>
                      </a:r>
                      <a:endParaRPr lang="en-US" sz="1100" b="0" i="0" u="none" strike="noStrike">
                        <a:effectLst/>
                        <a:latin typeface="Arial"/>
                      </a:endParaRPr>
                    </a:p>
                  </a:txBody>
                  <a:tcPr marL="5830" marR="5830" marT="5830" marB="0" anchor="b"/>
                </a:tc>
              </a:tr>
              <a:tr h="241580">
                <a:tc>
                  <a:txBody>
                    <a:bodyPr/>
                    <a:lstStyle/>
                    <a:p>
                      <a:pPr algn="l" fontAlgn="b"/>
                      <a:endParaRPr lang="en-US" sz="1100" b="0" i="0" u="none" strike="noStrike">
                        <a:effectLst/>
                        <a:latin typeface="Arial"/>
                      </a:endParaRPr>
                    </a:p>
                  </a:txBody>
                  <a:tcPr marL="5830" marR="5830" marT="5830" marB="0"/>
                </a:tc>
                <a:tc>
                  <a:txBody>
                    <a:bodyPr/>
                    <a:lstStyle/>
                    <a:p>
                      <a:pPr algn="l" fontAlgn="b"/>
                      <a:endParaRPr lang="en-US" sz="1100" b="0" i="0" u="none" strike="noStrike">
                        <a:effectLst/>
                        <a:latin typeface="Arial"/>
                      </a:endParaRPr>
                    </a:p>
                  </a:txBody>
                  <a:tcPr marL="5830" marR="5830" marT="5830" marB="0"/>
                </a:tc>
                <a:tc>
                  <a:txBody>
                    <a:bodyPr/>
                    <a:lstStyle/>
                    <a:p>
                      <a:pPr algn="l" fontAlgn="b"/>
                      <a:endParaRPr lang="en-US" sz="600" b="0" i="0" u="none" strike="noStrike" dirty="0">
                        <a:effectLst/>
                        <a:latin typeface="Arial"/>
                      </a:endParaRPr>
                    </a:p>
                  </a:txBody>
                  <a:tcPr marL="5830" marR="5830" marT="5830" marB="0"/>
                </a:tc>
                <a:tc>
                  <a:txBody>
                    <a:bodyPr/>
                    <a:lstStyle/>
                    <a:p>
                      <a:pPr algn="l" fontAlgn="b"/>
                      <a:r>
                        <a:rPr lang="en-US" sz="600" u="none" strike="noStrike">
                          <a:effectLst/>
                        </a:rPr>
                        <a:t> </a:t>
                      </a:r>
                      <a:endParaRPr lang="en-US" sz="600" b="0" i="0" u="none" strike="noStrike">
                        <a:effectLst/>
                        <a:latin typeface="Arial"/>
                      </a:endParaRPr>
                    </a:p>
                  </a:txBody>
                  <a:tcPr marL="5830" marR="5830" marT="5830" marB="0"/>
                </a:tc>
                <a:tc>
                  <a:txBody>
                    <a:bodyPr/>
                    <a:lstStyle/>
                    <a:p>
                      <a:pPr algn="l" fontAlgn="b"/>
                      <a:r>
                        <a:rPr lang="en-US" sz="1100" u="none" strike="noStrike">
                          <a:effectLst/>
                        </a:rPr>
                        <a:t> </a:t>
                      </a:r>
                      <a:endParaRPr lang="en-US" sz="1100" b="0" i="0" u="none" strike="noStrike">
                        <a:effectLst/>
                        <a:latin typeface="Arial"/>
                      </a:endParaRPr>
                    </a:p>
                  </a:txBody>
                  <a:tcPr marL="5830" marR="5830" marT="5830" marB="0"/>
                </a:tc>
                <a:tc>
                  <a:txBody>
                    <a:bodyPr/>
                    <a:lstStyle/>
                    <a:p>
                      <a:pPr algn="l" fontAlgn="b"/>
                      <a:r>
                        <a:rPr lang="en-US" sz="1100" u="none" strike="noStrike">
                          <a:effectLst/>
                        </a:rPr>
                        <a:t> </a:t>
                      </a:r>
                      <a:endParaRPr lang="en-US" sz="1100" b="0" i="0" u="none" strike="noStrike">
                        <a:effectLst/>
                        <a:latin typeface="Arial"/>
                      </a:endParaRPr>
                    </a:p>
                  </a:txBody>
                  <a:tcPr marL="5830" marR="5830" marT="5830" marB="0"/>
                </a:tc>
                <a:tc>
                  <a:txBody>
                    <a:bodyPr/>
                    <a:lstStyle/>
                    <a:p>
                      <a:pPr algn="l" fontAlgn="b"/>
                      <a:r>
                        <a:rPr lang="en-US" sz="1100" u="none" strike="noStrike">
                          <a:effectLst/>
                        </a:rPr>
                        <a:t> </a:t>
                      </a:r>
                      <a:endParaRPr lang="en-US" sz="1100" b="0" i="0" u="none" strike="noStrike">
                        <a:effectLst/>
                        <a:latin typeface="Arial"/>
                      </a:endParaRPr>
                    </a:p>
                  </a:txBody>
                  <a:tcPr marL="5830" marR="5830" marT="5830" marB="0"/>
                </a:tc>
                <a:tc>
                  <a:txBody>
                    <a:bodyPr/>
                    <a:lstStyle/>
                    <a:p>
                      <a:pPr algn="l" fontAlgn="b"/>
                      <a:r>
                        <a:rPr lang="en-US" sz="1100" u="none" strike="noStrike" dirty="0">
                          <a:effectLst/>
                        </a:rPr>
                        <a:t>       2,344 </a:t>
                      </a:r>
                      <a:endParaRPr lang="en-US" sz="1100" b="0" i="0" u="none" strike="noStrike" dirty="0">
                        <a:effectLst/>
                        <a:latin typeface="Arial"/>
                      </a:endParaRPr>
                    </a:p>
                  </a:txBody>
                  <a:tcPr marL="5830" marR="5830" marT="5830" marB="0">
                    <a:solidFill>
                      <a:schemeClr val="accent2">
                        <a:lumMod val="60000"/>
                        <a:lumOff val="40000"/>
                      </a:schemeClr>
                    </a:solidFill>
                  </a:tcPr>
                </a:tc>
                <a:tc>
                  <a:txBody>
                    <a:bodyPr/>
                    <a:lstStyle/>
                    <a:p>
                      <a:pPr algn="r" fontAlgn="b"/>
                      <a:r>
                        <a:rPr lang="en-US" sz="1100" u="none" strike="noStrike" dirty="0">
                          <a:effectLst/>
                        </a:rPr>
                        <a:t>1.22%</a:t>
                      </a:r>
                      <a:endParaRPr lang="en-US" sz="1100" b="0" i="0" u="none" strike="noStrike" dirty="0">
                        <a:effectLst/>
                        <a:latin typeface="Arial"/>
                      </a:endParaRPr>
                    </a:p>
                  </a:txBody>
                  <a:tcPr marL="5830" marR="5830" marT="5830" marB="0">
                    <a:solidFill>
                      <a:schemeClr val="accent2">
                        <a:lumMod val="60000"/>
                        <a:lumOff val="40000"/>
                      </a:schemeClr>
                    </a:solidFill>
                  </a:tcPr>
                </a:tc>
                <a:tc>
                  <a:txBody>
                    <a:bodyPr/>
                    <a:lstStyle/>
                    <a:p>
                      <a:pPr algn="l" fontAlgn="b"/>
                      <a:r>
                        <a:rPr lang="en-US" sz="1100" u="none" strike="noStrike" dirty="0">
                          <a:effectLst/>
                        </a:rPr>
                        <a:t>            34,081 </a:t>
                      </a:r>
                      <a:endParaRPr lang="en-US" sz="1100" b="0" i="0" u="none" strike="noStrike" dirty="0">
                        <a:effectLst/>
                        <a:latin typeface="Arial"/>
                      </a:endParaRPr>
                    </a:p>
                  </a:txBody>
                  <a:tcPr marL="5830" marR="5830" marT="5830" marB="0">
                    <a:solidFill>
                      <a:schemeClr val="accent2">
                        <a:lumMod val="60000"/>
                        <a:lumOff val="40000"/>
                      </a:schemeClr>
                    </a:solidFill>
                  </a:tcPr>
                </a:tc>
                <a:tc>
                  <a:txBody>
                    <a:bodyPr/>
                    <a:lstStyle/>
                    <a:p>
                      <a:pPr algn="l" fontAlgn="b"/>
                      <a:r>
                        <a:rPr lang="en-US" sz="1100" u="none" strike="noStrike" dirty="0">
                          <a:effectLst/>
                        </a:rPr>
                        <a:t>            34,557 </a:t>
                      </a:r>
                      <a:endParaRPr lang="en-US" sz="1100" b="0" i="0" u="none" strike="noStrike" dirty="0">
                        <a:effectLst/>
                        <a:latin typeface="Arial"/>
                      </a:endParaRPr>
                    </a:p>
                  </a:txBody>
                  <a:tcPr marL="5830" marR="5830" marT="5830" marB="0">
                    <a:solidFill>
                      <a:schemeClr val="accent2">
                        <a:lumMod val="60000"/>
                        <a:lumOff val="40000"/>
                      </a:schemeClr>
                    </a:solidFill>
                  </a:tcPr>
                </a:tc>
              </a:tr>
              <a:tr h="173472">
                <a:tc>
                  <a:txBody>
                    <a:bodyPr/>
                    <a:lstStyle/>
                    <a:p>
                      <a:pPr algn="l" fontAlgn="b"/>
                      <a:endParaRPr lang="en-US" sz="1100" b="0" i="0" u="none" strike="noStrike" dirty="0">
                        <a:effectLst/>
                        <a:latin typeface="Arial"/>
                      </a:endParaRPr>
                    </a:p>
                  </a:txBody>
                  <a:tcPr marL="5830" marR="5830" marT="5830" marB="0" anchor="b"/>
                </a:tc>
                <a:tc>
                  <a:txBody>
                    <a:bodyPr/>
                    <a:lstStyle/>
                    <a:p>
                      <a:pPr algn="l" fontAlgn="b"/>
                      <a:r>
                        <a:rPr lang="en-US" sz="1100" u="none" strike="noStrike" dirty="0">
                          <a:effectLst/>
                        </a:rPr>
                        <a:t>Eureka County</a:t>
                      </a:r>
                      <a:endParaRPr lang="en-US" sz="1100" b="0" i="0" u="none" strike="noStrike" dirty="0">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115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0.06%</a:t>
                      </a:r>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              1,672 </a:t>
                      </a:r>
                      <a:endParaRPr lang="en-US" sz="1100" b="0" i="0" u="none" strike="noStrike" dirty="0">
                        <a:effectLst/>
                        <a:latin typeface="Arial"/>
                      </a:endParaRPr>
                    </a:p>
                  </a:txBody>
                  <a:tcPr marL="5830" marR="5830" marT="5830" marB="0" anchor="b"/>
                </a:tc>
                <a:tc>
                  <a:txBody>
                    <a:bodyPr/>
                    <a:lstStyle/>
                    <a:p>
                      <a:pPr algn="l" fontAlgn="b"/>
                      <a:r>
                        <a:rPr lang="en-US" sz="1100" u="none" strike="noStrike" dirty="0">
                          <a:effectLst/>
                        </a:rPr>
                        <a:t>              1,695 </a:t>
                      </a:r>
                      <a:endParaRPr lang="en-US" sz="1100" b="0" i="0" u="none" strike="noStrike" dirty="0">
                        <a:effectLst/>
                        <a:latin typeface="Arial"/>
                      </a:endParaRPr>
                    </a:p>
                  </a:txBody>
                  <a:tcPr marL="5830" marR="5830" marT="5830" marB="0" anchor="b"/>
                </a:tc>
              </a:tr>
              <a:tr h="173472">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Lincoln County</a:t>
                      </a:r>
                      <a:endParaRPr lang="en-US" sz="1100" b="0" i="0" u="none" strike="noStrike" dirty="0">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525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0.27%</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7,633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7,740 </a:t>
                      </a:r>
                      <a:endParaRPr lang="en-US" sz="1100" b="0" i="0" u="none" strike="noStrike">
                        <a:effectLst/>
                        <a:latin typeface="Arial"/>
                      </a:endParaRPr>
                    </a:p>
                  </a:txBody>
                  <a:tcPr marL="5830" marR="5830" marT="5830" marB="0" anchor="b"/>
                </a:tc>
              </a:tr>
              <a:tr h="341102">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White Pine County</a:t>
                      </a:r>
                      <a:endParaRPr lang="en-US" sz="1100" b="0" i="0" u="none" strike="noStrike" dirty="0">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a:txBody>
                    <a:bodyPr/>
                    <a:lstStyle/>
                    <a:p>
                      <a:pPr algn="l" fontAlgn="b"/>
                      <a:endParaRPr lang="en-US" sz="6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640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0.33%</a:t>
                      </a:r>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              9,305 </a:t>
                      </a:r>
                      <a:endParaRPr lang="en-US" sz="1100" b="0" i="0" u="none" strike="noStrike" dirty="0">
                        <a:effectLst/>
                        <a:latin typeface="Arial"/>
                      </a:endParaRPr>
                    </a:p>
                  </a:txBody>
                  <a:tcPr marL="5830" marR="5830" marT="5830" marB="0" anchor="b"/>
                </a:tc>
                <a:tc>
                  <a:txBody>
                    <a:bodyPr/>
                    <a:lstStyle/>
                    <a:p>
                      <a:pPr algn="l" fontAlgn="b"/>
                      <a:r>
                        <a:rPr lang="en-US" sz="1100" u="none" strike="noStrike" dirty="0">
                          <a:effectLst/>
                        </a:rPr>
                        <a:t>              9,435 </a:t>
                      </a:r>
                      <a:endParaRPr lang="en-US" sz="1100" b="0" i="0" u="none" strike="noStrike" dirty="0">
                        <a:effectLst/>
                        <a:latin typeface="Arial"/>
                      </a:endParaRPr>
                    </a:p>
                  </a:txBody>
                  <a:tcPr marL="5830" marR="5830" marT="5830" marB="0" anchor="b"/>
                </a:tc>
              </a:tr>
              <a:tr h="226353">
                <a:tc>
                  <a:txBody>
                    <a:bodyPr/>
                    <a:lstStyle/>
                    <a:p>
                      <a:pPr algn="l" fontAlgn="b"/>
                      <a:endParaRPr lang="en-US" sz="1100" b="0" i="0" u="none" strike="noStrike">
                        <a:effectLst/>
                        <a:latin typeface="Arial"/>
                      </a:endParaRPr>
                    </a:p>
                  </a:txBody>
                  <a:tcPr marL="5830" marR="5830" marT="5830" marB="0"/>
                </a:tc>
                <a:tc>
                  <a:txBody>
                    <a:bodyPr/>
                    <a:lstStyle/>
                    <a:p>
                      <a:pPr algn="l" fontAlgn="b"/>
                      <a:endParaRPr lang="en-US" sz="1100" b="0" i="0" u="none" strike="noStrike" dirty="0">
                        <a:effectLst/>
                        <a:latin typeface="Arial"/>
                      </a:endParaRPr>
                    </a:p>
                  </a:txBody>
                  <a:tcPr marL="5830" marR="5830" marT="5830" marB="0"/>
                </a:tc>
                <a:tc>
                  <a:txBody>
                    <a:bodyPr/>
                    <a:lstStyle/>
                    <a:p>
                      <a:pPr algn="l" fontAlgn="b"/>
                      <a:endParaRPr lang="en-US" sz="600" b="0" i="0" u="none" strike="noStrike" dirty="0">
                        <a:effectLst/>
                        <a:latin typeface="Arial"/>
                      </a:endParaRPr>
                    </a:p>
                  </a:txBody>
                  <a:tcPr marL="5830" marR="5830" marT="5830" marB="0"/>
                </a:tc>
                <a:tc>
                  <a:txBody>
                    <a:bodyPr/>
                    <a:lstStyle/>
                    <a:p>
                      <a:pPr algn="l" fontAlgn="b"/>
                      <a:r>
                        <a:rPr lang="en-US" sz="600" u="none" strike="noStrike">
                          <a:effectLst/>
                        </a:rPr>
                        <a:t> </a:t>
                      </a:r>
                      <a:endParaRPr lang="en-US" sz="600" b="0" i="0" u="none" strike="noStrike">
                        <a:effectLst/>
                        <a:latin typeface="Arial"/>
                      </a:endParaRPr>
                    </a:p>
                  </a:txBody>
                  <a:tcPr marL="5830" marR="5830" marT="5830" marB="0"/>
                </a:tc>
                <a:tc>
                  <a:txBody>
                    <a:bodyPr/>
                    <a:lstStyle/>
                    <a:p>
                      <a:pPr algn="l" fontAlgn="b"/>
                      <a:r>
                        <a:rPr lang="en-US" sz="1100" u="none" strike="noStrike">
                          <a:effectLst/>
                        </a:rPr>
                        <a:t> </a:t>
                      </a:r>
                      <a:endParaRPr lang="en-US" sz="1100" b="0" i="0" u="none" strike="noStrike">
                        <a:effectLst/>
                        <a:latin typeface="Arial"/>
                      </a:endParaRPr>
                    </a:p>
                  </a:txBody>
                  <a:tcPr marL="5830" marR="5830" marT="5830" marB="0"/>
                </a:tc>
                <a:tc>
                  <a:txBody>
                    <a:bodyPr/>
                    <a:lstStyle/>
                    <a:p>
                      <a:pPr algn="l" fontAlgn="b"/>
                      <a:r>
                        <a:rPr lang="en-US" sz="1100" u="none" strike="noStrike">
                          <a:effectLst/>
                        </a:rPr>
                        <a:t> </a:t>
                      </a:r>
                      <a:endParaRPr lang="en-US" sz="1100" b="0" i="0" u="none" strike="noStrike">
                        <a:effectLst/>
                        <a:latin typeface="Arial"/>
                      </a:endParaRPr>
                    </a:p>
                  </a:txBody>
                  <a:tcPr marL="5830" marR="5830" marT="5830" marB="0"/>
                </a:tc>
                <a:tc>
                  <a:txBody>
                    <a:bodyPr/>
                    <a:lstStyle/>
                    <a:p>
                      <a:pPr algn="l" fontAlgn="b"/>
                      <a:r>
                        <a:rPr lang="en-US" sz="1100" u="none" strike="noStrike">
                          <a:effectLst/>
                        </a:rPr>
                        <a:t> </a:t>
                      </a:r>
                      <a:endParaRPr lang="en-US" sz="1100" b="0" i="0" u="none" strike="noStrike">
                        <a:effectLst/>
                        <a:latin typeface="Arial"/>
                      </a:endParaRPr>
                    </a:p>
                  </a:txBody>
                  <a:tcPr marL="5830" marR="5830" marT="5830" marB="0"/>
                </a:tc>
                <a:tc>
                  <a:txBody>
                    <a:bodyPr/>
                    <a:lstStyle/>
                    <a:p>
                      <a:pPr algn="l" fontAlgn="b"/>
                      <a:r>
                        <a:rPr lang="en-US" sz="1100" u="none" strike="noStrike" dirty="0">
                          <a:effectLst/>
                        </a:rPr>
                        <a:t>       1,280 </a:t>
                      </a:r>
                      <a:endParaRPr lang="en-US" sz="1100" b="0" i="0" u="none" strike="noStrike" dirty="0">
                        <a:effectLst/>
                        <a:latin typeface="Arial"/>
                      </a:endParaRPr>
                    </a:p>
                  </a:txBody>
                  <a:tcPr marL="5830" marR="5830" marT="5830" marB="0">
                    <a:solidFill>
                      <a:schemeClr val="accent2">
                        <a:lumMod val="60000"/>
                        <a:lumOff val="40000"/>
                      </a:schemeClr>
                    </a:solidFill>
                  </a:tcPr>
                </a:tc>
                <a:tc>
                  <a:txBody>
                    <a:bodyPr/>
                    <a:lstStyle/>
                    <a:p>
                      <a:pPr algn="r" fontAlgn="b"/>
                      <a:r>
                        <a:rPr lang="en-US" sz="1100" u="none" strike="noStrike" dirty="0">
                          <a:effectLst/>
                        </a:rPr>
                        <a:t>0.67%</a:t>
                      </a:r>
                      <a:endParaRPr lang="en-US" sz="1100" b="0" i="0" u="none" strike="noStrike" dirty="0">
                        <a:effectLst/>
                        <a:latin typeface="Arial"/>
                      </a:endParaRPr>
                    </a:p>
                  </a:txBody>
                  <a:tcPr marL="5830" marR="5830" marT="5830" marB="0">
                    <a:solidFill>
                      <a:schemeClr val="accent2">
                        <a:lumMod val="60000"/>
                        <a:lumOff val="40000"/>
                      </a:schemeClr>
                    </a:solidFill>
                  </a:tcPr>
                </a:tc>
                <a:tc>
                  <a:txBody>
                    <a:bodyPr/>
                    <a:lstStyle/>
                    <a:p>
                      <a:pPr algn="l" fontAlgn="b"/>
                      <a:r>
                        <a:rPr lang="en-US" sz="1100" u="none" strike="noStrike" dirty="0">
                          <a:effectLst/>
                        </a:rPr>
                        <a:t>            18,611 </a:t>
                      </a:r>
                      <a:endParaRPr lang="en-US" sz="1100" b="0" i="0" u="none" strike="noStrike" dirty="0">
                        <a:effectLst/>
                        <a:latin typeface="Arial"/>
                      </a:endParaRPr>
                    </a:p>
                  </a:txBody>
                  <a:tcPr marL="5830" marR="5830" marT="5830" marB="0">
                    <a:solidFill>
                      <a:schemeClr val="accent2">
                        <a:lumMod val="60000"/>
                        <a:lumOff val="40000"/>
                      </a:schemeClr>
                    </a:solidFill>
                  </a:tcPr>
                </a:tc>
                <a:tc>
                  <a:txBody>
                    <a:bodyPr/>
                    <a:lstStyle/>
                    <a:p>
                      <a:pPr algn="l" fontAlgn="b"/>
                      <a:r>
                        <a:rPr lang="en-US" sz="1100" u="none" strike="noStrike" dirty="0">
                          <a:effectLst/>
                        </a:rPr>
                        <a:t>            18,871 </a:t>
                      </a:r>
                      <a:endParaRPr lang="en-US" sz="1100" b="0" i="0" u="none" strike="noStrike" dirty="0">
                        <a:effectLst/>
                        <a:latin typeface="Arial"/>
                      </a:endParaRPr>
                    </a:p>
                  </a:txBody>
                  <a:tcPr marL="5830" marR="5830" marT="5830" marB="0">
                    <a:solidFill>
                      <a:schemeClr val="accent2">
                        <a:lumMod val="60000"/>
                        <a:lumOff val="40000"/>
                      </a:schemeClr>
                    </a:solidFill>
                  </a:tcPr>
                </a:tc>
              </a:tr>
              <a:tr h="173472">
                <a:tc>
                  <a:txBody>
                    <a:bodyPr/>
                    <a:lstStyle/>
                    <a:p>
                      <a:pPr algn="l" fontAlgn="b"/>
                      <a:endParaRPr lang="en-US" sz="1100" b="0" i="0" u="none" strike="noStrike" dirty="0">
                        <a:effectLst/>
                        <a:latin typeface="Arial"/>
                      </a:endParaRPr>
                    </a:p>
                  </a:txBody>
                  <a:tcPr marL="5830" marR="5830" marT="5830" marB="0" anchor="b"/>
                </a:tc>
                <a:tc>
                  <a:txBody>
                    <a:bodyPr/>
                    <a:lstStyle/>
                    <a:p>
                      <a:pPr algn="l" fontAlgn="b"/>
                      <a:r>
                        <a:rPr lang="en-US" sz="1100" u="none" strike="noStrike">
                          <a:effectLst/>
                        </a:rPr>
                        <a:t>Clark County</a:t>
                      </a:r>
                      <a:endParaRPr lang="en-US" sz="1100" b="0" i="0" u="none" strike="noStrike">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a:txBody>
                    <a:bodyPr/>
                    <a:lstStyle/>
                    <a:p>
                      <a:pPr algn="l" fontAlgn="b"/>
                      <a:r>
                        <a:rPr lang="en-US" sz="600" u="none" strike="noStrike">
                          <a:effectLst/>
                        </a:rPr>
                        <a:t> </a:t>
                      </a:r>
                      <a:endParaRPr lang="en-US" sz="6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139,554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72.59%</a:t>
                      </a:r>
                      <a:endParaRPr lang="en-US" sz="1100" b="0" i="0" u="none" strike="noStrike">
                        <a:effectLst/>
                        <a:latin typeface="Arial"/>
                      </a:endParaRPr>
                    </a:p>
                  </a:txBody>
                  <a:tcPr marL="5830" marR="5830" marT="5830" marB="0" anchor="b"/>
                </a:tc>
                <a:tc>
                  <a:txBody>
                    <a:bodyPr/>
                    <a:lstStyle/>
                    <a:p>
                      <a:pPr algn="l" fontAlgn="b"/>
                      <a:r>
                        <a:rPr lang="en-US" sz="1100" u="none" strike="noStrike" dirty="0">
                          <a:effectLst/>
                        </a:rPr>
                        <a:t>        2,029,090 </a:t>
                      </a:r>
                      <a:endParaRPr lang="en-US" sz="1100" b="0" i="0" u="none" strike="noStrike" dirty="0">
                        <a:effectLst/>
                        <a:latin typeface="Arial"/>
                      </a:endParaRPr>
                    </a:p>
                  </a:txBody>
                  <a:tcPr marL="5830" marR="5830" marT="5830" marB="0" anchor="b"/>
                </a:tc>
                <a:tc>
                  <a:txBody>
                    <a:bodyPr/>
                    <a:lstStyle/>
                    <a:p>
                      <a:pPr algn="l" fontAlgn="b"/>
                      <a:r>
                        <a:rPr lang="en-US" sz="1100" u="none" strike="noStrike" dirty="0">
                          <a:effectLst/>
                        </a:rPr>
                        <a:t>        2,057,418 </a:t>
                      </a:r>
                      <a:endParaRPr lang="en-US" sz="1100" b="0" i="0" u="none" strike="noStrike" dirty="0">
                        <a:effectLst/>
                        <a:latin typeface="Arial"/>
                      </a:endParaRPr>
                    </a:p>
                  </a:txBody>
                  <a:tcPr marL="5830" marR="5830" marT="5830" marB="0" anchor="b"/>
                </a:tc>
              </a:tr>
              <a:tr h="173472">
                <a:tc>
                  <a:txBody>
                    <a:bodyPr/>
                    <a:lstStyle/>
                    <a:p>
                      <a:pPr algn="l" fontAlgn="b"/>
                      <a:endParaRPr lang="en-US" sz="1100" b="0" i="0" u="none" strike="noStrike" dirty="0">
                        <a:effectLst/>
                        <a:latin typeface="Arial"/>
                      </a:endParaRPr>
                    </a:p>
                  </a:txBody>
                  <a:tcPr marL="5830" marR="5830" marT="5830" marB="0" anchor="b"/>
                </a:tc>
                <a:tc>
                  <a:txBody>
                    <a:bodyPr/>
                    <a:lstStyle/>
                    <a:p>
                      <a:pPr algn="l" fontAlgn="b"/>
                      <a:r>
                        <a:rPr lang="en-US" sz="1100" u="none" strike="noStrike" dirty="0">
                          <a:effectLst/>
                        </a:rPr>
                        <a:t>Douglas County</a:t>
                      </a:r>
                      <a:endParaRPr lang="en-US" sz="1100" b="0" i="0" u="none" strike="noStrike" dirty="0">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a:txBody>
                    <a:bodyPr/>
                    <a:lstStyle/>
                    <a:p>
                      <a:pPr algn="l" fontAlgn="b"/>
                      <a:r>
                        <a:rPr lang="en-US" sz="600" u="none" strike="noStrike">
                          <a:effectLst/>
                        </a:rPr>
                        <a:t> </a:t>
                      </a:r>
                      <a:endParaRPr lang="en-US" sz="6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2,994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1.56%</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43,532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44,140 </a:t>
                      </a:r>
                      <a:endParaRPr lang="en-US" sz="1100" b="0" i="0" u="none" strike="noStrike">
                        <a:effectLst/>
                        <a:latin typeface="Arial"/>
                      </a:endParaRPr>
                    </a:p>
                  </a:txBody>
                  <a:tcPr marL="5830" marR="5830" marT="5830" marB="0" anchor="b"/>
                </a:tc>
              </a:tr>
              <a:tr h="173472">
                <a:tc>
                  <a:txBody>
                    <a:bodyPr/>
                    <a:lstStyle/>
                    <a:p>
                      <a:pPr algn="l" fontAlgn="b"/>
                      <a:endParaRPr lang="en-US" sz="1100" b="0" i="0" u="none" strike="noStrike" dirty="0">
                        <a:effectLst/>
                        <a:latin typeface="Arial"/>
                      </a:endParaRPr>
                    </a:p>
                  </a:txBody>
                  <a:tcPr marL="5830" marR="5830" marT="5830" marB="0" anchor="b"/>
                </a:tc>
                <a:tc>
                  <a:txBody>
                    <a:bodyPr/>
                    <a:lstStyle/>
                    <a:p>
                      <a:pPr algn="l" fontAlgn="b"/>
                      <a:r>
                        <a:rPr lang="en-US" sz="1100" u="none" strike="noStrike">
                          <a:effectLst/>
                        </a:rPr>
                        <a:t>Churchill County</a:t>
                      </a:r>
                      <a:endParaRPr lang="en-US" sz="1100" b="0" i="0" u="none" strike="noStrike">
                        <a:effectLst/>
                        <a:latin typeface="Arial"/>
                      </a:endParaRPr>
                    </a:p>
                  </a:txBody>
                  <a:tcPr marL="5830" marR="5830" marT="5830" marB="0" anchor="b"/>
                </a:tc>
                <a:tc>
                  <a:txBody>
                    <a:bodyPr/>
                    <a:lstStyle/>
                    <a:p>
                      <a:pPr algn="l" fontAlgn="b"/>
                      <a:endParaRPr lang="en-US" sz="600" b="0" i="0" u="none" strike="noStrike" dirty="0">
                        <a:effectLst/>
                        <a:latin typeface="Arial"/>
                      </a:endParaRPr>
                    </a:p>
                  </a:txBody>
                  <a:tcPr marL="5830" marR="5830" marT="5830" marB="0" anchor="b"/>
                </a:tc>
                <a:tc>
                  <a:txBody>
                    <a:bodyPr/>
                    <a:lstStyle/>
                    <a:p>
                      <a:pPr algn="l" fontAlgn="b"/>
                      <a:r>
                        <a:rPr lang="en-US" sz="600" u="none" strike="noStrike">
                          <a:effectLst/>
                        </a:rPr>
                        <a:t> </a:t>
                      </a:r>
                      <a:endParaRPr lang="en-US" sz="6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1,882 </a:t>
                      </a:r>
                      <a:endParaRPr lang="en-US" sz="1100" b="0" i="0" u="none" strike="noStrike">
                        <a:effectLst/>
                        <a:latin typeface="Arial"/>
                      </a:endParaRPr>
                    </a:p>
                  </a:txBody>
                  <a:tcPr marL="5830" marR="5830" marT="5830" marB="0" anchor="b"/>
                </a:tc>
                <a:tc>
                  <a:txBody>
                    <a:bodyPr/>
                    <a:lstStyle/>
                    <a:p>
                      <a:pPr algn="r" fontAlgn="b"/>
                      <a:r>
                        <a:rPr lang="en-US" sz="1100" u="none" strike="noStrike">
                          <a:effectLst/>
                        </a:rPr>
                        <a:t>0.98%</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27,364 </a:t>
                      </a:r>
                      <a:endParaRPr lang="en-US" sz="1100" b="0" i="0" u="none" strike="noStrike">
                        <a:effectLst/>
                        <a:latin typeface="Arial"/>
                      </a:endParaRPr>
                    </a:p>
                  </a:txBody>
                  <a:tcPr marL="5830" marR="5830" marT="5830" marB="0" anchor="b"/>
                </a:tc>
                <a:tc>
                  <a:txBody>
                    <a:bodyPr/>
                    <a:lstStyle/>
                    <a:p>
                      <a:pPr algn="l" fontAlgn="b"/>
                      <a:r>
                        <a:rPr lang="en-US" sz="1100" u="none" strike="noStrike">
                          <a:effectLst/>
                        </a:rPr>
                        <a:t>            27,746 </a:t>
                      </a:r>
                      <a:endParaRPr lang="en-US" sz="1100" b="0" i="0" u="none" strike="noStrike">
                        <a:effectLst/>
                        <a:latin typeface="Arial"/>
                      </a:endParaRPr>
                    </a:p>
                  </a:txBody>
                  <a:tcPr marL="5830" marR="5830" marT="5830" marB="0" anchor="b"/>
                </a:tc>
              </a:tr>
              <a:tr h="241593">
                <a:tc>
                  <a:txBody>
                    <a:bodyPr/>
                    <a:lstStyle/>
                    <a:p>
                      <a:pPr algn="l" fontAlgn="b"/>
                      <a:endParaRPr lang="en-US" sz="1100" b="0" i="0" u="none" strike="noStrike" dirty="0">
                        <a:effectLst/>
                        <a:latin typeface="Arial"/>
                      </a:endParaRPr>
                    </a:p>
                  </a:txBody>
                  <a:tcPr marL="5830" marR="5830" marT="5830" marB="0" anchor="b"/>
                </a:tc>
                <a:tc>
                  <a:txBody>
                    <a:bodyPr/>
                    <a:lstStyle/>
                    <a:p>
                      <a:pPr algn="l" fontAlgn="b"/>
                      <a:r>
                        <a:rPr lang="en-US" sz="1100" u="none" strike="noStrike" dirty="0">
                          <a:effectLst/>
                        </a:rPr>
                        <a:t>Total</a:t>
                      </a:r>
                      <a:endParaRPr lang="en-US" sz="1100" b="0" i="0" u="none" strike="noStrike" dirty="0">
                        <a:effectLst/>
                        <a:latin typeface="Arial"/>
                      </a:endParaRPr>
                    </a:p>
                  </a:txBody>
                  <a:tcPr marL="5830" marR="5830" marT="5830" marB="0">
                    <a:solidFill>
                      <a:schemeClr val="accent2">
                        <a:lumMod val="75000"/>
                      </a:schemeClr>
                    </a:solidFill>
                  </a:tcPr>
                </a:tc>
                <a:tc>
                  <a:txBody>
                    <a:bodyPr/>
                    <a:lstStyle/>
                    <a:p>
                      <a:pPr algn="l" fontAlgn="b"/>
                      <a:endParaRPr lang="en-US" sz="600" b="0" i="0" u="none" strike="noStrike" dirty="0">
                        <a:effectLst/>
                        <a:latin typeface="Arial"/>
                      </a:endParaRPr>
                    </a:p>
                  </a:txBody>
                  <a:tcPr marL="5830" marR="5830" marT="5830" marB="0">
                    <a:solidFill>
                      <a:schemeClr val="accent2">
                        <a:lumMod val="75000"/>
                      </a:schemeClr>
                    </a:solidFill>
                  </a:tcPr>
                </a:tc>
                <a:tc>
                  <a:txBody>
                    <a:bodyPr/>
                    <a:lstStyle/>
                    <a:p>
                      <a:pPr algn="l" fontAlgn="b"/>
                      <a:r>
                        <a:rPr lang="en-US" sz="600" u="none" strike="noStrike" dirty="0">
                          <a:effectLst/>
                        </a:rPr>
                        <a:t> </a:t>
                      </a:r>
                      <a:endParaRPr lang="en-US" sz="600" b="0" i="0" u="none" strike="noStrike" dirty="0">
                        <a:effectLst/>
                        <a:latin typeface="Arial"/>
                      </a:endParaRPr>
                    </a:p>
                  </a:txBody>
                  <a:tcPr marL="5830" marR="5830" marT="5830" marB="0">
                    <a:solidFill>
                      <a:schemeClr val="accent2">
                        <a:lumMod val="75000"/>
                      </a:schemeClr>
                    </a:solidFill>
                  </a:tcPr>
                </a:tc>
                <a:tc>
                  <a:txBody>
                    <a:bodyPr/>
                    <a:lstStyle/>
                    <a:p>
                      <a:pPr algn="l" fontAlgn="b"/>
                      <a:r>
                        <a:rPr lang="en-US" sz="1100" u="none" strike="noStrike" dirty="0">
                          <a:effectLst/>
                        </a:rPr>
                        <a:t> </a:t>
                      </a:r>
                      <a:endParaRPr lang="en-US" sz="1100" b="0" i="0" u="none" strike="noStrike" dirty="0">
                        <a:effectLst/>
                        <a:latin typeface="Arial"/>
                      </a:endParaRPr>
                    </a:p>
                  </a:txBody>
                  <a:tcPr marL="5830" marR="5830" marT="5830" marB="0">
                    <a:solidFill>
                      <a:schemeClr val="accent2">
                        <a:lumMod val="75000"/>
                      </a:schemeClr>
                    </a:solidFill>
                  </a:tcPr>
                </a:tc>
                <a:tc>
                  <a:txBody>
                    <a:bodyPr/>
                    <a:lstStyle/>
                    <a:p>
                      <a:pPr algn="l" fontAlgn="b"/>
                      <a:r>
                        <a:rPr lang="en-US" sz="1100" u="none" strike="noStrike" dirty="0">
                          <a:effectLst/>
                        </a:rPr>
                        <a:t> </a:t>
                      </a:r>
                      <a:endParaRPr lang="en-US" sz="1100" b="0" i="0" u="none" strike="noStrike" dirty="0">
                        <a:effectLst/>
                        <a:latin typeface="Arial"/>
                      </a:endParaRPr>
                    </a:p>
                  </a:txBody>
                  <a:tcPr marL="5830" marR="5830" marT="5830" marB="0">
                    <a:solidFill>
                      <a:schemeClr val="accent2">
                        <a:lumMod val="75000"/>
                      </a:schemeClr>
                    </a:solidFill>
                  </a:tcPr>
                </a:tc>
                <a:tc>
                  <a:txBody>
                    <a:bodyPr/>
                    <a:lstStyle/>
                    <a:p>
                      <a:pPr algn="l" fontAlgn="b"/>
                      <a:r>
                        <a:rPr lang="en-US" sz="1100" u="none" strike="noStrike" dirty="0">
                          <a:effectLst/>
                        </a:rPr>
                        <a:t> </a:t>
                      </a:r>
                      <a:endParaRPr lang="en-US" sz="1100" b="0" i="0" u="none" strike="noStrike" dirty="0">
                        <a:effectLst/>
                        <a:latin typeface="Arial"/>
                      </a:endParaRPr>
                    </a:p>
                  </a:txBody>
                  <a:tcPr marL="5830" marR="5830" marT="5830" marB="0">
                    <a:solidFill>
                      <a:schemeClr val="accent2">
                        <a:lumMod val="75000"/>
                      </a:schemeClr>
                    </a:solidFill>
                  </a:tcPr>
                </a:tc>
                <a:tc>
                  <a:txBody>
                    <a:bodyPr/>
                    <a:lstStyle/>
                    <a:p>
                      <a:pPr algn="l" fontAlgn="b"/>
                      <a:r>
                        <a:rPr lang="en-US" sz="1100" u="none" strike="noStrike" dirty="0">
                          <a:effectLst/>
                        </a:rPr>
                        <a:t>    192,257 </a:t>
                      </a:r>
                      <a:endParaRPr lang="en-US" sz="1100" b="0" i="0" u="none" strike="noStrike" dirty="0">
                        <a:effectLst/>
                        <a:latin typeface="Arial"/>
                      </a:endParaRPr>
                    </a:p>
                  </a:txBody>
                  <a:tcPr marL="5830" marR="5830" marT="5830" marB="0">
                    <a:solidFill>
                      <a:schemeClr val="accent2">
                        <a:lumMod val="75000"/>
                      </a:schemeClr>
                    </a:solidFill>
                  </a:tcPr>
                </a:tc>
                <a:tc>
                  <a:txBody>
                    <a:bodyPr/>
                    <a:lstStyle/>
                    <a:p>
                      <a:pPr algn="r" fontAlgn="b"/>
                      <a:r>
                        <a:rPr lang="en-US" sz="1100" u="none" strike="noStrike" dirty="0">
                          <a:effectLst/>
                        </a:rPr>
                        <a:t>100.00%</a:t>
                      </a:r>
                      <a:endParaRPr lang="en-US" sz="1100" b="0" i="0" u="none" strike="noStrike" dirty="0">
                        <a:effectLst/>
                        <a:latin typeface="Arial"/>
                      </a:endParaRPr>
                    </a:p>
                  </a:txBody>
                  <a:tcPr marL="5830" marR="5830" marT="5830" marB="0">
                    <a:solidFill>
                      <a:schemeClr val="accent2">
                        <a:lumMod val="75000"/>
                      </a:schemeClr>
                    </a:solidFill>
                  </a:tcPr>
                </a:tc>
                <a:tc>
                  <a:txBody>
                    <a:bodyPr/>
                    <a:lstStyle/>
                    <a:p>
                      <a:pPr algn="l" fontAlgn="b"/>
                      <a:r>
                        <a:rPr lang="en-US" sz="1100" u="none" strike="noStrike" dirty="0">
                          <a:effectLst/>
                        </a:rPr>
                        <a:t>        2,795,382 </a:t>
                      </a:r>
                      <a:endParaRPr lang="en-US" sz="1100" b="1" i="0" u="none" strike="noStrike" dirty="0">
                        <a:effectLst/>
                        <a:latin typeface="Arial"/>
                      </a:endParaRPr>
                    </a:p>
                  </a:txBody>
                  <a:tcPr marL="5830" marR="5830" marT="5830" marB="0">
                    <a:solidFill>
                      <a:schemeClr val="accent2">
                        <a:lumMod val="75000"/>
                      </a:schemeClr>
                    </a:solidFill>
                  </a:tcPr>
                </a:tc>
                <a:tc>
                  <a:txBody>
                    <a:bodyPr/>
                    <a:lstStyle/>
                    <a:p>
                      <a:pPr algn="l" fontAlgn="b"/>
                      <a:r>
                        <a:rPr lang="en-US" sz="1100" u="none" strike="noStrike" dirty="0">
                          <a:effectLst/>
                        </a:rPr>
                        <a:t>        2,834,408 </a:t>
                      </a:r>
                      <a:endParaRPr lang="en-US" sz="1100" b="1" i="0" u="none" strike="noStrike" dirty="0">
                        <a:effectLst/>
                        <a:latin typeface="Arial"/>
                      </a:endParaRPr>
                    </a:p>
                  </a:txBody>
                  <a:tcPr marL="5830" marR="5830" marT="5830" marB="0">
                    <a:solidFill>
                      <a:schemeClr val="accent2">
                        <a:lumMod val="75000"/>
                      </a:schemeClr>
                    </a:solidFill>
                  </a:tcPr>
                </a:tc>
              </a:tr>
            </a:tbl>
          </a:graphicData>
        </a:graphic>
      </p:graphicFrame>
      <p:sp>
        <p:nvSpPr>
          <p:cNvPr id="3" name="Slide Number Placeholder 2"/>
          <p:cNvSpPr>
            <a:spLocks noGrp="1"/>
          </p:cNvSpPr>
          <p:nvPr>
            <p:ph type="sldNum" sz="quarter" idx="11"/>
          </p:nvPr>
        </p:nvSpPr>
        <p:spPr/>
        <p:txBody>
          <a:bodyPr/>
          <a:lstStyle/>
          <a:p>
            <a:pPr>
              <a:defRPr/>
            </a:pPr>
            <a:fld id="{75E173E0-6981-4907-B718-02F6402B9F76}" type="slidenum">
              <a:rPr lang="en-US" altLang="en-US" smtClean="0"/>
              <a:pPr>
                <a:defRPr/>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077200" cy="2133600"/>
          </a:xfrm>
        </p:spPr>
        <p:txBody>
          <a:bodyPr/>
          <a:lstStyle/>
          <a:p>
            <a:pPr>
              <a:defRPr/>
            </a:pPr>
            <a:r>
              <a:rPr lang="en-US" sz="2700" dirty="0" smtClean="0">
                <a:solidFill>
                  <a:schemeClr val="tx1"/>
                </a:solidFill>
              </a:rPr>
              <a:t>Recommendations made by the Commission on Statewide Juvenile Justice Reform</a:t>
            </a:r>
            <a:endParaRPr lang="en-US" dirty="0"/>
          </a:p>
        </p:txBody>
      </p:sp>
      <p:sp>
        <p:nvSpPr>
          <p:cNvPr id="4" name="Subtitle 2"/>
          <p:cNvSpPr txBox="1">
            <a:spLocks/>
          </p:cNvSpPr>
          <p:nvPr/>
        </p:nvSpPr>
        <p:spPr>
          <a:xfrm>
            <a:off x="304800" y="1219200"/>
            <a:ext cx="8305800" cy="579120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Bef>
                <a:spcPts val="0"/>
              </a:spcBef>
              <a:buFont typeface="Wingdings"/>
              <a:buNone/>
              <a:defRPr/>
            </a:pPr>
            <a:r>
              <a:rPr lang="en-US" sz="950" dirty="0" smtClean="0">
                <a:ea typeface="Garamond" pitchFamily="18" charset="0"/>
                <a:cs typeface="Times New Roman" panose="02020603050405020304" pitchFamily="18" charset="0"/>
              </a:rPr>
              <a:t>To date, the Commission’s objectives were to make recommendations for reform of the Juvenile Justice System in Nevada with greater emphasis on regionalization and programming.  Major components of this transition involve state facilities and state general funds for deep-end commitments. </a:t>
            </a:r>
          </a:p>
          <a:p>
            <a:pPr marL="0" indent="0">
              <a:spcBef>
                <a:spcPts val="0"/>
              </a:spcBef>
              <a:buFont typeface="Wingdings"/>
              <a:buNone/>
              <a:defRPr/>
            </a:pPr>
            <a:endParaRPr lang="en-US" sz="950" dirty="0" smtClean="0">
              <a:ea typeface="Garamond" pitchFamily="18" charset="0"/>
              <a:cs typeface="Times New Roman" panose="02020603050405020304" pitchFamily="18" charset="0"/>
            </a:endParaRPr>
          </a:p>
          <a:p>
            <a:pPr marL="0" indent="0">
              <a:spcBef>
                <a:spcPts val="0"/>
              </a:spcBef>
              <a:buFont typeface="Wingdings"/>
              <a:buNone/>
              <a:defRPr/>
            </a:pPr>
            <a:r>
              <a:rPr lang="en-US" sz="950" b="1" dirty="0" smtClean="0">
                <a:solidFill>
                  <a:schemeClr val="tx1">
                    <a:lumMod val="90000"/>
                    <a:lumOff val="10000"/>
                  </a:schemeClr>
                </a:solidFill>
                <a:ea typeface="Garamond" pitchFamily="18" charset="0"/>
                <a:cs typeface="Times New Roman" panose="02020603050405020304" pitchFamily="18" charset="0"/>
              </a:rPr>
              <a:t>Phase I</a:t>
            </a:r>
            <a:r>
              <a:rPr lang="en-US" sz="950" dirty="0" smtClean="0">
                <a:solidFill>
                  <a:schemeClr val="tx1">
                    <a:lumMod val="90000"/>
                    <a:lumOff val="10000"/>
                  </a:schemeClr>
                </a:solidFill>
                <a:ea typeface="Garamond" pitchFamily="18" charset="0"/>
                <a:cs typeface="Times New Roman" panose="02020603050405020304" pitchFamily="18" charset="0"/>
              </a:rPr>
              <a:t> </a:t>
            </a:r>
            <a:r>
              <a:rPr lang="en-US" sz="950" b="1" dirty="0" smtClean="0">
                <a:solidFill>
                  <a:schemeClr val="tx1">
                    <a:lumMod val="90000"/>
                    <a:lumOff val="10000"/>
                  </a:schemeClr>
                </a:solidFill>
                <a:ea typeface="Garamond" pitchFamily="18" charset="0"/>
                <a:cs typeface="Times New Roman" panose="02020603050405020304" pitchFamily="18" charset="0"/>
              </a:rPr>
              <a:t>(2013 Legislative Session):</a:t>
            </a:r>
          </a:p>
          <a:p>
            <a:pPr>
              <a:spcBef>
                <a:spcPts val="0"/>
              </a:spcBef>
              <a:defRPr/>
            </a:pPr>
            <a:r>
              <a:rPr lang="en-US" sz="900" dirty="0" smtClean="0">
                <a:ea typeface="Calibri" pitchFamily="34" charset="0"/>
                <a:cs typeface="Times New Roman" panose="02020603050405020304" pitchFamily="18" charset="0"/>
              </a:rPr>
              <a:t>Downsized NYTC from 110 to 60 beds NYTC (160 bed capacity).  Savings from this bed reduction was reinvested to reopen SVYCC.</a:t>
            </a:r>
          </a:p>
          <a:p>
            <a:pPr>
              <a:spcBef>
                <a:spcPts val="0"/>
              </a:spcBef>
              <a:defRPr/>
            </a:pPr>
            <a:r>
              <a:rPr lang="en-US" sz="900" dirty="0" smtClean="0">
                <a:ea typeface="Calibri" pitchFamily="34" charset="0"/>
                <a:cs typeface="Times New Roman" panose="02020603050405020304" pitchFamily="18" charset="0"/>
              </a:rPr>
              <a:t>Funding was approved to purchase 50 State correctional beds and the necessary equipment and start-up costs to move the Summit View Youth Correctional Facility to an operational level.  DCFS accomplished this by contracting with Rite of Passage.</a:t>
            </a:r>
          </a:p>
          <a:p>
            <a:pPr>
              <a:spcBef>
                <a:spcPts val="0"/>
              </a:spcBef>
              <a:defRPr/>
            </a:pPr>
            <a:r>
              <a:rPr lang="en-US" sz="900" dirty="0" smtClean="0">
                <a:ea typeface="Calibri" pitchFamily="34" charset="0"/>
                <a:cs typeface="Times New Roman" panose="02020603050405020304" pitchFamily="18" charset="0"/>
              </a:rPr>
              <a:t>DCFS has isolated one full time position to act as the Quality Control Specialist to monitor the day to day operations of SVYCC programming.</a:t>
            </a:r>
          </a:p>
          <a:p>
            <a:pPr marL="0" indent="0">
              <a:spcBef>
                <a:spcPts val="0"/>
              </a:spcBef>
              <a:buFont typeface="Wingdings"/>
              <a:buNone/>
              <a:defRPr/>
            </a:pPr>
            <a:endParaRPr lang="en-US" sz="950" b="1" dirty="0" smtClean="0">
              <a:ea typeface="Garamond" pitchFamily="18" charset="0"/>
              <a:cs typeface="Times New Roman" panose="02020603050405020304" pitchFamily="18" charset="0"/>
            </a:endParaRPr>
          </a:p>
          <a:p>
            <a:pPr marL="0" indent="0">
              <a:spcBef>
                <a:spcPts val="0"/>
              </a:spcBef>
              <a:buFont typeface="Wingdings"/>
              <a:buNone/>
              <a:defRPr/>
            </a:pPr>
            <a:r>
              <a:rPr lang="en-US" sz="950" b="1" dirty="0" smtClean="0">
                <a:solidFill>
                  <a:schemeClr val="tx1">
                    <a:lumMod val="90000"/>
                    <a:lumOff val="10000"/>
                  </a:schemeClr>
                </a:solidFill>
                <a:ea typeface="Garamond" pitchFamily="18" charset="0"/>
                <a:cs typeface="Times New Roman" panose="02020603050405020304" pitchFamily="18" charset="0"/>
              </a:rPr>
              <a:t>Phase II (future)</a:t>
            </a:r>
            <a:endParaRPr lang="en-US" sz="800" dirty="0" smtClean="0">
              <a:solidFill>
                <a:schemeClr val="tx1">
                  <a:lumMod val="90000"/>
                  <a:lumOff val="10000"/>
                </a:schemeClr>
              </a:solidFill>
              <a:cs typeface="Times New Roman" panose="02020603050405020304" pitchFamily="18" charset="0"/>
            </a:endParaRPr>
          </a:p>
          <a:p>
            <a:pPr marL="0" indent="0">
              <a:spcBef>
                <a:spcPts val="0"/>
              </a:spcBef>
              <a:buFont typeface="Wingdings"/>
              <a:buNone/>
              <a:defRPr/>
            </a:pPr>
            <a:r>
              <a:rPr lang="en-US" sz="900" dirty="0"/>
              <a:t>The Commission analyzed </a:t>
            </a:r>
            <a:r>
              <a:rPr lang="en-US" sz="900" dirty="0" smtClean="0"/>
              <a:t>several different Options, finally narrowing down to 3:</a:t>
            </a:r>
          </a:p>
          <a:p>
            <a:pPr marL="0" indent="0">
              <a:spcBef>
                <a:spcPts val="0"/>
              </a:spcBef>
              <a:buFont typeface="Wingdings"/>
              <a:buNone/>
              <a:defRPr/>
            </a:pPr>
            <a:r>
              <a:rPr lang="en-US" sz="1000" i="1" dirty="0" smtClean="0"/>
              <a:t>Option </a:t>
            </a:r>
            <a:r>
              <a:rPr lang="en-US" sz="1000" i="1" dirty="0"/>
              <a:t>A.  </a:t>
            </a:r>
            <a:r>
              <a:rPr lang="en-US" sz="900" dirty="0" smtClean="0"/>
              <a:t>“</a:t>
            </a:r>
            <a:r>
              <a:rPr lang="en-US" sz="900" dirty="0"/>
              <a:t>Nevada T” Juvenile Facility:  Design and construct a new secure Juvenile Correctional Facility for 56 </a:t>
            </a:r>
            <a:r>
              <a:rPr lang="en-US" sz="900" dirty="0" smtClean="0"/>
              <a:t>beds </a:t>
            </a:r>
            <a:r>
              <a:rPr lang="en-US" sz="900" dirty="0"/>
              <a:t>at Summit View (Red Rock Academy) to house serious juvenile offenders who have </a:t>
            </a:r>
            <a:r>
              <a:rPr lang="en-US" sz="900" dirty="0" smtClean="0"/>
              <a:t>historically been </a:t>
            </a:r>
            <a:r>
              <a:rPr lang="en-US" sz="900" dirty="0"/>
              <a:t>in the adult prison system: </a:t>
            </a:r>
            <a:r>
              <a:rPr lang="en-US" sz="1000" b="1" dirty="0">
                <a:solidFill>
                  <a:schemeClr val="accent3"/>
                </a:solidFill>
              </a:rPr>
              <a:t>$15,461,937</a:t>
            </a:r>
          </a:p>
          <a:p>
            <a:pPr marL="0" indent="0">
              <a:spcBef>
                <a:spcPts val="0"/>
              </a:spcBef>
              <a:buFont typeface="Wingdings"/>
              <a:buNone/>
              <a:defRPr/>
            </a:pPr>
            <a:r>
              <a:rPr lang="en-US" sz="1000" i="1" dirty="0"/>
              <a:t>Option B</a:t>
            </a:r>
            <a:r>
              <a:rPr lang="en-US" sz="900" dirty="0"/>
              <a:t>.  </a:t>
            </a:r>
            <a:r>
              <a:rPr lang="en-US" sz="900" dirty="0" smtClean="0"/>
              <a:t>Invest </a:t>
            </a:r>
            <a:r>
              <a:rPr lang="en-US" sz="900" dirty="0"/>
              <a:t>in NYTC long term Concept: Capital Improvement Projects would total: </a:t>
            </a:r>
            <a:r>
              <a:rPr lang="en-US" sz="1000" b="1" dirty="0">
                <a:solidFill>
                  <a:schemeClr val="accent3"/>
                </a:solidFill>
              </a:rPr>
              <a:t>$6,021,023</a:t>
            </a:r>
          </a:p>
          <a:p>
            <a:pPr marL="0" indent="0">
              <a:spcBef>
                <a:spcPts val="0"/>
              </a:spcBef>
              <a:buFont typeface="Wingdings"/>
              <a:buNone/>
              <a:defRPr/>
            </a:pPr>
            <a:r>
              <a:rPr lang="en-US" sz="1000" i="1" dirty="0"/>
              <a:t>Option C</a:t>
            </a:r>
            <a:r>
              <a:rPr lang="en-US" sz="900" dirty="0"/>
              <a:t>. </a:t>
            </a:r>
            <a:r>
              <a:rPr lang="en-US" sz="900" dirty="0" smtClean="0"/>
              <a:t>Northern </a:t>
            </a:r>
            <a:r>
              <a:rPr lang="en-US" sz="900" dirty="0"/>
              <a:t>Nevada Regional Center (NNCC) Concept </a:t>
            </a:r>
            <a:r>
              <a:rPr lang="en-US" sz="900" u="sng" dirty="0"/>
              <a:t>(this would trigger the closure of NYTC</a:t>
            </a:r>
            <a:r>
              <a:rPr lang="en-US" sz="900" dirty="0" smtClean="0"/>
              <a:t>): Programming</a:t>
            </a:r>
            <a:r>
              <a:rPr lang="en-US" sz="900" dirty="0"/>
              <a:t>, Design, Bid and Construct a new  </a:t>
            </a:r>
            <a:r>
              <a:rPr lang="en-US" sz="900" dirty="0" smtClean="0"/>
              <a:t>   84 </a:t>
            </a:r>
            <a:r>
              <a:rPr lang="en-US" sz="900" dirty="0"/>
              <a:t>Bed </a:t>
            </a:r>
            <a:r>
              <a:rPr lang="en-US" sz="900" dirty="0" smtClean="0"/>
              <a:t>Youth/Juvenile Facility </a:t>
            </a:r>
            <a:r>
              <a:rPr lang="en-US" sz="900" dirty="0"/>
              <a:t>at the Northern </a:t>
            </a:r>
            <a:r>
              <a:rPr lang="en-US" sz="900" dirty="0" smtClean="0"/>
              <a:t>Nevada </a:t>
            </a:r>
            <a:r>
              <a:rPr lang="en-US" sz="900" dirty="0"/>
              <a:t>Correctional Center in Carson </a:t>
            </a:r>
            <a:r>
              <a:rPr lang="en-US" sz="900" dirty="0" smtClean="0"/>
              <a:t>City. </a:t>
            </a:r>
            <a:r>
              <a:rPr lang="en-US" sz="1000" b="1" dirty="0" smtClean="0">
                <a:solidFill>
                  <a:schemeClr val="accent3"/>
                </a:solidFill>
              </a:rPr>
              <a:t>$</a:t>
            </a:r>
            <a:r>
              <a:rPr lang="en-US" sz="1000" b="1" dirty="0">
                <a:solidFill>
                  <a:schemeClr val="accent3"/>
                </a:solidFill>
              </a:rPr>
              <a:t>44,322,213</a:t>
            </a:r>
            <a:endParaRPr lang="en-US" sz="1000" dirty="0">
              <a:solidFill>
                <a:schemeClr val="accent3"/>
              </a:solidFill>
            </a:endParaRPr>
          </a:p>
          <a:p>
            <a:pPr marL="0" indent="0">
              <a:buFont typeface="Wingdings"/>
              <a:buNone/>
              <a:defRPr/>
            </a:pPr>
            <a:r>
              <a:rPr lang="en-US" sz="1000" b="1" u="sng" dirty="0">
                <a:solidFill>
                  <a:schemeClr val="tx1">
                    <a:lumMod val="90000"/>
                    <a:lumOff val="10000"/>
                  </a:schemeClr>
                </a:solidFill>
              </a:rPr>
              <a:t>The Commission </a:t>
            </a:r>
            <a:r>
              <a:rPr lang="en-US" sz="1000" b="1" u="sng" dirty="0" smtClean="0">
                <a:solidFill>
                  <a:schemeClr val="tx1">
                    <a:lumMod val="90000"/>
                    <a:lumOff val="10000"/>
                  </a:schemeClr>
                </a:solidFill>
              </a:rPr>
              <a:t>voted (</a:t>
            </a:r>
            <a:r>
              <a:rPr lang="en-US" sz="1000" b="1" u="sng" dirty="0">
                <a:solidFill>
                  <a:schemeClr val="tx1">
                    <a:lumMod val="90000"/>
                    <a:lumOff val="10000"/>
                  </a:schemeClr>
                </a:solidFill>
              </a:rPr>
              <a:t>after Agency Request was closed</a:t>
            </a:r>
            <a:r>
              <a:rPr lang="en-US" sz="1000" b="1" u="sng" dirty="0" smtClean="0">
                <a:solidFill>
                  <a:schemeClr val="tx1">
                    <a:lumMod val="90000"/>
                    <a:lumOff val="10000"/>
                  </a:schemeClr>
                </a:solidFill>
              </a:rPr>
              <a:t>) to recommend the following: </a:t>
            </a:r>
            <a:endParaRPr lang="en-US" sz="1000" b="1" u="sng" dirty="0">
              <a:solidFill>
                <a:schemeClr val="tx1">
                  <a:lumMod val="90000"/>
                  <a:lumOff val="10000"/>
                </a:schemeClr>
              </a:solidFill>
            </a:endParaRPr>
          </a:p>
          <a:p>
            <a:pPr>
              <a:spcBef>
                <a:spcPts val="0"/>
              </a:spcBef>
              <a:defRPr/>
            </a:pPr>
            <a:r>
              <a:rPr lang="en-US" sz="900" dirty="0" smtClean="0">
                <a:cs typeface="Times New Roman" panose="02020603050405020304" pitchFamily="18" charset="0"/>
              </a:rPr>
              <a:t>Designate </a:t>
            </a:r>
            <a:r>
              <a:rPr lang="en-US" sz="900" dirty="0">
                <a:cs typeface="Times New Roman" panose="02020603050405020304" pitchFamily="18" charset="0"/>
              </a:rPr>
              <a:t>NYTC as the juvenile commitment/treatment facility for the Northern Nevada Region at a 60 bed capacity long term.</a:t>
            </a:r>
          </a:p>
          <a:p>
            <a:pPr>
              <a:spcBef>
                <a:spcPts val="0"/>
              </a:spcBef>
              <a:defRPr/>
            </a:pPr>
            <a:r>
              <a:rPr lang="en-US" sz="900" dirty="0"/>
              <a:t>NYTC receive funding for reasonable prioritized capital improvement projects directly related to the functioning and support of the 60 bed commitment/treatment program and that a full evaluation of the facility be completed to determine which buildings would not be used as part of the routine facility dynamic</a:t>
            </a:r>
            <a:r>
              <a:rPr lang="en-US" sz="900" dirty="0" smtClean="0"/>
              <a:t>.  </a:t>
            </a:r>
            <a:endParaRPr lang="en-US" sz="900" dirty="0"/>
          </a:p>
          <a:p>
            <a:pPr>
              <a:spcBef>
                <a:spcPts val="0"/>
              </a:spcBef>
              <a:defRPr/>
            </a:pPr>
            <a:r>
              <a:rPr lang="en-US" sz="900" dirty="0">
                <a:cs typeface="Times New Roman" panose="02020603050405020304" pitchFamily="18" charset="0"/>
              </a:rPr>
              <a:t>Abandon the Nevada T and NNCC Options.</a:t>
            </a:r>
          </a:p>
          <a:p>
            <a:pPr lvl="1">
              <a:defRPr/>
            </a:pPr>
            <a:r>
              <a:rPr lang="en-US" sz="900" dirty="0"/>
              <a:t>NYTC CIP’s vs. Nevada T: </a:t>
            </a:r>
            <a:r>
              <a:rPr lang="en-US" sz="900" dirty="0" smtClean="0"/>
              <a:t>Reduced CIP funding:</a:t>
            </a:r>
            <a:r>
              <a:rPr lang="en-US" sz="1000" b="1" dirty="0" smtClean="0">
                <a:solidFill>
                  <a:schemeClr val="accent3"/>
                </a:solidFill>
              </a:rPr>
              <a:t> </a:t>
            </a:r>
            <a:r>
              <a:rPr lang="en-US" sz="1000" b="1" dirty="0">
                <a:solidFill>
                  <a:schemeClr val="accent3"/>
                </a:solidFill>
              </a:rPr>
              <a:t>$9,440,914</a:t>
            </a:r>
          </a:p>
          <a:p>
            <a:pPr lvl="1">
              <a:defRPr/>
            </a:pPr>
            <a:r>
              <a:rPr lang="en-US" sz="900" dirty="0"/>
              <a:t>NYTC CIP’s vs. NNCC :    </a:t>
            </a:r>
            <a:r>
              <a:rPr lang="en-US" sz="900" dirty="0" smtClean="0"/>
              <a:t> Reduced CIP funding: </a:t>
            </a:r>
            <a:r>
              <a:rPr lang="en-US" sz="1000" b="1" dirty="0" smtClean="0">
                <a:solidFill>
                  <a:schemeClr val="accent3"/>
                </a:solidFill>
              </a:rPr>
              <a:t>$</a:t>
            </a:r>
            <a:r>
              <a:rPr lang="en-US" sz="1000" b="1" dirty="0">
                <a:solidFill>
                  <a:schemeClr val="accent3"/>
                </a:solidFill>
              </a:rPr>
              <a:t>38,301,190</a:t>
            </a:r>
          </a:p>
          <a:p>
            <a:pPr>
              <a:defRPr/>
            </a:pPr>
            <a:r>
              <a:rPr lang="en-US" sz="900" dirty="0">
                <a:cs typeface="Times New Roman" panose="02020603050405020304" pitchFamily="18" charset="0"/>
              </a:rPr>
              <a:t>China Spring/Aurora Pines (CS/AP) and Spring Mountain Youth Camp (SMYC</a:t>
            </a:r>
            <a:r>
              <a:rPr lang="en-US" sz="900" dirty="0" smtClean="0">
                <a:cs typeface="Times New Roman" panose="02020603050405020304" pitchFamily="18" charset="0"/>
              </a:rPr>
              <a:t>) receive </a:t>
            </a:r>
            <a:r>
              <a:rPr lang="en-US" sz="900" dirty="0">
                <a:cs typeface="Times New Roman" panose="02020603050405020304" pitchFamily="18" charset="0"/>
              </a:rPr>
              <a:t>funding to enhance their programming and Capital Improvement Needs</a:t>
            </a:r>
          </a:p>
          <a:p>
            <a:pPr marL="0" indent="0">
              <a:spcBef>
                <a:spcPts val="0"/>
              </a:spcBef>
              <a:buFont typeface="Wingdings"/>
              <a:buNone/>
              <a:defRPr/>
            </a:pPr>
            <a:r>
              <a:rPr lang="en-US" sz="900" dirty="0"/>
              <a:t>	</a:t>
            </a:r>
            <a:r>
              <a:rPr lang="en-US" sz="900" dirty="0" smtClean="0"/>
              <a:t>	</a:t>
            </a:r>
          </a:p>
          <a:p>
            <a:pPr marL="0" indent="0">
              <a:spcBef>
                <a:spcPts val="0"/>
              </a:spcBef>
              <a:buFont typeface="Wingdings"/>
              <a:buNone/>
              <a:defRPr/>
            </a:pPr>
            <a:r>
              <a:rPr lang="en-US" sz="900" dirty="0"/>
              <a:t>	</a:t>
            </a:r>
            <a:r>
              <a:rPr lang="en-US" sz="900" dirty="0" smtClean="0"/>
              <a:t>	</a:t>
            </a:r>
            <a:r>
              <a:rPr lang="en-US" sz="1100" dirty="0" smtClean="0"/>
              <a:t>CS/AP </a:t>
            </a:r>
            <a:r>
              <a:rPr lang="en-US" sz="1100" dirty="0"/>
              <a:t>Request	         </a:t>
            </a:r>
            <a:r>
              <a:rPr lang="en-US" sz="900" dirty="0" smtClean="0"/>
              <a:t>	 </a:t>
            </a:r>
            <a:r>
              <a:rPr lang="en-US" sz="1100" dirty="0" smtClean="0"/>
              <a:t>SMYC </a:t>
            </a:r>
            <a:r>
              <a:rPr lang="en-US" sz="1100" dirty="0"/>
              <a:t>Request</a:t>
            </a:r>
          </a:p>
          <a:p>
            <a:pPr marL="0" indent="0">
              <a:spcBef>
                <a:spcPts val="0"/>
              </a:spcBef>
              <a:buFont typeface="Wingdings"/>
              <a:buNone/>
              <a:defRPr/>
            </a:pPr>
            <a:r>
              <a:rPr lang="en-US" sz="900" dirty="0"/>
              <a:t>	</a:t>
            </a:r>
            <a:r>
              <a:rPr lang="en-US" sz="900" dirty="0" smtClean="0"/>
              <a:t>	</a:t>
            </a:r>
            <a:r>
              <a:rPr lang="en-US" sz="900" b="1" dirty="0" smtClean="0"/>
              <a:t>Programming</a:t>
            </a:r>
            <a:r>
              <a:rPr lang="en-US" sz="900" dirty="0" smtClean="0"/>
              <a:t>: </a:t>
            </a:r>
            <a:r>
              <a:rPr lang="en-US" sz="1000" b="1" dirty="0" smtClean="0">
                <a:solidFill>
                  <a:schemeClr val="accent3"/>
                </a:solidFill>
              </a:rPr>
              <a:t>$</a:t>
            </a:r>
            <a:r>
              <a:rPr lang="en-US" sz="1000" b="1" dirty="0">
                <a:solidFill>
                  <a:schemeClr val="accent3"/>
                </a:solidFill>
              </a:rPr>
              <a:t>788,367</a:t>
            </a:r>
            <a:r>
              <a:rPr lang="en-US" sz="900" dirty="0"/>
              <a:t>		</a:t>
            </a:r>
            <a:r>
              <a:rPr lang="en-US" sz="900" b="1" dirty="0" smtClean="0"/>
              <a:t>Programming</a:t>
            </a:r>
            <a:r>
              <a:rPr lang="en-US" sz="900" dirty="0" smtClean="0"/>
              <a:t>: </a:t>
            </a:r>
            <a:r>
              <a:rPr lang="en-US" sz="1000" b="1" dirty="0" smtClean="0">
                <a:solidFill>
                  <a:schemeClr val="accent3"/>
                </a:solidFill>
              </a:rPr>
              <a:t>$</a:t>
            </a:r>
            <a:r>
              <a:rPr lang="en-US" sz="1000" b="1" dirty="0">
                <a:solidFill>
                  <a:schemeClr val="accent3"/>
                </a:solidFill>
              </a:rPr>
              <a:t>604,000</a:t>
            </a:r>
          </a:p>
          <a:p>
            <a:pPr marL="0" indent="0">
              <a:spcBef>
                <a:spcPts val="0"/>
              </a:spcBef>
              <a:buFont typeface="Wingdings"/>
              <a:buNone/>
              <a:defRPr/>
            </a:pPr>
            <a:r>
              <a:rPr lang="en-US" sz="900" dirty="0"/>
              <a:t>	</a:t>
            </a:r>
            <a:r>
              <a:rPr lang="en-US" sz="900" dirty="0" smtClean="0"/>
              <a:t>	</a:t>
            </a:r>
            <a:r>
              <a:rPr lang="en-US" sz="900" b="1" dirty="0" smtClean="0"/>
              <a:t>CIP’s</a:t>
            </a:r>
            <a:r>
              <a:rPr lang="en-US" sz="900" dirty="0"/>
              <a:t>: </a:t>
            </a:r>
            <a:r>
              <a:rPr lang="en-US" sz="1000" b="1" dirty="0">
                <a:solidFill>
                  <a:schemeClr val="accent3"/>
                </a:solidFill>
              </a:rPr>
              <a:t>$5,503,000</a:t>
            </a:r>
            <a:r>
              <a:rPr lang="en-US" sz="900" dirty="0"/>
              <a:t>		</a:t>
            </a:r>
            <a:r>
              <a:rPr lang="en-US" sz="900" b="1" dirty="0" smtClean="0"/>
              <a:t>CIP’s</a:t>
            </a:r>
            <a:r>
              <a:rPr lang="en-US" sz="900" dirty="0"/>
              <a:t>: </a:t>
            </a:r>
            <a:r>
              <a:rPr lang="en-US" sz="1000" b="1" dirty="0">
                <a:solidFill>
                  <a:schemeClr val="accent3"/>
                </a:solidFill>
              </a:rPr>
              <a:t>Nothing </a:t>
            </a:r>
            <a:r>
              <a:rPr lang="en-US" sz="1000" b="1" dirty="0" smtClean="0">
                <a:solidFill>
                  <a:schemeClr val="accent3"/>
                </a:solidFill>
              </a:rPr>
              <a:t>submitted</a:t>
            </a:r>
          </a:p>
          <a:p>
            <a:pPr>
              <a:spcBef>
                <a:spcPts val="0"/>
              </a:spcBef>
              <a:defRPr/>
            </a:pPr>
            <a:endParaRPr lang="en-US" sz="900" b="1" dirty="0" smtClean="0">
              <a:cs typeface="Times New Roman" panose="02020603050405020304" pitchFamily="18" charset="0"/>
            </a:endParaRPr>
          </a:p>
          <a:p>
            <a:pPr>
              <a:spcBef>
                <a:spcPts val="0"/>
              </a:spcBef>
              <a:defRPr/>
            </a:pPr>
            <a:r>
              <a:rPr lang="en-US" sz="900" b="1" dirty="0" smtClean="0">
                <a:cs typeface="Times New Roman" panose="02020603050405020304" pitchFamily="18" charset="0"/>
              </a:rPr>
              <a:t>AND</a:t>
            </a:r>
            <a:r>
              <a:rPr lang="en-US" sz="900" dirty="0" smtClean="0">
                <a:cs typeface="Times New Roman" panose="02020603050405020304" pitchFamily="18" charset="0"/>
              </a:rPr>
              <a:t> allocate </a:t>
            </a:r>
            <a:r>
              <a:rPr lang="en-US" sz="900" dirty="0">
                <a:cs typeface="Times New Roman" panose="02020603050405020304" pitchFamily="18" charset="0"/>
              </a:rPr>
              <a:t>funding, to the </a:t>
            </a:r>
            <a:r>
              <a:rPr lang="en-US" altLang="en-US" sz="900" dirty="0">
                <a:cs typeface="Times New Roman" panose="02020603050405020304" pitchFamily="18" charset="0"/>
              </a:rPr>
              <a:t>local probation </a:t>
            </a:r>
            <a:r>
              <a:rPr lang="en-US" altLang="en-US" sz="900" dirty="0" smtClean="0">
                <a:cs typeface="Times New Roman" panose="02020603050405020304" pitchFamily="18" charset="0"/>
              </a:rPr>
              <a:t>departments </a:t>
            </a:r>
            <a:r>
              <a:rPr lang="en-US" altLang="en-US" sz="900" dirty="0">
                <a:cs typeface="Times New Roman" panose="02020603050405020304" pitchFamily="18" charset="0"/>
              </a:rPr>
              <a:t>for </a:t>
            </a:r>
            <a:r>
              <a:rPr lang="en-US" altLang="en-US" sz="900" dirty="0" smtClean="0">
                <a:cs typeface="Times New Roman" panose="02020603050405020304" pitchFamily="18" charset="0"/>
              </a:rPr>
              <a:t>community based programs such as, r</a:t>
            </a:r>
            <a:r>
              <a:rPr lang="en-US" sz="950" dirty="0" smtClean="0">
                <a:cs typeface="Times New Roman" panose="02020603050405020304" pitchFamily="18" charset="0"/>
              </a:rPr>
              <a:t>esiliency development, prevention/</a:t>
            </a:r>
          </a:p>
          <a:p>
            <a:pPr marL="292100" indent="-292100">
              <a:spcBef>
                <a:spcPts val="0"/>
              </a:spcBef>
              <a:buFont typeface="Wingdings"/>
              <a:buNone/>
              <a:defRPr/>
            </a:pPr>
            <a:r>
              <a:rPr lang="en-US" sz="950" dirty="0" smtClean="0">
                <a:cs typeface="Times New Roman" panose="02020603050405020304" pitchFamily="18" charset="0"/>
              </a:rPr>
              <a:t>        diversion, Adolescent </a:t>
            </a:r>
            <a:r>
              <a:rPr lang="en-US" sz="950" dirty="0">
                <a:cs typeface="Times New Roman" panose="02020603050405020304" pitchFamily="18" charset="0"/>
              </a:rPr>
              <a:t>Substance </a:t>
            </a:r>
            <a:r>
              <a:rPr lang="en-US" sz="950" dirty="0" smtClean="0">
                <a:cs typeface="Times New Roman" panose="02020603050405020304" pitchFamily="18" charset="0"/>
              </a:rPr>
              <a:t>Abuse, Juvenile Sex Offender Treatment, Assessments, Intensive Supervision, Behavioral and Mental                                              Health Services and Evening </a:t>
            </a:r>
            <a:r>
              <a:rPr lang="en-US" sz="950" dirty="0">
                <a:cs typeface="Times New Roman" panose="02020603050405020304" pitchFamily="18" charset="0"/>
              </a:rPr>
              <a:t>Reporting </a:t>
            </a:r>
            <a:r>
              <a:rPr lang="en-US" sz="950" dirty="0" smtClean="0">
                <a:cs typeface="Times New Roman" panose="02020603050405020304" pitchFamily="18" charset="0"/>
              </a:rPr>
              <a:t>Centers. </a:t>
            </a:r>
            <a:r>
              <a:rPr lang="en-US" altLang="en-US" sz="900" dirty="0" smtClean="0">
                <a:cs typeface="Times New Roman" panose="02020603050405020304" pitchFamily="18" charset="0"/>
              </a:rPr>
              <a:t>Initial requests are totaling </a:t>
            </a:r>
            <a:r>
              <a:rPr lang="en-US" altLang="en-US" sz="1000" b="1" dirty="0" smtClean="0">
                <a:solidFill>
                  <a:schemeClr val="accent3"/>
                </a:solidFill>
                <a:cs typeface="Times New Roman" panose="02020603050405020304" pitchFamily="18" charset="0"/>
              </a:rPr>
              <a:t>$3,400,000 per year.</a:t>
            </a:r>
            <a:endParaRPr lang="en-US" altLang="en-US" sz="1000" b="1" dirty="0">
              <a:solidFill>
                <a:schemeClr val="accent3"/>
              </a:solidFill>
              <a:cs typeface="Times New Roman" panose="02020603050405020304" pitchFamily="18" charset="0"/>
            </a:endParaRPr>
          </a:p>
          <a:p>
            <a:pPr algn="just">
              <a:defRPr/>
            </a:pPr>
            <a:endParaRPr lang="en-US" sz="800" dirty="0" smtClean="0">
              <a:cs typeface="Times New Roman" panose="02020603050405020304" pitchFamily="18" charset="0"/>
            </a:endParaRPr>
          </a:p>
          <a:p>
            <a:pPr algn="just">
              <a:defRPr/>
            </a:pPr>
            <a:endParaRPr lang="en-US" sz="800" dirty="0" smtClean="0">
              <a:cs typeface="Times New Roman" panose="02020603050405020304" pitchFamily="18" charset="0"/>
            </a:endParaRPr>
          </a:p>
          <a:p>
            <a:pPr algn="just">
              <a:defRPr/>
            </a:pPr>
            <a:endParaRPr lang="en-US" sz="800" dirty="0">
              <a:cs typeface="Times New Roman" panose="02020603050405020304" pitchFamily="18" charset="0"/>
            </a:endParaRPr>
          </a:p>
        </p:txBody>
      </p:sp>
      <p:cxnSp>
        <p:nvCxnSpPr>
          <p:cNvPr id="6" name="Straight Connector 5"/>
          <p:cNvCxnSpPr/>
          <p:nvPr/>
        </p:nvCxnSpPr>
        <p:spPr>
          <a:xfrm>
            <a:off x="4192588" y="5364163"/>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57400" y="54864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8063" y="5467350"/>
            <a:ext cx="12954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pPr>
              <a:defRPr/>
            </a:pPr>
            <a:fld id="{46799343-9664-41C8-AD0B-6063E022A889}" type="slidenum">
              <a:rPr lang="en-US" altLang="en-US" smtClean="0"/>
              <a:pPr>
                <a:defRPr/>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7"/>
          <p:cNvSpPr>
            <a:spLocks noChangeShapeType="1"/>
          </p:cNvSpPr>
          <p:nvPr/>
        </p:nvSpPr>
        <p:spPr bwMode="auto">
          <a:xfrm>
            <a:off x="4229100" y="2297113"/>
            <a:ext cx="0" cy="538162"/>
          </a:xfrm>
          <a:prstGeom prst="line">
            <a:avLst/>
          </a:prstGeom>
          <a:noFill/>
          <a:ln w="952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dirty="0">
              <a:latin typeface="+mj-lt"/>
            </a:endParaRPr>
          </a:p>
        </p:txBody>
      </p:sp>
      <p:cxnSp>
        <p:nvCxnSpPr>
          <p:cNvPr id="32" name="Straight Connector 31"/>
          <p:cNvCxnSpPr>
            <a:stCxn id="9" idx="3"/>
          </p:cNvCxnSpPr>
          <p:nvPr/>
        </p:nvCxnSpPr>
        <p:spPr>
          <a:xfrm>
            <a:off x="3162300" y="2444750"/>
            <a:ext cx="1066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57200" y="274638"/>
            <a:ext cx="7467600" cy="563562"/>
          </a:xfrm>
        </p:spPr>
        <p:txBody>
          <a:bodyPr/>
          <a:lstStyle/>
          <a:p>
            <a:pPr>
              <a:defRPr/>
            </a:pPr>
            <a:r>
              <a:rPr lang="en-US" dirty="0" smtClean="0">
                <a:solidFill>
                  <a:schemeClr val="tx1"/>
                </a:solidFill>
              </a:rPr>
              <a:t>Organizational Structure</a:t>
            </a:r>
            <a:endParaRPr lang="en-US" dirty="0">
              <a:solidFill>
                <a:schemeClr val="tx1"/>
              </a:solidFill>
            </a:endParaRPr>
          </a:p>
        </p:txBody>
      </p:sp>
      <p:sp>
        <p:nvSpPr>
          <p:cNvPr id="7" name="Text Box 6"/>
          <p:cNvSpPr txBox="1">
            <a:spLocks noChangeArrowheads="1"/>
          </p:cNvSpPr>
          <p:nvPr/>
        </p:nvSpPr>
        <p:spPr bwMode="auto">
          <a:xfrm>
            <a:off x="3314700" y="1747838"/>
            <a:ext cx="1752600" cy="596900"/>
          </a:xfrm>
          <a:prstGeom prst="rect">
            <a:avLst/>
          </a:prstGeom>
          <a:solidFill>
            <a:schemeClr val="bg2">
              <a:lumMod val="50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100" dirty="0">
                <a:solidFill>
                  <a:schemeClr val="bg1"/>
                </a:solidFill>
                <a:latin typeface="+mj-lt"/>
              </a:rPr>
              <a:t>Amber L. Howell </a:t>
            </a:r>
          </a:p>
          <a:p>
            <a:pPr algn="ctr" eaLnBrk="1" hangingPunct="1">
              <a:defRPr/>
            </a:pPr>
            <a:r>
              <a:rPr lang="en-US" sz="1100" dirty="0">
                <a:solidFill>
                  <a:schemeClr val="bg1"/>
                </a:solidFill>
                <a:latin typeface="+mj-lt"/>
              </a:rPr>
              <a:t>Administrator</a:t>
            </a:r>
          </a:p>
          <a:p>
            <a:pPr algn="ctr" eaLnBrk="1" hangingPunct="1">
              <a:defRPr/>
            </a:pPr>
            <a:r>
              <a:rPr lang="en-US" sz="1100" u="sng" dirty="0">
                <a:solidFill>
                  <a:schemeClr val="bg1"/>
                </a:solidFill>
                <a:latin typeface="+mj-lt"/>
              </a:rPr>
              <a:t>ahowell@dcfs.nv.gov</a:t>
            </a:r>
          </a:p>
        </p:txBody>
      </p:sp>
      <p:sp>
        <p:nvSpPr>
          <p:cNvPr id="9" name="Text Box 8"/>
          <p:cNvSpPr txBox="1">
            <a:spLocks noChangeArrowheads="1"/>
          </p:cNvSpPr>
          <p:nvPr/>
        </p:nvSpPr>
        <p:spPr bwMode="auto">
          <a:xfrm>
            <a:off x="1638300" y="2168525"/>
            <a:ext cx="1524000" cy="554038"/>
          </a:xfrm>
          <a:prstGeom prst="rect">
            <a:avLst/>
          </a:prstGeom>
          <a:solidFill>
            <a:schemeClr val="bg2">
              <a:lumMod val="50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solidFill>
                  <a:schemeClr val="bg1"/>
                </a:solidFill>
                <a:latin typeface="+mj-lt"/>
              </a:rPr>
              <a:t>Josh Noble</a:t>
            </a:r>
          </a:p>
          <a:p>
            <a:pPr algn="ctr" eaLnBrk="1" hangingPunct="1">
              <a:defRPr/>
            </a:pPr>
            <a:r>
              <a:rPr lang="en-US" sz="1000" dirty="0">
                <a:solidFill>
                  <a:schemeClr val="bg1"/>
                </a:solidFill>
                <a:latin typeface="+mj-lt"/>
              </a:rPr>
              <a:t>Executive Assistant</a:t>
            </a:r>
          </a:p>
          <a:p>
            <a:pPr algn="ctr" eaLnBrk="1" hangingPunct="1">
              <a:defRPr/>
            </a:pPr>
            <a:r>
              <a:rPr lang="en-US" sz="1000" u="sng" dirty="0">
                <a:solidFill>
                  <a:schemeClr val="bg1"/>
                </a:solidFill>
                <a:latin typeface="+mj-lt"/>
              </a:rPr>
              <a:t>Jnoble@dcfs.nv.gov</a:t>
            </a:r>
          </a:p>
        </p:txBody>
      </p:sp>
      <p:sp>
        <p:nvSpPr>
          <p:cNvPr id="11" name="Text Box 11"/>
          <p:cNvSpPr txBox="1">
            <a:spLocks noChangeArrowheads="1"/>
          </p:cNvSpPr>
          <p:nvPr/>
        </p:nvSpPr>
        <p:spPr bwMode="auto">
          <a:xfrm>
            <a:off x="266700" y="2960688"/>
            <a:ext cx="1636713" cy="8620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latin typeface="+mj-lt"/>
              </a:rPr>
              <a:t>Danette Kluever</a:t>
            </a:r>
          </a:p>
          <a:p>
            <a:pPr algn="ctr" eaLnBrk="1" hangingPunct="1">
              <a:defRPr/>
            </a:pPr>
            <a:r>
              <a:rPr lang="en-US" sz="1000" dirty="0">
                <a:latin typeface="+mj-lt"/>
              </a:rPr>
              <a:t>Deputy Administrator</a:t>
            </a:r>
          </a:p>
          <a:p>
            <a:pPr algn="ctr" eaLnBrk="1" hangingPunct="1">
              <a:defRPr/>
            </a:pPr>
            <a:r>
              <a:rPr lang="en-US" sz="1000" dirty="0">
                <a:latin typeface="+mj-lt"/>
              </a:rPr>
              <a:t>Administrative Services</a:t>
            </a:r>
          </a:p>
          <a:p>
            <a:pPr algn="ctr" eaLnBrk="1" hangingPunct="1">
              <a:defRPr/>
            </a:pPr>
            <a:r>
              <a:rPr lang="en-US" sz="1000" u="sng" dirty="0">
                <a:latin typeface="+mj-lt"/>
              </a:rPr>
              <a:t>dkluever@dcfs.nv.gov</a:t>
            </a:r>
          </a:p>
          <a:p>
            <a:pPr algn="ctr" eaLnBrk="1" hangingPunct="1">
              <a:defRPr/>
            </a:pPr>
            <a:endParaRPr lang="en-US" sz="1000" dirty="0">
              <a:latin typeface="+mj-lt"/>
            </a:endParaRPr>
          </a:p>
        </p:txBody>
      </p:sp>
      <p:sp>
        <p:nvSpPr>
          <p:cNvPr id="12" name="Text Box 13"/>
          <p:cNvSpPr txBox="1">
            <a:spLocks noChangeArrowheads="1"/>
          </p:cNvSpPr>
          <p:nvPr/>
        </p:nvSpPr>
        <p:spPr bwMode="auto">
          <a:xfrm>
            <a:off x="2019300" y="2960688"/>
            <a:ext cx="1524000" cy="862012"/>
          </a:xfrm>
          <a:prstGeom prst="rect">
            <a:avLst/>
          </a:prstGeom>
          <a:solidFill>
            <a:schemeClr val="tx1">
              <a:lumMod val="75000"/>
              <a:lumOff val="25000"/>
            </a:schemeClr>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solidFill>
                  <a:schemeClr val="bg1"/>
                </a:solidFill>
                <a:latin typeface="+mj-lt"/>
              </a:rPr>
              <a:t>Jill Marano</a:t>
            </a:r>
          </a:p>
          <a:p>
            <a:pPr algn="ctr" eaLnBrk="1" hangingPunct="1">
              <a:defRPr/>
            </a:pPr>
            <a:r>
              <a:rPr lang="en-US" sz="1000" dirty="0">
                <a:solidFill>
                  <a:schemeClr val="bg1"/>
                </a:solidFill>
                <a:latin typeface="+mj-lt"/>
              </a:rPr>
              <a:t>Deputy Administrator</a:t>
            </a:r>
          </a:p>
          <a:p>
            <a:pPr algn="ctr" eaLnBrk="1" hangingPunct="1">
              <a:defRPr/>
            </a:pPr>
            <a:r>
              <a:rPr lang="en-US" sz="1000" dirty="0">
                <a:solidFill>
                  <a:schemeClr val="bg1"/>
                </a:solidFill>
                <a:latin typeface="+mj-lt"/>
              </a:rPr>
              <a:t>Child Welfare Services</a:t>
            </a:r>
          </a:p>
          <a:p>
            <a:pPr algn="ctr" eaLnBrk="1" hangingPunct="1">
              <a:defRPr/>
            </a:pPr>
            <a:r>
              <a:rPr lang="en-US" sz="1000" u="sng" dirty="0">
                <a:solidFill>
                  <a:schemeClr val="bg1"/>
                </a:solidFill>
                <a:latin typeface="+mj-lt"/>
              </a:rPr>
              <a:t>jmarano@dcfs.nv.gov </a:t>
            </a:r>
          </a:p>
          <a:p>
            <a:pPr algn="ctr" eaLnBrk="1" hangingPunct="1">
              <a:defRPr/>
            </a:pPr>
            <a:endParaRPr lang="en-US" sz="1000" u="sng" dirty="0">
              <a:latin typeface="+mj-lt"/>
            </a:endParaRPr>
          </a:p>
        </p:txBody>
      </p:sp>
      <p:sp>
        <p:nvSpPr>
          <p:cNvPr id="13" name="Text Box 14"/>
          <p:cNvSpPr txBox="1">
            <a:spLocks noChangeArrowheads="1"/>
          </p:cNvSpPr>
          <p:nvPr/>
        </p:nvSpPr>
        <p:spPr bwMode="auto">
          <a:xfrm>
            <a:off x="5024438" y="2960688"/>
            <a:ext cx="1719262" cy="862012"/>
          </a:xfrm>
          <a:prstGeom prst="rect">
            <a:avLst/>
          </a:prstGeom>
          <a:solidFill>
            <a:schemeClr val="tx1">
              <a:lumMod val="75000"/>
              <a:lumOff val="25000"/>
            </a:schemeClr>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solidFill>
                  <a:schemeClr val="bg1"/>
                </a:solidFill>
                <a:latin typeface="+mj-lt"/>
              </a:rPr>
              <a:t>Kelly Wooldridge </a:t>
            </a:r>
          </a:p>
          <a:p>
            <a:pPr algn="ctr" eaLnBrk="1" hangingPunct="1">
              <a:defRPr/>
            </a:pPr>
            <a:r>
              <a:rPr lang="en-US" sz="1000" dirty="0">
                <a:solidFill>
                  <a:schemeClr val="bg1"/>
                </a:solidFill>
                <a:latin typeface="+mj-lt"/>
              </a:rPr>
              <a:t>Deputy Administrator</a:t>
            </a:r>
          </a:p>
          <a:p>
            <a:pPr algn="ctr" eaLnBrk="1" hangingPunct="1">
              <a:defRPr/>
            </a:pPr>
            <a:r>
              <a:rPr lang="en-US" sz="1000" dirty="0">
                <a:solidFill>
                  <a:schemeClr val="bg1"/>
                </a:solidFill>
                <a:latin typeface="+mj-lt"/>
              </a:rPr>
              <a:t>Children’s Mental/ Behavioral Health</a:t>
            </a:r>
          </a:p>
          <a:p>
            <a:pPr algn="ctr" eaLnBrk="1" hangingPunct="1">
              <a:defRPr/>
            </a:pPr>
            <a:r>
              <a:rPr lang="en-US" sz="1000" u="sng" dirty="0">
                <a:solidFill>
                  <a:schemeClr val="bg1"/>
                </a:solidFill>
                <a:latin typeface="+mj-lt"/>
              </a:rPr>
              <a:t>kwooldridge@dcfs.nv.gov</a:t>
            </a:r>
          </a:p>
        </p:txBody>
      </p:sp>
      <p:sp>
        <p:nvSpPr>
          <p:cNvPr id="14" name="Text Box 15"/>
          <p:cNvSpPr txBox="1">
            <a:spLocks noChangeArrowheads="1"/>
          </p:cNvSpPr>
          <p:nvPr/>
        </p:nvSpPr>
        <p:spPr bwMode="auto">
          <a:xfrm>
            <a:off x="6819900" y="2960688"/>
            <a:ext cx="1752600" cy="862012"/>
          </a:xfrm>
          <a:prstGeom prst="rect">
            <a:avLst/>
          </a:prstGeom>
          <a:solidFill>
            <a:srgbClr val="C0C0C0"/>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latin typeface="+mj-lt"/>
              </a:rPr>
              <a:t>Steve McBride</a:t>
            </a:r>
          </a:p>
          <a:p>
            <a:pPr algn="ctr" eaLnBrk="1" hangingPunct="1">
              <a:defRPr/>
            </a:pPr>
            <a:r>
              <a:rPr lang="en-US" sz="1000" dirty="0">
                <a:latin typeface="+mj-lt"/>
              </a:rPr>
              <a:t>Deputy Administrator</a:t>
            </a:r>
          </a:p>
          <a:p>
            <a:pPr algn="ctr" eaLnBrk="1" hangingPunct="1">
              <a:defRPr/>
            </a:pPr>
            <a:r>
              <a:rPr lang="en-US" sz="1000" dirty="0">
                <a:latin typeface="+mj-lt"/>
              </a:rPr>
              <a:t> Juvenile Justice Services</a:t>
            </a:r>
          </a:p>
          <a:p>
            <a:pPr algn="ctr" eaLnBrk="1" hangingPunct="1">
              <a:defRPr/>
            </a:pPr>
            <a:r>
              <a:rPr lang="en-US" sz="1000" u="sng" dirty="0" smtClean="0">
                <a:latin typeface="+mj-lt"/>
              </a:rPr>
              <a:t>smcbride@dcfs.nv.gov</a:t>
            </a:r>
          </a:p>
          <a:p>
            <a:pPr algn="ctr" eaLnBrk="1" hangingPunct="1">
              <a:defRPr/>
            </a:pPr>
            <a:endParaRPr lang="en-US" sz="1000" u="sng" dirty="0">
              <a:latin typeface="+mj-lt"/>
            </a:endParaRPr>
          </a:p>
        </p:txBody>
      </p:sp>
      <p:sp>
        <p:nvSpPr>
          <p:cNvPr id="15" name="Text Box 16"/>
          <p:cNvSpPr txBox="1">
            <a:spLocks noChangeArrowheads="1"/>
          </p:cNvSpPr>
          <p:nvPr/>
        </p:nvSpPr>
        <p:spPr bwMode="auto">
          <a:xfrm>
            <a:off x="266700" y="3951288"/>
            <a:ext cx="1636713"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000" dirty="0">
                <a:latin typeface="+mj-lt"/>
              </a:rPr>
              <a:t>Information Management</a:t>
            </a:r>
          </a:p>
        </p:txBody>
      </p:sp>
      <p:sp>
        <p:nvSpPr>
          <p:cNvPr id="16" name="Text Box 17"/>
          <p:cNvSpPr txBox="1">
            <a:spLocks noChangeArrowheads="1"/>
          </p:cNvSpPr>
          <p:nvPr/>
        </p:nvSpPr>
        <p:spPr bwMode="auto">
          <a:xfrm>
            <a:off x="266700" y="4446588"/>
            <a:ext cx="1636713"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latin typeface="+mj-lt"/>
              </a:rPr>
              <a:t>Fiscal Support</a:t>
            </a:r>
          </a:p>
          <a:p>
            <a:pPr algn="ctr" eaLnBrk="1" hangingPunct="1">
              <a:defRPr/>
            </a:pPr>
            <a:endParaRPr lang="en-US" sz="1000" dirty="0">
              <a:latin typeface="+mj-lt"/>
            </a:endParaRPr>
          </a:p>
        </p:txBody>
      </p:sp>
      <p:sp>
        <p:nvSpPr>
          <p:cNvPr id="17" name="Text Box 22"/>
          <p:cNvSpPr txBox="1">
            <a:spLocks noChangeArrowheads="1"/>
          </p:cNvSpPr>
          <p:nvPr/>
        </p:nvSpPr>
        <p:spPr bwMode="auto">
          <a:xfrm>
            <a:off x="5005388" y="4956175"/>
            <a:ext cx="1738312" cy="406400"/>
          </a:xfrm>
          <a:prstGeom prst="rect">
            <a:avLst/>
          </a:prstGeom>
          <a:solidFill>
            <a:schemeClr val="tx1">
              <a:lumMod val="75000"/>
              <a:lumOff val="25000"/>
            </a:schemeClr>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solidFill>
                  <a:schemeClr val="bg1"/>
                </a:solidFill>
                <a:latin typeface="+mj-lt"/>
              </a:rPr>
              <a:t>Wraparound In Nevada</a:t>
            </a:r>
          </a:p>
          <a:p>
            <a:pPr algn="ctr" eaLnBrk="1" hangingPunct="1">
              <a:defRPr/>
            </a:pPr>
            <a:endParaRPr lang="en-US" sz="1000" dirty="0">
              <a:solidFill>
                <a:schemeClr val="bg1"/>
              </a:solidFill>
              <a:latin typeface="+mj-lt"/>
            </a:endParaRPr>
          </a:p>
        </p:txBody>
      </p:sp>
      <p:sp>
        <p:nvSpPr>
          <p:cNvPr id="18" name="Text Box 23"/>
          <p:cNvSpPr txBox="1">
            <a:spLocks noChangeArrowheads="1"/>
          </p:cNvSpPr>
          <p:nvPr/>
        </p:nvSpPr>
        <p:spPr bwMode="auto">
          <a:xfrm>
            <a:off x="5010150" y="4443413"/>
            <a:ext cx="1733550" cy="406400"/>
          </a:xfrm>
          <a:prstGeom prst="rect">
            <a:avLst/>
          </a:prstGeom>
          <a:solidFill>
            <a:schemeClr val="tx1">
              <a:lumMod val="75000"/>
              <a:lumOff val="25000"/>
            </a:schemeClr>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solidFill>
                  <a:schemeClr val="bg1"/>
                </a:solidFill>
                <a:latin typeface="+mj-lt"/>
              </a:rPr>
              <a:t>Northern Nevada Child and Adolescent Services</a:t>
            </a:r>
          </a:p>
        </p:txBody>
      </p:sp>
      <p:sp>
        <p:nvSpPr>
          <p:cNvPr id="19" name="Text Box 24"/>
          <p:cNvSpPr txBox="1">
            <a:spLocks noChangeArrowheads="1"/>
          </p:cNvSpPr>
          <p:nvPr/>
        </p:nvSpPr>
        <p:spPr bwMode="auto">
          <a:xfrm>
            <a:off x="5014913" y="3922713"/>
            <a:ext cx="1728787" cy="406400"/>
          </a:xfrm>
          <a:prstGeom prst="rect">
            <a:avLst/>
          </a:prstGeom>
          <a:solidFill>
            <a:schemeClr val="tx1">
              <a:lumMod val="75000"/>
              <a:lumOff val="25000"/>
            </a:schemeClr>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solidFill>
                  <a:schemeClr val="bg1"/>
                </a:solidFill>
                <a:latin typeface="+mj-lt"/>
              </a:rPr>
              <a:t>Southern Nevada Child and Adolescent Services</a:t>
            </a:r>
          </a:p>
        </p:txBody>
      </p:sp>
      <p:sp>
        <p:nvSpPr>
          <p:cNvPr id="20" name="Text Box 25"/>
          <p:cNvSpPr txBox="1">
            <a:spLocks noChangeArrowheads="1"/>
          </p:cNvSpPr>
          <p:nvPr/>
        </p:nvSpPr>
        <p:spPr bwMode="auto">
          <a:xfrm>
            <a:off x="6819900" y="4437063"/>
            <a:ext cx="1752600" cy="554037"/>
          </a:xfrm>
          <a:prstGeom prst="rect">
            <a:avLst/>
          </a:prstGeom>
          <a:solidFill>
            <a:srgbClr val="C0C0C0"/>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latin typeface="+mj-lt"/>
              </a:rPr>
              <a:t>Caliente Youth </a:t>
            </a:r>
            <a:r>
              <a:rPr lang="en-US" sz="1000" dirty="0" smtClean="0">
                <a:latin typeface="+mj-lt"/>
              </a:rPr>
              <a:t>Center Nevada </a:t>
            </a:r>
            <a:r>
              <a:rPr lang="en-US" sz="1000" dirty="0">
                <a:latin typeface="+mj-lt"/>
              </a:rPr>
              <a:t>Youth</a:t>
            </a:r>
          </a:p>
          <a:p>
            <a:pPr algn="ctr" eaLnBrk="1" hangingPunct="1">
              <a:defRPr/>
            </a:pPr>
            <a:r>
              <a:rPr lang="en-US" sz="1000" dirty="0">
                <a:latin typeface="+mj-lt"/>
              </a:rPr>
              <a:t> Training Center</a:t>
            </a:r>
          </a:p>
        </p:txBody>
      </p:sp>
      <p:sp>
        <p:nvSpPr>
          <p:cNvPr id="21" name="Text Box 26"/>
          <p:cNvSpPr txBox="1">
            <a:spLocks noChangeArrowheads="1"/>
          </p:cNvSpPr>
          <p:nvPr/>
        </p:nvSpPr>
        <p:spPr bwMode="auto">
          <a:xfrm>
            <a:off x="6819900" y="3922713"/>
            <a:ext cx="1752600" cy="406400"/>
          </a:xfrm>
          <a:prstGeom prst="rect">
            <a:avLst/>
          </a:prstGeom>
          <a:solidFill>
            <a:srgbClr val="C0C0C0"/>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latin typeface="+mj-lt"/>
              </a:rPr>
              <a:t>Youth Parole </a:t>
            </a:r>
          </a:p>
          <a:p>
            <a:pPr algn="ctr" eaLnBrk="1" hangingPunct="1">
              <a:defRPr/>
            </a:pPr>
            <a:r>
              <a:rPr lang="en-US" sz="1000" dirty="0">
                <a:latin typeface="+mj-lt"/>
              </a:rPr>
              <a:t>Services</a:t>
            </a:r>
          </a:p>
        </p:txBody>
      </p:sp>
      <p:sp>
        <p:nvSpPr>
          <p:cNvPr id="22" name="Text Box 27"/>
          <p:cNvSpPr txBox="1">
            <a:spLocks noChangeArrowheads="1"/>
          </p:cNvSpPr>
          <p:nvPr/>
        </p:nvSpPr>
        <p:spPr bwMode="auto">
          <a:xfrm>
            <a:off x="2019300" y="4941888"/>
            <a:ext cx="1524000" cy="558800"/>
          </a:xfrm>
          <a:prstGeom prst="rect">
            <a:avLst/>
          </a:prstGeom>
          <a:solidFill>
            <a:schemeClr val="tx1">
              <a:lumMod val="75000"/>
              <a:lumOff val="25000"/>
            </a:schemeClr>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solidFill>
                  <a:schemeClr val="bg1"/>
                </a:solidFill>
                <a:latin typeface="+mj-lt"/>
              </a:rPr>
              <a:t>Child Welfare Training and  Quality Improvement</a:t>
            </a:r>
          </a:p>
        </p:txBody>
      </p:sp>
      <p:sp>
        <p:nvSpPr>
          <p:cNvPr id="23" name="Text Box 28"/>
          <p:cNvSpPr txBox="1">
            <a:spLocks noChangeArrowheads="1"/>
          </p:cNvSpPr>
          <p:nvPr/>
        </p:nvSpPr>
        <p:spPr bwMode="auto">
          <a:xfrm>
            <a:off x="2019300" y="3929063"/>
            <a:ext cx="1524000" cy="406400"/>
          </a:xfrm>
          <a:prstGeom prst="rect">
            <a:avLst/>
          </a:prstGeom>
          <a:solidFill>
            <a:schemeClr val="tx1">
              <a:lumMod val="75000"/>
              <a:lumOff val="25000"/>
            </a:schemeClr>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solidFill>
                  <a:schemeClr val="bg1"/>
                </a:solidFill>
                <a:latin typeface="+mj-lt"/>
              </a:rPr>
              <a:t>Child Welfare</a:t>
            </a:r>
          </a:p>
          <a:p>
            <a:pPr algn="ctr" eaLnBrk="1" hangingPunct="1">
              <a:defRPr/>
            </a:pPr>
            <a:r>
              <a:rPr lang="en-US" sz="1000" dirty="0">
                <a:solidFill>
                  <a:schemeClr val="bg1"/>
                </a:solidFill>
                <a:latin typeface="+mj-lt"/>
              </a:rPr>
              <a:t>Policy Development</a:t>
            </a:r>
          </a:p>
        </p:txBody>
      </p:sp>
      <p:sp>
        <p:nvSpPr>
          <p:cNvPr id="24" name="Text Box 35"/>
          <p:cNvSpPr txBox="1">
            <a:spLocks noChangeArrowheads="1"/>
          </p:cNvSpPr>
          <p:nvPr/>
        </p:nvSpPr>
        <p:spPr bwMode="auto">
          <a:xfrm>
            <a:off x="3638550" y="2960688"/>
            <a:ext cx="1295400" cy="8540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solidFill>
                  <a:schemeClr val="bg1"/>
                </a:solidFill>
                <a:latin typeface="+mj-lt"/>
              </a:rPr>
              <a:t>Chrystal C. Main</a:t>
            </a:r>
          </a:p>
          <a:p>
            <a:pPr algn="ctr" eaLnBrk="1" hangingPunct="1">
              <a:defRPr/>
            </a:pPr>
            <a:r>
              <a:rPr lang="en-US" sz="1000" dirty="0">
                <a:solidFill>
                  <a:schemeClr val="bg1"/>
                </a:solidFill>
                <a:latin typeface="+mj-lt"/>
              </a:rPr>
              <a:t>Systems Advocate</a:t>
            </a:r>
          </a:p>
          <a:p>
            <a:pPr algn="ctr" eaLnBrk="1" hangingPunct="1">
              <a:defRPr/>
            </a:pPr>
            <a:endParaRPr lang="en-US" sz="1000" dirty="0">
              <a:latin typeface="+mj-lt"/>
            </a:endParaRPr>
          </a:p>
          <a:p>
            <a:pPr algn="ctr" eaLnBrk="1" hangingPunct="1">
              <a:defRPr/>
            </a:pPr>
            <a:r>
              <a:rPr lang="en-US" sz="1000" u="sng" dirty="0">
                <a:solidFill>
                  <a:schemeClr val="bg1"/>
                </a:solidFill>
                <a:latin typeface="+mj-lt"/>
              </a:rPr>
              <a:t>cmain@dcfs.nv.gov</a:t>
            </a:r>
          </a:p>
          <a:p>
            <a:pPr algn="ctr" eaLnBrk="1" hangingPunct="1">
              <a:defRPr/>
            </a:pPr>
            <a:endParaRPr lang="en-US" sz="1000" dirty="0">
              <a:solidFill>
                <a:srgbClr val="993366"/>
              </a:solidFill>
              <a:latin typeface="+mj-lt"/>
            </a:endParaRPr>
          </a:p>
        </p:txBody>
      </p:sp>
      <p:sp>
        <p:nvSpPr>
          <p:cNvPr id="25" name="Text Box 37"/>
          <p:cNvSpPr txBox="1">
            <a:spLocks noChangeArrowheads="1"/>
          </p:cNvSpPr>
          <p:nvPr/>
        </p:nvSpPr>
        <p:spPr bwMode="auto">
          <a:xfrm>
            <a:off x="4991100" y="5472113"/>
            <a:ext cx="1752600" cy="406400"/>
          </a:xfrm>
          <a:prstGeom prst="rect">
            <a:avLst/>
          </a:prstGeom>
          <a:solidFill>
            <a:schemeClr val="tx1">
              <a:lumMod val="75000"/>
              <a:lumOff val="25000"/>
            </a:schemeClr>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solidFill>
                  <a:schemeClr val="bg1"/>
                </a:solidFill>
                <a:latin typeface="+mj-lt"/>
              </a:rPr>
              <a:t>Mental Health Planning and Evaluation</a:t>
            </a:r>
          </a:p>
        </p:txBody>
      </p:sp>
      <p:sp>
        <p:nvSpPr>
          <p:cNvPr id="26" name="Text Box 38"/>
          <p:cNvSpPr txBox="1">
            <a:spLocks noChangeArrowheads="1"/>
          </p:cNvSpPr>
          <p:nvPr/>
        </p:nvSpPr>
        <p:spPr bwMode="auto">
          <a:xfrm>
            <a:off x="266700" y="4937125"/>
            <a:ext cx="1631950"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latin typeface="+mj-lt"/>
              </a:rPr>
              <a:t>Grants Management </a:t>
            </a:r>
          </a:p>
          <a:p>
            <a:pPr algn="ctr" eaLnBrk="1" hangingPunct="1">
              <a:defRPr/>
            </a:pPr>
            <a:endParaRPr lang="en-US" sz="1000" dirty="0">
              <a:latin typeface="+mj-lt"/>
            </a:endParaRPr>
          </a:p>
        </p:txBody>
      </p:sp>
      <p:sp>
        <p:nvSpPr>
          <p:cNvPr id="27" name="Text Box 41"/>
          <p:cNvSpPr txBox="1">
            <a:spLocks noChangeArrowheads="1"/>
          </p:cNvSpPr>
          <p:nvPr/>
        </p:nvSpPr>
        <p:spPr bwMode="auto">
          <a:xfrm>
            <a:off x="2019300" y="4438650"/>
            <a:ext cx="1524000" cy="400050"/>
          </a:xfrm>
          <a:prstGeom prst="rect">
            <a:avLst/>
          </a:prstGeom>
          <a:solidFill>
            <a:schemeClr val="tx1">
              <a:lumMod val="75000"/>
              <a:lumOff val="25000"/>
            </a:schemeClr>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a:solidFill>
                  <a:schemeClr val="bg1"/>
                </a:solidFill>
                <a:latin typeface="+mj-lt"/>
              </a:rPr>
              <a:t>Rural Child Protective and Welfare Services</a:t>
            </a:r>
          </a:p>
        </p:txBody>
      </p:sp>
      <p:sp>
        <p:nvSpPr>
          <p:cNvPr id="28" name="Line 42"/>
          <p:cNvSpPr>
            <a:spLocks noChangeShapeType="1"/>
          </p:cNvSpPr>
          <p:nvPr/>
        </p:nvSpPr>
        <p:spPr bwMode="auto">
          <a:xfrm flipV="1">
            <a:off x="576263" y="2833688"/>
            <a:ext cx="7543800" cy="1587"/>
          </a:xfrm>
          <a:prstGeom prst="line">
            <a:avLst/>
          </a:prstGeom>
          <a:noFill/>
          <a:ln w="952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dirty="0">
              <a:latin typeface="+mj-lt"/>
            </a:endParaRPr>
          </a:p>
        </p:txBody>
      </p:sp>
      <p:sp>
        <p:nvSpPr>
          <p:cNvPr id="29" name="Rectangle 43"/>
          <p:cNvSpPr>
            <a:spLocks noChangeArrowheads="1"/>
          </p:cNvSpPr>
          <p:nvPr/>
        </p:nvSpPr>
        <p:spPr bwMode="auto">
          <a:xfrm>
            <a:off x="2273300" y="1028700"/>
            <a:ext cx="39195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sz="1100" dirty="0">
                <a:solidFill>
                  <a:schemeClr val="tx1">
                    <a:lumMod val="90000"/>
                    <a:lumOff val="10000"/>
                  </a:schemeClr>
                </a:solidFill>
                <a:latin typeface="+mj-lt"/>
              </a:rPr>
              <a:t>DEPARTMENT OF HEALTH AND HUMAN SERVICES</a:t>
            </a:r>
            <a:br>
              <a:rPr lang="en-US" sz="1100" dirty="0">
                <a:solidFill>
                  <a:schemeClr val="tx1">
                    <a:lumMod val="90000"/>
                    <a:lumOff val="10000"/>
                  </a:schemeClr>
                </a:solidFill>
                <a:latin typeface="+mj-lt"/>
              </a:rPr>
            </a:br>
            <a:r>
              <a:rPr lang="en-US" sz="1100" dirty="0">
                <a:solidFill>
                  <a:schemeClr val="tx1">
                    <a:lumMod val="90000"/>
                    <a:lumOff val="10000"/>
                  </a:schemeClr>
                </a:solidFill>
                <a:latin typeface="+mj-lt"/>
              </a:rPr>
              <a:t>DIVISION OF CHILD AND FAMILY SERVICES</a:t>
            </a:r>
            <a:br>
              <a:rPr lang="en-US" sz="1100" dirty="0">
                <a:solidFill>
                  <a:schemeClr val="tx1">
                    <a:lumMod val="90000"/>
                    <a:lumOff val="10000"/>
                  </a:schemeClr>
                </a:solidFill>
                <a:latin typeface="+mj-lt"/>
              </a:rPr>
            </a:br>
            <a:r>
              <a:rPr lang="en-US" sz="1100" dirty="0">
                <a:solidFill>
                  <a:schemeClr val="tx1">
                    <a:lumMod val="90000"/>
                    <a:lumOff val="10000"/>
                  </a:schemeClr>
                </a:solidFill>
                <a:latin typeface="+mj-lt"/>
              </a:rPr>
              <a:t>2015-2017 BIENNIUM</a:t>
            </a:r>
          </a:p>
        </p:txBody>
      </p:sp>
      <p:sp>
        <p:nvSpPr>
          <p:cNvPr id="30" name="Line 44"/>
          <p:cNvSpPr>
            <a:spLocks noChangeShapeType="1"/>
          </p:cNvSpPr>
          <p:nvPr/>
        </p:nvSpPr>
        <p:spPr bwMode="auto">
          <a:xfrm>
            <a:off x="2781300" y="1666875"/>
            <a:ext cx="3048000" cy="0"/>
          </a:xfrm>
          <a:prstGeom prst="line">
            <a:avLst/>
          </a:prstGeom>
          <a:noFill/>
          <a:ln w="952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dirty="0">
              <a:latin typeface="+mj-lt"/>
            </a:endParaRPr>
          </a:p>
        </p:txBody>
      </p:sp>
      <p:sp>
        <p:nvSpPr>
          <p:cNvPr id="31" name="Text Box 25"/>
          <p:cNvSpPr txBox="1">
            <a:spLocks noChangeArrowheads="1"/>
          </p:cNvSpPr>
          <p:nvPr/>
        </p:nvSpPr>
        <p:spPr bwMode="auto">
          <a:xfrm>
            <a:off x="6819900" y="5086350"/>
            <a:ext cx="1752600" cy="554038"/>
          </a:xfrm>
          <a:prstGeom prst="rect">
            <a:avLst/>
          </a:prstGeom>
          <a:solidFill>
            <a:srgbClr val="C0C0C0"/>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000" dirty="0">
                <a:latin typeface="+mn-lt"/>
              </a:rPr>
              <a:t>Summit View Youth Correctional Center</a:t>
            </a:r>
            <a:r>
              <a:rPr lang="en-US" altLang="en-US" sz="1000" dirty="0" smtClean="0">
                <a:latin typeface="+mn-lt"/>
              </a:rPr>
              <a:t>/</a:t>
            </a:r>
          </a:p>
          <a:p>
            <a:pPr algn="ctr" eaLnBrk="1" hangingPunct="1">
              <a:defRPr/>
            </a:pPr>
            <a:r>
              <a:rPr lang="en-US" altLang="en-US" sz="1000" dirty="0" smtClean="0">
                <a:latin typeface="+mn-lt"/>
              </a:rPr>
              <a:t>Red </a:t>
            </a:r>
            <a:r>
              <a:rPr lang="en-US" altLang="en-US" sz="1000" dirty="0">
                <a:latin typeface="+mn-lt"/>
              </a:rPr>
              <a:t>Rock </a:t>
            </a:r>
            <a:r>
              <a:rPr lang="en-US" altLang="en-US" sz="1000" dirty="0" smtClean="0">
                <a:latin typeface="+mn-lt"/>
              </a:rPr>
              <a:t>Academy</a:t>
            </a:r>
            <a:endParaRPr lang="en-US" altLang="en-US" sz="1000" dirty="0">
              <a:latin typeface="+mn-lt"/>
            </a:endParaRPr>
          </a:p>
        </p:txBody>
      </p:sp>
      <p:sp>
        <p:nvSpPr>
          <p:cNvPr id="2" name="Slide Number Placeholder 1"/>
          <p:cNvSpPr>
            <a:spLocks noGrp="1"/>
          </p:cNvSpPr>
          <p:nvPr>
            <p:ph type="sldNum" sz="quarter" idx="11"/>
          </p:nvPr>
        </p:nvSpPr>
        <p:spPr/>
        <p:txBody>
          <a:bodyPr/>
          <a:lstStyle/>
          <a:p>
            <a:pPr>
              <a:defRPr/>
            </a:pPr>
            <a:fld id="{63A5BDA2-6933-49C0-8A35-43DE4F06AE76}" type="slidenum">
              <a:rPr lang="en-US" altLang="en-US" smtClean="0"/>
              <a:pPr>
                <a:defRPr/>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914400"/>
          </a:xfrm>
        </p:spPr>
        <p:txBody>
          <a:bodyPr>
            <a:normAutofit fontScale="90000"/>
          </a:bodyPr>
          <a:lstStyle/>
          <a:p>
            <a:pP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solidFill>
                  <a:schemeClr val="tx1"/>
                </a:solidFill>
              </a:rPr>
              <a:t>Recommendations made by the Commission on Statewide Juvenile Justice Reform</a:t>
            </a:r>
            <a:endParaRPr lang="en-US" sz="1600" dirty="0"/>
          </a:p>
        </p:txBody>
      </p:sp>
      <p:sp>
        <p:nvSpPr>
          <p:cNvPr id="4" name="Subtitle 2"/>
          <p:cNvSpPr txBox="1">
            <a:spLocks/>
          </p:cNvSpPr>
          <p:nvPr/>
        </p:nvSpPr>
        <p:spPr>
          <a:xfrm>
            <a:off x="304800" y="1371600"/>
            <a:ext cx="8305800" cy="586740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spcBef>
                <a:spcPts val="0"/>
              </a:spcBef>
              <a:buFont typeface="Wingdings"/>
              <a:buNone/>
              <a:defRPr/>
            </a:pPr>
            <a:r>
              <a:rPr lang="en-US" sz="1100" dirty="0" smtClean="0">
                <a:ea typeface="Garamond" pitchFamily="18" charset="0"/>
                <a:cs typeface="Times New Roman" panose="02020603050405020304" pitchFamily="18" charset="0"/>
              </a:rPr>
              <a:t>Aside from CIP’s the commission is recommending upgrades to the NYTC property and programming:</a:t>
            </a:r>
            <a:endParaRPr lang="en-US" sz="1100" dirty="0" smtClean="0">
              <a:ea typeface="Calibri" pitchFamily="34" charset="0"/>
              <a:cs typeface="Times New Roman" panose="02020603050405020304" pitchFamily="18" charset="0"/>
            </a:endParaRPr>
          </a:p>
          <a:p>
            <a:pPr marL="0" indent="0" algn="just">
              <a:spcBef>
                <a:spcPts val="0"/>
              </a:spcBef>
              <a:buFont typeface="Wingdings"/>
              <a:buNone/>
              <a:defRPr/>
            </a:pPr>
            <a:endParaRPr lang="en-US" sz="950" b="1" dirty="0" smtClean="0">
              <a:ea typeface="Garamond" pitchFamily="18" charset="0"/>
              <a:cs typeface="Times New Roman" panose="02020603050405020304" pitchFamily="18" charset="0"/>
            </a:endParaRPr>
          </a:p>
          <a:p>
            <a:pPr algn="just">
              <a:spcBef>
                <a:spcPts val="0"/>
              </a:spcBef>
              <a:defRPr/>
            </a:pPr>
            <a:r>
              <a:rPr lang="en-US" sz="950" dirty="0" smtClean="0">
                <a:cs typeface="Times New Roman" panose="02020603050405020304" pitchFamily="18" charset="0"/>
              </a:rPr>
              <a:t>That NYTC provide a quality assurance component that will ensure compliance with all of the policies, procedures and general health, safety and welfare matters at the facility. </a:t>
            </a:r>
            <a:r>
              <a:rPr lang="en-US" sz="1100" b="1" dirty="0" smtClean="0">
                <a:solidFill>
                  <a:schemeClr val="accent3"/>
                </a:solidFill>
                <a:cs typeface="Times New Roman" panose="02020603050405020304" pitchFamily="18" charset="0"/>
              </a:rPr>
              <a:t>Estimated at $114,975 (salary + benefits)</a:t>
            </a:r>
          </a:p>
          <a:p>
            <a:pPr algn="just">
              <a:spcBef>
                <a:spcPts val="0"/>
              </a:spcBef>
              <a:defRPr/>
            </a:pPr>
            <a:endParaRPr lang="en-US" sz="900" b="1" dirty="0" smtClean="0">
              <a:solidFill>
                <a:schemeClr val="accent3"/>
              </a:solidFill>
              <a:cs typeface="Times New Roman" panose="02020603050405020304" pitchFamily="18" charset="0"/>
            </a:endParaRPr>
          </a:p>
          <a:p>
            <a:pPr algn="just">
              <a:spcBef>
                <a:spcPts val="0"/>
              </a:spcBef>
              <a:defRPr/>
            </a:pPr>
            <a:r>
              <a:rPr lang="en-US" sz="950" dirty="0" smtClean="0">
                <a:cs typeface="Times New Roman" panose="02020603050405020304" pitchFamily="18" charset="0"/>
              </a:rPr>
              <a:t>Enhance NYTC programming (Substance abuse, mental health, domestic violence, educational needs). </a:t>
            </a:r>
            <a:r>
              <a:rPr lang="en-US" sz="1100" b="1" dirty="0" smtClean="0">
                <a:solidFill>
                  <a:schemeClr val="accent3"/>
                </a:solidFill>
                <a:cs typeface="Times New Roman" panose="02020603050405020304" pitchFamily="18" charset="0"/>
              </a:rPr>
              <a:t>(Costs unknown)</a:t>
            </a:r>
          </a:p>
          <a:p>
            <a:pPr marL="0" indent="0" algn="just">
              <a:spcBef>
                <a:spcPts val="0"/>
              </a:spcBef>
              <a:buFont typeface="Wingdings"/>
              <a:buNone/>
              <a:defRPr/>
            </a:pPr>
            <a:endParaRPr lang="en-US" sz="400" dirty="0" smtClean="0">
              <a:cs typeface="Times New Roman" panose="02020603050405020304" pitchFamily="18" charset="0"/>
            </a:endParaRPr>
          </a:p>
          <a:p>
            <a:pPr algn="just">
              <a:spcBef>
                <a:spcPts val="0"/>
              </a:spcBef>
              <a:defRPr/>
            </a:pPr>
            <a:endParaRPr lang="en-US" altLang="en-US" sz="950" dirty="0" smtClean="0">
              <a:cs typeface="Times New Roman" pitchFamily="18" charset="0"/>
            </a:endParaRPr>
          </a:p>
          <a:p>
            <a:pPr algn="just">
              <a:spcBef>
                <a:spcPts val="0"/>
              </a:spcBef>
              <a:defRPr/>
            </a:pPr>
            <a:r>
              <a:rPr lang="en-US" altLang="en-US" sz="950" dirty="0" smtClean="0">
                <a:cs typeface="Times New Roman" pitchFamily="18" charset="0"/>
              </a:rPr>
              <a:t>NYTC receive the necessary funding to bring back the Nevada Interscholastic Athletic Association (NIAA) sanctioned sports programs and opportunities to Independence High School including transportation costs, uniform costs, and equipment costs necessary to support a positive athletic experience.  </a:t>
            </a:r>
            <a:r>
              <a:rPr lang="en-US" altLang="en-US" sz="1100" b="1" dirty="0" smtClean="0">
                <a:solidFill>
                  <a:schemeClr val="accent3"/>
                </a:solidFill>
                <a:cs typeface="Times New Roman" pitchFamily="18" charset="0"/>
              </a:rPr>
              <a:t>$48,000 first year, $30,000 each year thereafter. </a:t>
            </a:r>
          </a:p>
          <a:p>
            <a:pPr algn="just">
              <a:spcBef>
                <a:spcPts val="0"/>
              </a:spcBef>
              <a:defRPr/>
            </a:pPr>
            <a:endParaRPr lang="en-US" altLang="en-US" sz="950" dirty="0" smtClean="0">
              <a:cs typeface="Times New Roman" pitchFamily="18" charset="0"/>
            </a:endParaRPr>
          </a:p>
          <a:p>
            <a:pPr algn="just">
              <a:spcBef>
                <a:spcPts val="0"/>
              </a:spcBef>
              <a:defRPr/>
            </a:pPr>
            <a:r>
              <a:rPr lang="en-US" altLang="en-US" sz="950" dirty="0" smtClean="0">
                <a:cs typeface="Times New Roman" pitchFamily="18" charset="0"/>
              </a:rPr>
              <a:t>Enhance </a:t>
            </a:r>
            <a:r>
              <a:rPr lang="en-US" altLang="en-US" sz="950" dirty="0">
                <a:cs typeface="Times New Roman" pitchFamily="18" charset="0"/>
              </a:rPr>
              <a:t>visitation for families.  NYTC should complete a full cost analysis of and be approved for a Family Systems Program, on grounds and in Northern Region communities, including transportation to and from the NYTC facility. Keeping in line with the supporting family systems </a:t>
            </a:r>
            <a:r>
              <a:rPr lang="en-US" altLang="en-US" sz="950" dirty="0" smtClean="0">
                <a:cs typeface="Times New Roman" pitchFamily="18" charset="0"/>
              </a:rPr>
              <a:t>improvement.  BA </a:t>
            </a:r>
            <a:r>
              <a:rPr lang="en-US" altLang="en-US" sz="950" dirty="0">
                <a:cs typeface="Times New Roman" pitchFamily="18" charset="0"/>
              </a:rPr>
              <a:t>3259 includes </a:t>
            </a:r>
            <a:r>
              <a:rPr lang="en-US" altLang="en-US" sz="950" dirty="0" smtClean="0">
                <a:cs typeface="Times New Roman" pitchFamily="18" charset="0"/>
              </a:rPr>
              <a:t>an </a:t>
            </a:r>
            <a:r>
              <a:rPr lang="en-US" altLang="en-US" sz="950" dirty="0">
                <a:cs typeface="Times New Roman" pitchFamily="18" charset="0"/>
              </a:rPr>
              <a:t>increase to include transportation </a:t>
            </a:r>
            <a:r>
              <a:rPr lang="en-US" altLang="en-US" sz="950" dirty="0" smtClean="0">
                <a:cs typeface="Times New Roman" pitchFamily="18" charset="0"/>
              </a:rPr>
              <a:t>costs  </a:t>
            </a:r>
            <a:r>
              <a:rPr lang="en-US" altLang="en-US" sz="950" dirty="0">
                <a:cs typeface="Times New Roman" pitchFamily="18" charset="0"/>
              </a:rPr>
              <a:t>in agency request in the amount of </a:t>
            </a:r>
            <a:r>
              <a:rPr lang="en-US" altLang="en-US" sz="1100" dirty="0">
                <a:cs typeface="Times New Roman" pitchFamily="18" charset="0"/>
              </a:rPr>
              <a:t> </a:t>
            </a:r>
            <a:r>
              <a:rPr lang="en-US" altLang="en-US" sz="1100" b="1" dirty="0">
                <a:solidFill>
                  <a:schemeClr val="accent3"/>
                </a:solidFill>
                <a:cs typeface="Times New Roman" pitchFamily="18" charset="0"/>
              </a:rPr>
              <a:t>$36,802 </a:t>
            </a:r>
            <a:r>
              <a:rPr lang="en-US" altLang="en-US" sz="950" dirty="0">
                <a:cs typeface="Times New Roman" pitchFamily="18" charset="0"/>
              </a:rPr>
              <a:t>per year</a:t>
            </a:r>
          </a:p>
          <a:p>
            <a:pPr algn="just">
              <a:defRPr/>
            </a:pPr>
            <a:r>
              <a:rPr lang="en-US" altLang="en-US" sz="950" dirty="0" smtClean="0">
                <a:cs typeface="Times New Roman" pitchFamily="18" charset="0"/>
              </a:rPr>
              <a:t>Ability </a:t>
            </a:r>
            <a:r>
              <a:rPr lang="en-US" altLang="en-US" sz="950" dirty="0">
                <a:cs typeface="Times New Roman" pitchFamily="18" charset="0"/>
              </a:rPr>
              <a:t>to </a:t>
            </a:r>
            <a:r>
              <a:rPr lang="en-US" altLang="en-US" sz="950" dirty="0" smtClean="0">
                <a:cs typeface="Times New Roman" pitchFamily="18" charset="0"/>
              </a:rPr>
              <a:t>contract for a </a:t>
            </a:r>
            <a:r>
              <a:rPr lang="en-US" altLang="en-US" sz="950" dirty="0">
                <a:cs typeface="Times New Roman" pitchFamily="18" charset="0"/>
              </a:rPr>
              <a:t>Psychologist position to solve recruitment/retention issues</a:t>
            </a:r>
            <a:r>
              <a:rPr lang="en-US" altLang="en-US" sz="1250" dirty="0">
                <a:cs typeface="Times New Roman" pitchFamily="18" charset="0"/>
              </a:rPr>
              <a:t>. </a:t>
            </a:r>
          </a:p>
          <a:p>
            <a:pPr lvl="1" algn="just">
              <a:defRPr/>
            </a:pPr>
            <a:r>
              <a:rPr lang="en-US" altLang="en-US" sz="950" dirty="0" smtClean="0">
                <a:cs typeface="Times New Roman" pitchFamily="18" charset="0"/>
              </a:rPr>
              <a:t>To </a:t>
            </a:r>
            <a:r>
              <a:rPr lang="en-US" altLang="en-US" sz="950" dirty="0">
                <a:cs typeface="Times New Roman" pitchFamily="18" charset="0"/>
              </a:rPr>
              <a:t>accomplish this, </a:t>
            </a:r>
            <a:r>
              <a:rPr lang="en-US" altLang="en-US" sz="950" dirty="0" smtClean="0">
                <a:cs typeface="Times New Roman" pitchFamily="18" charset="0"/>
              </a:rPr>
              <a:t>DCFS </a:t>
            </a:r>
            <a:r>
              <a:rPr lang="en-US" altLang="en-US" sz="950" dirty="0">
                <a:cs typeface="Times New Roman" pitchFamily="18" charset="0"/>
              </a:rPr>
              <a:t>would </a:t>
            </a:r>
            <a:r>
              <a:rPr lang="en-US" altLang="en-US" sz="950" dirty="0" smtClean="0">
                <a:cs typeface="Times New Roman" pitchFamily="18" charset="0"/>
              </a:rPr>
              <a:t>need to explore telemedicine as well in response to the lack of clinical psychologists in the Elko community. Estimated contract amount</a:t>
            </a:r>
            <a:r>
              <a:rPr lang="en-US" altLang="en-US" sz="1100" b="1" dirty="0" smtClean="0">
                <a:solidFill>
                  <a:schemeClr val="accent3"/>
                </a:solidFill>
                <a:cs typeface="Times New Roman" pitchFamily="18" charset="0"/>
              </a:rPr>
              <a:t>:$90,060</a:t>
            </a:r>
            <a:r>
              <a:rPr lang="en-US" altLang="en-US" sz="900" dirty="0" smtClean="0">
                <a:cs typeface="Times New Roman" pitchFamily="18" charset="0"/>
              </a:rPr>
              <a:t>. </a:t>
            </a:r>
            <a:r>
              <a:rPr lang="en-US" altLang="en-US" sz="950" dirty="0" smtClean="0">
                <a:cs typeface="Times New Roman" pitchFamily="18" charset="0"/>
              </a:rPr>
              <a:t>Telemedicine would also require increased Bandwidth.  </a:t>
            </a:r>
            <a:endParaRPr lang="en-US" altLang="en-US" sz="1000" b="1" dirty="0">
              <a:solidFill>
                <a:schemeClr val="accent3"/>
              </a:solidFill>
              <a:cs typeface="Times New Roman" pitchFamily="18" charset="0"/>
            </a:endParaRPr>
          </a:p>
          <a:p>
            <a:pPr algn="just">
              <a:defRPr/>
            </a:pPr>
            <a:r>
              <a:rPr lang="en-US" altLang="en-US" sz="950" dirty="0" smtClean="0">
                <a:cs typeface="Times New Roman" pitchFamily="18" charset="0"/>
              </a:rPr>
              <a:t>Increase funding to address </a:t>
            </a:r>
            <a:r>
              <a:rPr lang="en-US" altLang="en-US" sz="950" dirty="0">
                <a:cs typeface="Times New Roman" pitchFamily="18" charset="0"/>
              </a:rPr>
              <a:t>painting needs exterior and interior, flooring, furniture, cosmetic type enhancements.  The facility has not been given much attention over the years due to its uncertain future.  It needs to receive some improvements other than safety CIP’s to provide an environment that is better for youth</a:t>
            </a:r>
            <a:r>
              <a:rPr lang="en-US" altLang="en-US" sz="950" dirty="0" smtClean="0">
                <a:cs typeface="Times New Roman" pitchFamily="18" charset="0"/>
              </a:rPr>
              <a:t>.  </a:t>
            </a:r>
            <a:r>
              <a:rPr lang="en-US" altLang="en-US" sz="1100" b="1" dirty="0" smtClean="0">
                <a:solidFill>
                  <a:schemeClr val="accent3"/>
                </a:solidFill>
                <a:cs typeface="Times New Roman" pitchFamily="18" charset="0"/>
              </a:rPr>
              <a:t>Estimated at $300,000.</a:t>
            </a:r>
            <a:endParaRPr lang="en-US" altLang="en-US" sz="1100" b="1" dirty="0">
              <a:solidFill>
                <a:schemeClr val="accent3"/>
              </a:solidFill>
              <a:cs typeface="Times New Roman" pitchFamily="18" charset="0"/>
            </a:endParaRPr>
          </a:p>
          <a:p>
            <a:pPr algn="just">
              <a:defRPr/>
            </a:pPr>
            <a:endParaRPr lang="en-US" sz="800" dirty="0">
              <a:cs typeface="Times New Roman" panose="02020603050405020304" pitchFamily="18" charset="0"/>
            </a:endParaRPr>
          </a:p>
        </p:txBody>
      </p:sp>
      <p:pic>
        <p:nvPicPr>
          <p:cNvPr id="2560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7250"/>
          <a:stretch>
            <a:fillRect/>
          </a:stretch>
        </p:blipFill>
        <p:spPr bwMode="auto">
          <a:xfrm>
            <a:off x="4771461" y="4940300"/>
            <a:ext cx="2599302"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1"/>
          </p:nvPr>
        </p:nvSpPr>
        <p:spPr/>
        <p:txBody>
          <a:bodyPr/>
          <a:lstStyle/>
          <a:p>
            <a:pPr>
              <a:defRPr/>
            </a:pPr>
            <a:fld id="{E9D21BF6-43F7-4297-9BCA-F313CCB42AAE}" type="slidenum">
              <a:rPr lang="en-US" altLang="en-US" smtClean="0"/>
              <a:pPr>
                <a:defRPr/>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4188" y="1093788"/>
            <a:ext cx="8001000" cy="27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p:cNvSpPr>
            <a:spLocks noGrp="1"/>
          </p:cNvSpPr>
          <p:nvPr>
            <p:ph type="title"/>
          </p:nvPr>
        </p:nvSpPr>
        <p:spPr>
          <a:xfrm>
            <a:off x="457200" y="274638"/>
            <a:ext cx="8229600" cy="563562"/>
          </a:xfrm>
        </p:spPr>
        <p:txBody>
          <a:bodyPr/>
          <a:lstStyle/>
          <a:p>
            <a:pPr>
              <a:defRPr/>
            </a:pPr>
            <a:r>
              <a:rPr lang="en-US" dirty="0" smtClean="0">
                <a:solidFill>
                  <a:schemeClr val="tx1"/>
                </a:solidFill>
              </a:rPr>
              <a:t>Mandates</a:t>
            </a:r>
            <a:endParaRPr lang="en-US" sz="1700" dirty="0">
              <a:solidFill>
                <a:schemeClr val="tx1"/>
              </a:solidFill>
            </a:endParaRPr>
          </a:p>
        </p:txBody>
      </p:sp>
      <p:sp>
        <p:nvSpPr>
          <p:cNvPr id="5" name="Rectangle 4"/>
          <p:cNvSpPr/>
          <p:nvPr/>
        </p:nvSpPr>
        <p:spPr>
          <a:xfrm>
            <a:off x="533400" y="1093788"/>
            <a:ext cx="7848600" cy="4924425"/>
          </a:xfrm>
          <a:prstGeom prst="rect">
            <a:avLst/>
          </a:prstGeom>
        </p:spPr>
        <p:txBody>
          <a:bodyPr>
            <a:spAutoFit/>
          </a:bodyPr>
          <a:lstStyle/>
          <a:p>
            <a:pPr algn="just">
              <a:defRPr/>
            </a:pPr>
            <a:r>
              <a:rPr lang="en-US" altLang="en-US" sz="1000" b="1" dirty="0" smtClean="0">
                <a:solidFill>
                  <a:schemeClr val="tx2"/>
                </a:solidFill>
              </a:rPr>
              <a:t>PREA </a:t>
            </a:r>
            <a:r>
              <a:rPr lang="en-US" altLang="en-US" sz="1000" b="1" dirty="0">
                <a:solidFill>
                  <a:schemeClr val="tx2"/>
                </a:solidFill>
              </a:rPr>
              <a:t>COORDINATION AND IMPLEMENTATION</a:t>
            </a:r>
          </a:p>
          <a:p>
            <a:pPr algn="just">
              <a:defRPr/>
            </a:pPr>
            <a:endParaRPr lang="en-US" altLang="en-US" sz="1000" b="1" dirty="0">
              <a:solidFill>
                <a:schemeClr val="tx2"/>
              </a:solidFill>
            </a:endParaRPr>
          </a:p>
          <a:p>
            <a:pPr algn="just">
              <a:defRPr/>
            </a:pPr>
            <a:endParaRPr lang="en-US" altLang="en-US" sz="1000" dirty="0">
              <a:solidFill>
                <a:schemeClr val="tx2"/>
              </a:solidFill>
            </a:endParaRPr>
          </a:p>
          <a:p>
            <a:pPr algn="just">
              <a:defRPr/>
            </a:pPr>
            <a:r>
              <a:rPr lang="en-US" altLang="en-US" sz="1000" dirty="0"/>
              <a:t>PREA (Prison Rape Elimination Act) Compliance. The Prison Rape Elimination Act of 2003 was enacted by Congress to address the problem of sexual abuse of persons in the custody of U.S. correctional agencies. The National Institute of Corrections has been a leader in this topic area since 2004, providing assistance to many agencies through information and training resources.  The Juvenile Justice Programs Office is applying for a Federal Grant Funding to assist with resources needed to achieve compliance. This funding is not guaranteed, nor would it be sustainable long term. If the Division is successful in obtaining the Federal Grant Funding, the grant will be administered from BA1383 as regulatory oversight to compliance with the 3 Juvenile Facilities; Caliente Youth Center (CYC), Northern Nevada Youth Training Center (NYTC) and Summit View Youth Correctional Center (SVYCC), Red Rock Academy.</a:t>
            </a:r>
          </a:p>
          <a:p>
            <a:pPr algn="just">
              <a:defRPr/>
            </a:pPr>
            <a:endParaRPr lang="en-US" altLang="en-US" sz="1000" dirty="0"/>
          </a:p>
          <a:p>
            <a:pPr algn="just">
              <a:defRPr/>
            </a:pPr>
            <a:r>
              <a:rPr lang="en-US" altLang="en-US" sz="1000" dirty="0"/>
              <a:t>If federal funds are NOT awarded to DCFS or are not adequate to cover full costs to be compliant, State General Funds will need to be allocated to this budget account as the Regulatory Oversight to ensure compliance for the 3 Juvenile Facilities.</a:t>
            </a:r>
          </a:p>
          <a:p>
            <a:pPr algn="just">
              <a:spcAft>
                <a:spcPts val="600"/>
              </a:spcAft>
              <a:defRPr/>
            </a:pPr>
            <a:endParaRPr lang="en-US" altLang="en-US" sz="900" dirty="0"/>
          </a:p>
          <a:p>
            <a:pPr algn="just">
              <a:defRPr/>
            </a:pPr>
            <a:r>
              <a:rPr lang="en-US" altLang="en-US" sz="1000" dirty="0"/>
              <a:t>Major provisions of PREA include:</a:t>
            </a:r>
          </a:p>
          <a:p>
            <a:pPr marL="171450" indent="-171450" algn="just">
              <a:buClr>
                <a:schemeClr val="accent1"/>
              </a:buClr>
              <a:buSzPct val="120000"/>
              <a:buFont typeface="Courier New" panose="02070309020205020404" pitchFamily="49" charset="0"/>
              <a:buChar char="o"/>
              <a:defRPr/>
            </a:pPr>
            <a:r>
              <a:rPr lang="en-US" altLang="en-US" sz="1000" dirty="0"/>
              <a:t>Adherence to a zero-tolerance standard for the incidence of inmate sexual assault and rape;</a:t>
            </a:r>
          </a:p>
          <a:p>
            <a:pPr marL="171450" indent="-171450" algn="just">
              <a:buClr>
                <a:schemeClr val="accent1"/>
              </a:buClr>
              <a:buSzPct val="120000"/>
              <a:buFont typeface="Courier New" panose="02070309020205020404" pitchFamily="49" charset="0"/>
              <a:buChar char="o"/>
              <a:defRPr/>
            </a:pPr>
            <a:r>
              <a:rPr lang="en-US" altLang="en-US" sz="1000" dirty="0"/>
              <a:t>Development of standards for detection, prevention, reduction, and punishment of prison rape;</a:t>
            </a:r>
          </a:p>
          <a:p>
            <a:pPr marL="171450" indent="-171450" algn="just">
              <a:buClr>
                <a:schemeClr val="accent1"/>
              </a:buClr>
              <a:buSzPct val="120000"/>
              <a:buFont typeface="Courier New" panose="02070309020205020404" pitchFamily="49" charset="0"/>
              <a:buChar char="o"/>
              <a:defRPr/>
            </a:pPr>
            <a:r>
              <a:rPr lang="en-US" altLang="en-US" sz="1000" dirty="0"/>
              <a:t>Collection and dissemination of information on the incidence of prison rape; and</a:t>
            </a:r>
          </a:p>
          <a:p>
            <a:pPr marL="171450" indent="-171450" algn="just">
              <a:buClr>
                <a:schemeClr val="accent1"/>
              </a:buClr>
              <a:buSzPct val="120000"/>
              <a:buFont typeface="Courier New" panose="02070309020205020404" pitchFamily="49" charset="0"/>
              <a:buChar char="o"/>
              <a:defRPr/>
            </a:pPr>
            <a:r>
              <a:rPr lang="en-US" altLang="en-US" sz="1000" dirty="0"/>
              <a:t>Award of grant funds to help state and local governments implement the purposes of the Act.</a:t>
            </a:r>
          </a:p>
          <a:p>
            <a:pPr marL="171450" indent="-171450" algn="just">
              <a:buClr>
                <a:schemeClr val="accent1"/>
              </a:buClr>
              <a:buSzPct val="120000"/>
              <a:buFont typeface="Courier New" panose="02070309020205020404" pitchFamily="49" charset="0"/>
              <a:buChar char="o"/>
              <a:defRPr/>
            </a:pPr>
            <a:endParaRPr lang="en-US" altLang="en-US" sz="1000" dirty="0"/>
          </a:p>
          <a:p>
            <a:pPr algn="just">
              <a:defRPr/>
            </a:pPr>
            <a:r>
              <a:rPr lang="en-US" altLang="en-US" sz="1000" dirty="0"/>
              <a:t>The Act applies to all public and private institutions that house adult or juvenile offenders and is also relevant to community based agencies.  Funding requests supports the following activities:  </a:t>
            </a:r>
          </a:p>
          <a:p>
            <a:pPr algn="just">
              <a:defRPr/>
            </a:pPr>
            <a:r>
              <a:rPr lang="en-US" altLang="en-US" sz="1000" dirty="0"/>
              <a:t> </a:t>
            </a:r>
          </a:p>
          <a:p>
            <a:pPr algn="just">
              <a:defRPr/>
            </a:pPr>
            <a:r>
              <a:rPr lang="en-US" altLang="en-US" sz="1000" dirty="0"/>
              <a:t>	- FEDERAL AUDIT</a:t>
            </a:r>
          </a:p>
          <a:p>
            <a:pPr algn="just">
              <a:defRPr/>
            </a:pPr>
            <a:r>
              <a:rPr lang="en-US" altLang="en-US" sz="1000" dirty="0"/>
              <a:t>	- EXTERNAL INVESTIGATIONS</a:t>
            </a:r>
          </a:p>
          <a:p>
            <a:pPr algn="just">
              <a:defRPr/>
            </a:pPr>
            <a:r>
              <a:rPr lang="en-US" altLang="en-US" sz="1000" dirty="0"/>
              <a:t>	- TRAINING </a:t>
            </a:r>
          </a:p>
          <a:p>
            <a:pPr algn="just">
              <a:defRPr/>
            </a:pPr>
            <a:r>
              <a:rPr lang="en-US" altLang="en-US" sz="1000" dirty="0"/>
              <a:t>	- RESIDENT REPORTING </a:t>
            </a:r>
          </a:p>
          <a:p>
            <a:pPr algn="just">
              <a:defRPr/>
            </a:pPr>
            <a:r>
              <a:rPr lang="en-US" altLang="en-US" sz="1000" dirty="0"/>
              <a:t>	- SUPERVISION &amp; VIDEO MONITORING </a:t>
            </a:r>
          </a:p>
          <a:p>
            <a:pPr algn="just">
              <a:defRPr/>
            </a:pPr>
            <a:r>
              <a:rPr lang="en-US" altLang="en-US" sz="1000" dirty="0"/>
              <a:t>	- INTERCOM SYSTEM </a:t>
            </a:r>
          </a:p>
          <a:p>
            <a:pPr algn="just">
              <a:defRPr/>
            </a:pPr>
            <a:r>
              <a:rPr lang="en-US" altLang="en-US" sz="1000" dirty="0"/>
              <a:t>	- EMERGENCY ASSESSMENTS</a:t>
            </a:r>
          </a:p>
          <a:p>
            <a:pPr algn="just">
              <a:defRPr/>
            </a:pPr>
            <a:endParaRPr lang="en-US" altLang="en-US" sz="1000" dirty="0">
              <a:solidFill>
                <a:srgbClr val="7575FF"/>
              </a:solidFill>
            </a:endParaRPr>
          </a:p>
        </p:txBody>
      </p:sp>
      <p:sp>
        <p:nvSpPr>
          <p:cNvPr id="2" name="Slide Number Placeholder 1"/>
          <p:cNvSpPr>
            <a:spLocks noGrp="1"/>
          </p:cNvSpPr>
          <p:nvPr>
            <p:ph type="sldNum" sz="quarter" idx="11"/>
          </p:nvPr>
        </p:nvSpPr>
        <p:spPr/>
        <p:txBody>
          <a:bodyPr/>
          <a:lstStyle/>
          <a:p>
            <a:pPr>
              <a:defRPr/>
            </a:pPr>
            <a:fld id="{5D57F814-89E6-4A26-8E5B-CB26F5B10C1E}" type="slidenum">
              <a:rPr lang="en-US" altLang="en-US" smtClean="0"/>
              <a:pPr>
                <a:defRPr/>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153400" y="5676900"/>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1981200"/>
            <a:ext cx="7620000" cy="630942"/>
          </a:xfrm>
          <a:prstGeom prst="rect">
            <a:avLst/>
          </a:prstGeom>
          <a:noFill/>
        </p:spPr>
        <p:txBody>
          <a:bodyPr wrap="square" rtlCol="0">
            <a:spAutoFit/>
          </a:bodyPr>
          <a:lstStyle/>
          <a:p>
            <a:r>
              <a:rPr lang="en-US" sz="3500" dirty="0" smtClean="0">
                <a:latin typeface="+mn-lt"/>
              </a:rPr>
              <a:t>CHILDREN’S MENTAL HEALTH </a:t>
            </a:r>
            <a:endParaRPr lang="en-US" sz="3500" dirty="0">
              <a:latin typeface="+mn-lt"/>
            </a:endParaRPr>
          </a:p>
        </p:txBody>
      </p:sp>
      <p:sp>
        <p:nvSpPr>
          <p:cNvPr id="11" name="Slide Number Placeholder 1"/>
          <p:cNvSpPr>
            <a:spLocks noGrp="1"/>
          </p:cNvSpPr>
          <p:nvPr>
            <p:ph type="sldNum" sz="quarter" idx="11"/>
          </p:nvPr>
        </p:nvSpPr>
        <p:spPr>
          <a:xfrm>
            <a:off x="8280400" y="5727700"/>
            <a:ext cx="609600" cy="520700"/>
          </a:xfrm>
        </p:spPr>
        <p:txBody>
          <a:bodyPr/>
          <a:lstStyle/>
          <a:p>
            <a:pPr>
              <a:defRPr/>
            </a:pPr>
            <a:fld id="{5E6B8C7C-6AE8-4B16-ABE5-C0708023CFB6}" type="slidenum">
              <a:rPr lang="en-US" altLang="en-US" b="1" smtClean="0"/>
              <a:pPr>
                <a:defRPr/>
              </a:pPr>
              <a:t>22</a:t>
            </a:fld>
            <a:endParaRPr lang="en-US" altLang="en-US" b="1" dirty="0"/>
          </a:p>
        </p:txBody>
      </p:sp>
    </p:spTree>
    <p:extLst>
      <p:ext uri="{BB962C8B-B14F-4D97-AF65-F5344CB8AC3E}">
        <p14:creationId xmlns:p14="http://schemas.microsoft.com/office/powerpoint/2010/main" val="3132425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sz="quarter" idx="1"/>
          </p:nvPr>
        </p:nvSpPr>
        <p:spPr>
          <a:xfrm>
            <a:off x="457200" y="1371600"/>
            <a:ext cx="8382000" cy="4525963"/>
          </a:xfrm>
        </p:spPr>
        <p:txBody>
          <a:bodyPr/>
          <a:lstStyle/>
          <a:p>
            <a:pPr marL="0" indent="0" eaLnBrk="1" hangingPunct="1">
              <a:lnSpc>
                <a:spcPct val="90000"/>
              </a:lnSpc>
              <a:buFont typeface="Wingdings" pitchFamily="2" charset="2"/>
              <a:buNone/>
              <a:defRPr/>
            </a:pPr>
            <a:r>
              <a:rPr lang="en-US" altLang="en-US" sz="1400" dirty="0" smtClean="0"/>
              <a:t>DCFS Children’s Mental Health is one of many providers within the State of Nevada and we offer the Following:</a:t>
            </a:r>
          </a:p>
          <a:p>
            <a:pPr lvl="1" eaLnBrk="1" hangingPunct="1">
              <a:lnSpc>
                <a:spcPct val="90000"/>
              </a:lnSpc>
              <a:defRPr/>
            </a:pPr>
            <a:r>
              <a:rPr lang="en-US" altLang="en-US" sz="1400" dirty="0" smtClean="0"/>
              <a:t>Community-Based Services</a:t>
            </a:r>
          </a:p>
          <a:p>
            <a:pPr lvl="1" eaLnBrk="1" hangingPunct="1">
              <a:lnSpc>
                <a:spcPct val="90000"/>
              </a:lnSpc>
              <a:defRPr/>
            </a:pPr>
            <a:r>
              <a:rPr lang="en-US" altLang="en-US" sz="1400" dirty="0" smtClean="0"/>
              <a:t>Early Childhood Mental Health Treatment</a:t>
            </a:r>
          </a:p>
          <a:p>
            <a:pPr lvl="1" eaLnBrk="1" hangingPunct="1">
              <a:lnSpc>
                <a:spcPct val="90000"/>
              </a:lnSpc>
              <a:defRPr/>
            </a:pPr>
            <a:r>
              <a:rPr lang="en-US" altLang="en-US" sz="1400" dirty="0" smtClean="0"/>
              <a:t>Wrap Around in Nevada (WIN)</a:t>
            </a:r>
          </a:p>
          <a:p>
            <a:pPr lvl="1" eaLnBrk="1" hangingPunct="1">
              <a:lnSpc>
                <a:spcPct val="90000"/>
              </a:lnSpc>
              <a:defRPr/>
            </a:pPr>
            <a:r>
              <a:rPr lang="en-US" altLang="en-US" sz="1400" dirty="0" smtClean="0"/>
              <a:t>Treatment Homes</a:t>
            </a:r>
          </a:p>
          <a:p>
            <a:pPr lvl="1" eaLnBrk="1" hangingPunct="1">
              <a:lnSpc>
                <a:spcPct val="90000"/>
              </a:lnSpc>
              <a:defRPr/>
            </a:pPr>
            <a:r>
              <a:rPr lang="en-US" altLang="en-US" sz="1400" dirty="0" smtClean="0"/>
              <a:t>Psychiatric Hospital and Residential Treatment Center</a:t>
            </a:r>
          </a:p>
          <a:p>
            <a:pPr lvl="1" eaLnBrk="1" hangingPunct="1">
              <a:lnSpc>
                <a:spcPct val="90000"/>
              </a:lnSpc>
              <a:defRPr/>
            </a:pPr>
            <a:r>
              <a:rPr lang="en-US" altLang="en-US" sz="1400" dirty="0" smtClean="0"/>
              <a:t>Performance and Quality Improvement</a:t>
            </a:r>
          </a:p>
          <a:p>
            <a:pPr eaLnBrk="1" hangingPunct="1">
              <a:lnSpc>
                <a:spcPct val="90000"/>
              </a:lnSpc>
              <a:buFont typeface="Wingdings" pitchFamily="2" charset="2"/>
              <a:buNone/>
              <a:defRPr/>
            </a:pPr>
            <a:endParaRPr lang="en-US" altLang="en-US" sz="1400" dirty="0" smtClean="0"/>
          </a:p>
          <a:p>
            <a:pPr eaLnBrk="1" hangingPunct="1">
              <a:lnSpc>
                <a:spcPct val="90000"/>
              </a:lnSpc>
              <a:defRPr/>
            </a:pPr>
            <a:endParaRPr lang="en-US" altLang="en-US" sz="1400" dirty="0" smtClean="0"/>
          </a:p>
        </p:txBody>
      </p:sp>
      <p:sp>
        <p:nvSpPr>
          <p:cNvPr id="7" name="Title 1"/>
          <p:cNvSpPr>
            <a:spLocks noGrp="1"/>
          </p:cNvSpPr>
          <p:nvPr>
            <p:ph type="title"/>
          </p:nvPr>
        </p:nvSpPr>
        <p:spPr>
          <a:xfrm>
            <a:off x="457200" y="655638"/>
            <a:ext cx="7620000" cy="639762"/>
          </a:xfrm>
        </p:spPr>
        <p:txBody>
          <a:bodyPr>
            <a:normAutofit fontScale="90000"/>
          </a:bodyPr>
          <a:lstStyle/>
          <a:p>
            <a:pPr eaLnBrk="1" fontAlgn="auto" hangingPunct="1">
              <a:spcAft>
                <a:spcPts val="0"/>
              </a:spcAft>
              <a:defRPr/>
            </a:pPr>
            <a:r>
              <a:rPr lang="en-US" altLang="en-US" sz="3200" dirty="0" smtClean="0">
                <a:solidFill>
                  <a:schemeClr val="tx1"/>
                </a:solidFill>
              </a:rPr>
              <a:t>Children’s Mental Health</a:t>
            </a:r>
            <a:br>
              <a:rPr lang="en-US" altLang="en-US" sz="3200" dirty="0" smtClean="0">
                <a:solidFill>
                  <a:schemeClr val="tx1"/>
                </a:solidFill>
              </a:rPr>
            </a:br>
            <a:endParaRPr lang="en-US" altLang="en-US" sz="3200" dirty="0" smtClean="0">
              <a:solidFill>
                <a:schemeClr val="tx1"/>
              </a:solidFill>
            </a:endParaRPr>
          </a:p>
        </p:txBody>
      </p:sp>
      <p:pic>
        <p:nvPicPr>
          <p:cNvPr id="27652" name="Picture 2" descr="http://www.njfamily.com/NJ-Family/October-2011/Finding-the-Right-Mental-Health-Provider-for-Your-Teen/Sending-an-SOS.png"/>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267200" y="4191000"/>
            <a:ext cx="29749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6613F449-87DB-4970-8299-2777439716B7}" type="slidenum">
              <a:rPr lang="en-US" altLang="en-US" smtClean="0"/>
              <a:pPr>
                <a:defRPr/>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563562"/>
          </a:xfrm>
        </p:spPr>
        <p:txBody>
          <a:bodyPr/>
          <a:lstStyle/>
          <a:p>
            <a:pPr>
              <a:defRPr/>
            </a:pPr>
            <a:r>
              <a:rPr lang="en-US" dirty="0" smtClean="0">
                <a:solidFill>
                  <a:schemeClr val="tx1"/>
                </a:solidFill>
              </a:rPr>
              <a:t>Budget Enhancements </a:t>
            </a: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95289121"/>
              </p:ext>
            </p:extLst>
          </p:nvPr>
        </p:nvGraphicFramePr>
        <p:xfrm>
          <a:off x="1676400" y="1981200"/>
          <a:ext cx="5486400" cy="661988"/>
        </p:xfrm>
        <a:graphic>
          <a:graphicData uri="http://schemas.openxmlformats.org/drawingml/2006/table">
            <a:tbl>
              <a:tblPr firstRow="1" bandRow="1">
                <a:tableStyleId>{5C22544A-7EE6-4342-B048-85BDC9FD1C3A}</a:tableStyleId>
              </a:tblPr>
              <a:tblGrid>
                <a:gridCol w="5486400"/>
              </a:tblGrid>
              <a:tr h="661988">
                <a:tc>
                  <a:txBody>
                    <a:bodyPr/>
                    <a:lstStyle/>
                    <a:p>
                      <a:endParaRPr lang="en-US" sz="900" dirty="0" smtClean="0"/>
                    </a:p>
                    <a:p>
                      <a:r>
                        <a:rPr lang="en-US" sz="1800" dirty="0" smtClean="0"/>
                        <a:t>RURAL INFRASTRUCTURE</a:t>
                      </a:r>
                      <a:endParaRPr lang="en-US" sz="1500" dirty="0"/>
                    </a:p>
                  </a:txBody>
                  <a:tcPr marT="45665" marB="45665"/>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80658381"/>
              </p:ext>
            </p:extLst>
          </p:nvPr>
        </p:nvGraphicFramePr>
        <p:xfrm>
          <a:off x="1676400" y="2819400"/>
          <a:ext cx="5486400" cy="663575"/>
        </p:xfrm>
        <a:graphic>
          <a:graphicData uri="http://schemas.openxmlformats.org/drawingml/2006/table">
            <a:tbl>
              <a:tblPr firstRow="1" bandRow="1">
                <a:tableStyleId>{5C22544A-7EE6-4342-B048-85BDC9FD1C3A}</a:tableStyleId>
              </a:tblPr>
              <a:tblGrid>
                <a:gridCol w="5486400"/>
              </a:tblGrid>
              <a:tr h="663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latin typeface="+mn-lt"/>
                        </a:rPr>
                        <a:t>SPECIALIZED FOSTER CARE</a:t>
                      </a:r>
                      <a:endParaRPr lang="en-US" sz="900" dirty="0" smtClean="0"/>
                    </a:p>
                  </a:txBody>
                  <a:tcPr marT="45775" marB="45775" anchor="ctr">
                    <a:solidFill>
                      <a:schemeClr val="bg1">
                        <a:lumMod val="50000"/>
                      </a:schemeClr>
                    </a:solidFill>
                  </a:tcPr>
                </a:tc>
              </a:tr>
            </a:tbl>
          </a:graphicData>
        </a:graphic>
      </p:graphicFrame>
      <p:sp>
        <p:nvSpPr>
          <p:cNvPr id="2" name="Slide Number Placeholder 1"/>
          <p:cNvSpPr>
            <a:spLocks noGrp="1"/>
          </p:cNvSpPr>
          <p:nvPr>
            <p:ph type="sldNum" sz="quarter" idx="11"/>
          </p:nvPr>
        </p:nvSpPr>
        <p:spPr/>
        <p:txBody>
          <a:bodyPr/>
          <a:lstStyle/>
          <a:p>
            <a:pPr>
              <a:defRPr/>
            </a:pPr>
            <a:fld id="{C1563C12-ADB3-4486-A391-91D2B2D9D6C1}" type="slidenum">
              <a:rPr lang="en-US" altLang="en-US" smtClean="0"/>
              <a:pPr>
                <a:defRPr/>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4845050"/>
            <a:ext cx="36195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572000" y="4845050"/>
            <a:ext cx="3657600" cy="228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p:cNvSpPr>
            <a:spLocks noGrp="1"/>
          </p:cNvSpPr>
          <p:nvPr>
            <p:ph type="title"/>
          </p:nvPr>
        </p:nvSpPr>
        <p:spPr>
          <a:xfrm>
            <a:off x="457200" y="274638"/>
            <a:ext cx="8229600" cy="563562"/>
          </a:xfrm>
        </p:spPr>
        <p:txBody>
          <a:bodyPr/>
          <a:lstStyle/>
          <a:p>
            <a:pPr>
              <a:defRPr/>
            </a:pPr>
            <a:r>
              <a:rPr lang="en-US" dirty="0" smtClean="0">
                <a:solidFill>
                  <a:schemeClr val="tx1"/>
                </a:solidFill>
              </a:rPr>
              <a:t>Rural Infrastructure</a:t>
            </a:r>
            <a:endParaRPr lang="en-US" dirty="0">
              <a:solidFill>
                <a:schemeClr val="tx1"/>
              </a:solidFill>
            </a:endParaRPr>
          </a:p>
        </p:txBody>
      </p:sp>
      <p:sp>
        <p:nvSpPr>
          <p:cNvPr id="6" name="Content Placeholder 2"/>
          <p:cNvSpPr txBox="1">
            <a:spLocks/>
          </p:cNvSpPr>
          <p:nvPr/>
        </p:nvSpPr>
        <p:spPr>
          <a:xfrm>
            <a:off x="457200" y="838200"/>
            <a:ext cx="7848600" cy="510540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Font typeface="Wingdings"/>
              <a:buNone/>
              <a:defRPr/>
            </a:pPr>
            <a:r>
              <a:rPr lang="en-US" altLang="en-US" sz="900" dirty="0" smtClean="0"/>
              <a:t>Retention of child welfare staff is a challenge faced by public child welfare agencies nationwide. Child Welfare League of America indicates an average of about 20% turnover in CPS positions annually. In 2013 DCFS hired </a:t>
            </a:r>
            <a:r>
              <a:rPr lang="en-US" altLang="en-US" sz="900" b="1" dirty="0" smtClean="0"/>
              <a:t>thirty (30) </a:t>
            </a:r>
            <a:r>
              <a:rPr lang="en-US" altLang="en-US" sz="900" dirty="0" smtClean="0"/>
              <a:t>social work staff. </a:t>
            </a:r>
            <a:r>
              <a:rPr lang="en-US" altLang="en-US" sz="900" b="1" dirty="0" smtClean="0"/>
              <a:t>Twenty seven (27) </a:t>
            </a:r>
            <a:r>
              <a:rPr lang="en-US" altLang="en-US" sz="900" dirty="0" smtClean="0"/>
              <a:t>were </a:t>
            </a:r>
            <a:r>
              <a:rPr lang="en-US" altLang="en-US" sz="900" b="1" dirty="0" smtClean="0"/>
              <a:t>terminated, resigned or retired. </a:t>
            </a:r>
            <a:r>
              <a:rPr lang="en-US" altLang="en-US" sz="900" dirty="0" smtClean="0"/>
              <a:t>The attrition rate was calculated to be 36% (in 2012 it was greater, 42%). The financial cost of attrition includes recruiting, interviewing, travel to and from training, training cost/time away from their jobs and costs to cover offices short on staff. The human costs are higher; workers burnout as remaining social workers must absorb their colleague’s cases, court hearings, documentation, visitations, and travel. DCFS </a:t>
            </a:r>
            <a:r>
              <a:rPr lang="en-US" altLang="en-US" sz="900" dirty="0"/>
              <a:t>would like its infrastructure to emulate that of the other child welfare agencies in the state to ease the burden on caseworkers and allow them to focus on ensuring safety and well-being of children, while working more swiftly to ensure child safety and timely permanency. </a:t>
            </a:r>
            <a:endParaRPr lang="en-US" altLang="en-US" sz="900" dirty="0" smtClean="0"/>
          </a:p>
          <a:p>
            <a:pPr marL="0" indent="0" algn="just">
              <a:buFont typeface="Wingdings"/>
              <a:buNone/>
              <a:defRPr/>
            </a:pPr>
            <a:r>
              <a:rPr lang="en-US" altLang="en-US" sz="900" dirty="0" smtClean="0"/>
              <a:t>In Washoe County, numerous </a:t>
            </a:r>
            <a:r>
              <a:rPr lang="en-US" altLang="en-US" sz="900" dirty="0"/>
              <a:t>support positions exist to assist caseworkers with accomplishing the multitude of demands in child welfare casework. These include the following functions:</a:t>
            </a:r>
          </a:p>
          <a:p>
            <a:pPr lvl="1" algn="just">
              <a:defRPr/>
            </a:pPr>
            <a:r>
              <a:rPr lang="en-US" altLang="en-US" sz="900" dirty="0"/>
              <a:t>Intake staff – dedicated staff to screen incoming reports of abuse and neglect, prioritize the </a:t>
            </a:r>
            <a:r>
              <a:rPr lang="en-US" altLang="en-US" sz="900" dirty="0" smtClean="0"/>
              <a:t>appropriate </a:t>
            </a:r>
            <a:r>
              <a:rPr lang="en-US" altLang="en-US" sz="900" dirty="0"/>
              <a:t>response </a:t>
            </a:r>
            <a:r>
              <a:rPr lang="en-US" altLang="en-US" sz="900" dirty="0" smtClean="0"/>
              <a:t>time and </a:t>
            </a:r>
            <a:r>
              <a:rPr lang="en-US" altLang="en-US" sz="900" dirty="0"/>
              <a:t>complete the interview and data entry into the SACWIS system; </a:t>
            </a:r>
          </a:p>
          <a:p>
            <a:pPr lvl="1" algn="just">
              <a:defRPr/>
            </a:pPr>
            <a:r>
              <a:rPr lang="en-US" altLang="en-US" sz="900" dirty="0"/>
              <a:t>After hours on-call staff </a:t>
            </a:r>
            <a:r>
              <a:rPr lang="en-US" altLang="en-US" sz="900" b="1" dirty="0">
                <a:solidFill>
                  <a:srgbClr val="7575FF"/>
                </a:solidFill>
              </a:rPr>
              <a:t> </a:t>
            </a:r>
            <a:r>
              <a:rPr lang="en-US" altLang="en-US" sz="900" dirty="0"/>
              <a:t>to investigate abuse and neglect so 8-5 staff come to work rested and ready to perform their </a:t>
            </a:r>
            <a:r>
              <a:rPr lang="en-US" altLang="en-US" sz="900" dirty="0" smtClean="0"/>
              <a:t>jobs; </a:t>
            </a:r>
            <a:endParaRPr lang="en-US" altLang="en-US" sz="900" dirty="0"/>
          </a:p>
          <a:p>
            <a:pPr lvl="1" algn="just">
              <a:defRPr/>
            </a:pPr>
            <a:r>
              <a:rPr lang="en-US" altLang="en-US" sz="900" dirty="0"/>
              <a:t>Office </a:t>
            </a:r>
            <a:r>
              <a:rPr lang="en-US" altLang="en-US" sz="900" dirty="0" smtClean="0"/>
              <a:t>assistants</a:t>
            </a:r>
            <a:r>
              <a:rPr lang="en-US" altLang="en-US" sz="900" b="1" dirty="0" smtClean="0">
                <a:solidFill>
                  <a:srgbClr val="7575FF"/>
                </a:solidFill>
              </a:rPr>
              <a:t> </a:t>
            </a:r>
            <a:r>
              <a:rPr lang="en-US" altLang="en-US" sz="900" dirty="0"/>
              <a:t>who transport children and families to a variety of appointments and who input required data entry elements into the SACWIS system for </a:t>
            </a:r>
            <a:r>
              <a:rPr lang="en-US" altLang="en-US" sz="900" dirty="0" smtClean="0"/>
              <a:t>caseworkers; </a:t>
            </a:r>
            <a:endParaRPr lang="en-US" altLang="en-US" sz="900" dirty="0"/>
          </a:p>
          <a:p>
            <a:pPr lvl="1" algn="just">
              <a:defRPr/>
            </a:pPr>
            <a:r>
              <a:rPr lang="en-US" altLang="en-US" sz="900" dirty="0"/>
              <a:t>Diligent search workers to make initial and repeated attempts to locate missing parents or relatives for placements and service of court documents; and </a:t>
            </a:r>
          </a:p>
          <a:p>
            <a:pPr lvl="1" algn="just">
              <a:defRPr/>
            </a:pPr>
            <a:r>
              <a:rPr lang="en-US" altLang="en-US" sz="900" dirty="0"/>
              <a:t>Family Support workers</a:t>
            </a:r>
            <a:r>
              <a:rPr lang="en-US" altLang="en-US" sz="900" b="1" dirty="0">
                <a:solidFill>
                  <a:srgbClr val="7575FF"/>
                </a:solidFill>
              </a:rPr>
              <a:t> </a:t>
            </a:r>
            <a:r>
              <a:rPr lang="en-US" altLang="en-US" sz="900" dirty="0"/>
              <a:t>(FSW) who provide direct services to families like parenting, supervision of visits between children and parents and </a:t>
            </a:r>
            <a:r>
              <a:rPr lang="en-US" altLang="en-US" sz="900" dirty="0" smtClean="0"/>
              <a:t>transportation.  </a:t>
            </a:r>
            <a:endParaRPr lang="en-US" altLang="en-US" sz="900" dirty="0"/>
          </a:p>
          <a:p>
            <a:pPr algn="just">
              <a:defRPr/>
            </a:pPr>
            <a:r>
              <a:rPr lang="en-US" altLang="en-US" sz="900" dirty="0" smtClean="0"/>
              <a:t>All </a:t>
            </a:r>
            <a:r>
              <a:rPr lang="en-US" altLang="en-US" sz="900" dirty="0"/>
              <a:t>of the previously mentioned duties (with the exception of </a:t>
            </a:r>
            <a:r>
              <a:rPr lang="en-US" altLang="en-US" sz="900" dirty="0" smtClean="0"/>
              <a:t>FSW’s</a:t>
            </a:r>
            <a:r>
              <a:rPr lang="en-US" altLang="en-US" sz="900" dirty="0"/>
              <a:t>) are the responsibility of rural caseworkers today, in addition to working with families while meeting federal, state and court timelines for each </a:t>
            </a:r>
            <a:r>
              <a:rPr lang="en-US" altLang="en-US" sz="900" dirty="0" smtClean="0"/>
              <a:t>case, competing with vast geographical responsibility.  </a:t>
            </a:r>
            <a:r>
              <a:rPr lang="en-US" altLang="en-US" sz="900" dirty="0"/>
              <a:t>WCDSS caseworkers do not have these responsibilities, have a significant amount more support staff , and travel 93% less geographically.  </a:t>
            </a:r>
            <a:r>
              <a:rPr lang="en-US" altLang="en-US" sz="900" dirty="0" smtClean="0"/>
              <a:t>The </a:t>
            </a:r>
            <a:r>
              <a:rPr lang="en-US" altLang="en-US" sz="900" dirty="0"/>
              <a:t>current DCFS infrastructure is inadequate to meet the growing and changing demands of the federal and state child welfare mandates, and to support child welfare staff. This infrastructure initiative addresses stabilizing the state agency workforce and optimizing the services provided to rural Nevadans through additional staff and hopefully improving agency retention. </a:t>
            </a:r>
            <a:endParaRPr lang="en-US" altLang="en-US" sz="900" dirty="0" smtClean="0"/>
          </a:p>
        </p:txBody>
      </p:sp>
      <p:sp>
        <p:nvSpPr>
          <p:cNvPr id="5" name="Content Placeholder 5"/>
          <p:cNvSpPr txBox="1">
            <a:spLocks/>
          </p:cNvSpPr>
          <p:nvPr/>
        </p:nvSpPr>
        <p:spPr>
          <a:xfrm>
            <a:off x="762000" y="4849813"/>
            <a:ext cx="3657600" cy="1676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dk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dk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dk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dk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dk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dk1"/>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dk1"/>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dk1"/>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dk1"/>
                </a:solidFill>
                <a:latin typeface="+mn-lt"/>
                <a:ea typeface="+mn-ea"/>
                <a:cs typeface="+mn-cs"/>
              </a:defRPr>
            </a:lvl9pPr>
          </a:lstStyle>
          <a:p>
            <a:pPr marL="0" indent="0">
              <a:buFont typeface="Wingdings"/>
              <a:buNone/>
              <a:defRPr/>
            </a:pPr>
            <a:r>
              <a:rPr lang="en-US" sz="900" b="1" dirty="0" smtClean="0">
                <a:solidFill>
                  <a:schemeClr val="tx2"/>
                </a:solidFill>
              </a:rPr>
              <a:t>WASHOE COUNTY</a:t>
            </a:r>
          </a:p>
          <a:p>
            <a:pPr marL="0" indent="0">
              <a:buFont typeface="Wingdings"/>
              <a:buNone/>
              <a:defRPr/>
            </a:pPr>
            <a:endParaRPr lang="en-US" sz="200" dirty="0" smtClean="0"/>
          </a:p>
          <a:p>
            <a:pPr>
              <a:spcBef>
                <a:spcPts val="0"/>
              </a:spcBef>
              <a:spcAft>
                <a:spcPts val="400"/>
              </a:spcAft>
              <a:defRPr/>
            </a:pPr>
            <a:r>
              <a:rPr lang="en-US" sz="900" dirty="0" smtClean="0"/>
              <a:t>1 county</a:t>
            </a:r>
          </a:p>
          <a:p>
            <a:pPr>
              <a:spcBef>
                <a:spcPts val="0"/>
              </a:spcBef>
              <a:spcAft>
                <a:spcPts val="400"/>
              </a:spcAft>
              <a:defRPr/>
            </a:pPr>
            <a:r>
              <a:rPr lang="en-US" altLang="en-US" sz="900" dirty="0" smtClean="0"/>
              <a:t>6,551 square miles</a:t>
            </a:r>
          </a:p>
          <a:p>
            <a:pPr>
              <a:spcBef>
                <a:spcPts val="0"/>
              </a:spcBef>
              <a:spcAft>
                <a:spcPts val="400"/>
              </a:spcAft>
              <a:defRPr/>
            </a:pPr>
            <a:r>
              <a:rPr lang="en-US" altLang="en-US" sz="900" dirty="0" smtClean="0"/>
              <a:t>Population of just under 430,000</a:t>
            </a:r>
            <a:endParaRPr lang="en-US" sz="900" dirty="0" smtClean="0"/>
          </a:p>
          <a:p>
            <a:pPr>
              <a:spcBef>
                <a:spcPts val="0"/>
              </a:spcBef>
              <a:spcAft>
                <a:spcPts val="400"/>
              </a:spcAft>
              <a:defRPr/>
            </a:pPr>
            <a:r>
              <a:rPr lang="en-US" altLang="en-US" sz="900" dirty="0" smtClean="0"/>
              <a:t>85 caseworkers </a:t>
            </a:r>
          </a:p>
          <a:p>
            <a:pPr>
              <a:spcBef>
                <a:spcPts val="0"/>
              </a:spcBef>
              <a:spcAft>
                <a:spcPts val="400"/>
              </a:spcAft>
              <a:defRPr/>
            </a:pPr>
            <a:r>
              <a:rPr lang="en-US" altLang="en-US" sz="900" dirty="0" smtClean="0"/>
              <a:t>29 supervisory/management positions. </a:t>
            </a:r>
          </a:p>
          <a:p>
            <a:pPr>
              <a:spcBef>
                <a:spcPts val="0"/>
              </a:spcBef>
              <a:spcAft>
                <a:spcPts val="400"/>
              </a:spcAft>
              <a:defRPr/>
            </a:pPr>
            <a:r>
              <a:rPr lang="en-US" altLang="en-US" sz="900" dirty="0" smtClean="0"/>
              <a:t>An average unit consists of a 1:6 supervisor to staff ratio</a:t>
            </a:r>
          </a:p>
        </p:txBody>
      </p:sp>
      <p:sp>
        <p:nvSpPr>
          <p:cNvPr id="7" name="Content Placeholder 6"/>
          <p:cNvSpPr txBox="1">
            <a:spLocks/>
          </p:cNvSpPr>
          <p:nvPr/>
        </p:nvSpPr>
        <p:spPr>
          <a:xfrm>
            <a:off x="4572000" y="4849813"/>
            <a:ext cx="3657600" cy="17526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dk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dk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dk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dk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dk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dk1"/>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dk1"/>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dk1"/>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dk1"/>
                </a:solidFill>
                <a:latin typeface="+mn-lt"/>
                <a:ea typeface="+mn-ea"/>
                <a:cs typeface="+mn-cs"/>
              </a:defRPr>
            </a:lvl9pPr>
          </a:lstStyle>
          <a:p>
            <a:pPr marL="0" indent="0">
              <a:buFont typeface="Wingdings"/>
              <a:buNone/>
              <a:defRPr/>
            </a:pPr>
            <a:r>
              <a:rPr lang="en-US" sz="900" b="1" dirty="0" smtClean="0"/>
              <a:t>RURAL REGION</a:t>
            </a:r>
          </a:p>
          <a:p>
            <a:pPr marL="0" indent="0">
              <a:buFont typeface="Wingdings"/>
              <a:buNone/>
              <a:defRPr/>
            </a:pPr>
            <a:endParaRPr lang="en-US" sz="200" dirty="0" smtClean="0"/>
          </a:p>
          <a:p>
            <a:pPr>
              <a:spcBef>
                <a:spcPts val="0"/>
              </a:spcBef>
              <a:spcAft>
                <a:spcPts val="400"/>
              </a:spcAft>
              <a:defRPr/>
            </a:pPr>
            <a:r>
              <a:rPr lang="en-US" altLang="en-US" sz="900" dirty="0" smtClean="0"/>
              <a:t>15 counties</a:t>
            </a:r>
          </a:p>
          <a:p>
            <a:pPr>
              <a:spcBef>
                <a:spcPts val="0"/>
              </a:spcBef>
              <a:spcAft>
                <a:spcPts val="400"/>
              </a:spcAft>
              <a:defRPr/>
            </a:pPr>
            <a:r>
              <a:rPr lang="en-US" altLang="en-US" sz="900" dirty="0" smtClean="0"/>
              <a:t>95,932 square miles</a:t>
            </a:r>
          </a:p>
          <a:p>
            <a:pPr>
              <a:spcBef>
                <a:spcPts val="0"/>
              </a:spcBef>
              <a:spcAft>
                <a:spcPts val="400"/>
              </a:spcAft>
              <a:defRPr/>
            </a:pPr>
            <a:r>
              <a:rPr lang="en-US" altLang="en-US" sz="900" dirty="0" smtClean="0"/>
              <a:t>Population of just over 328,000. </a:t>
            </a:r>
          </a:p>
          <a:p>
            <a:pPr>
              <a:spcBef>
                <a:spcPts val="0"/>
              </a:spcBef>
              <a:spcAft>
                <a:spcPts val="400"/>
              </a:spcAft>
              <a:defRPr/>
            </a:pPr>
            <a:r>
              <a:rPr lang="en-US" altLang="en-US" sz="900" dirty="0" smtClean="0"/>
              <a:t>58 caseworkers </a:t>
            </a:r>
          </a:p>
          <a:p>
            <a:pPr>
              <a:spcBef>
                <a:spcPts val="0"/>
              </a:spcBef>
              <a:spcAft>
                <a:spcPts val="400"/>
              </a:spcAft>
              <a:defRPr/>
            </a:pPr>
            <a:r>
              <a:rPr lang="en-US" altLang="en-US" sz="900" dirty="0" smtClean="0"/>
              <a:t>16 supervisors/management positions. </a:t>
            </a:r>
          </a:p>
          <a:p>
            <a:pPr>
              <a:spcBef>
                <a:spcPts val="0"/>
              </a:spcBef>
              <a:spcAft>
                <a:spcPts val="400"/>
              </a:spcAft>
              <a:defRPr/>
            </a:pPr>
            <a:r>
              <a:rPr lang="en-US" altLang="en-US" sz="900" dirty="0" smtClean="0"/>
              <a:t>3 units consist of a 1:8 ratio of supervisor to staff </a:t>
            </a:r>
          </a:p>
          <a:p>
            <a:pPr>
              <a:spcBef>
                <a:spcPts val="0"/>
              </a:spcBef>
              <a:spcAft>
                <a:spcPts val="400"/>
              </a:spcAft>
              <a:defRPr/>
            </a:pPr>
            <a:r>
              <a:rPr lang="en-US" altLang="en-US" sz="900" dirty="0" smtClean="0"/>
              <a:t>2 units have a 1:10 ratio of supervisors to staff</a:t>
            </a:r>
            <a:endParaRPr lang="en-US" sz="900" dirty="0"/>
          </a:p>
        </p:txBody>
      </p:sp>
      <p:sp>
        <p:nvSpPr>
          <p:cNvPr id="2" name="Slide Number Placeholder 1"/>
          <p:cNvSpPr>
            <a:spLocks noGrp="1"/>
          </p:cNvSpPr>
          <p:nvPr>
            <p:ph type="sldNum" sz="quarter" idx="11"/>
          </p:nvPr>
        </p:nvSpPr>
        <p:spPr/>
        <p:txBody>
          <a:bodyPr/>
          <a:lstStyle/>
          <a:p>
            <a:pPr>
              <a:defRPr/>
            </a:pPr>
            <a:fld id="{7154933C-E8FD-45CE-ABC2-5C62542416E7}" type="slidenum">
              <a:rPr lang="en-US" altLang="en-US" smtClean="0"/>
              <a:pPr>
                <a:defRPr/>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563563"/>
          </a:xfrm>
        </p:spPr>
        <p:txBody>
          <a:bodyPr/>
          <a:lstStyle/>
          <a:p>
            <a:pPr>
              <a:defRPr/>
            </a:pPr>
            <a:r>
              <a:rPr lang="en-US" dirty="0" smtClean="0">
                <a:solidFill>
                  <a:schemeClr val="tx1"/>
                </a:solidFill>
              </a:rPr>
              <a:t>Specialized Foster Care Initiative</a:t>
            </a:r>
            <a:endParaRPr lang="en-US" dirty="0">
              <a:solidFill>
                <a:schemeClr val="tx1"/>
              </a:solidFill>
            </a:endParaRPr>
          </a:p>
        </p:txBody>
      </p:sp>
      <p:sp>
        <p:nvSpPr>
          <p:cNvPr id="55299" name="Content Placeholder 2"/>
          <p:cNvSpPr txBox="1">
            <a:spLocks/>
          </p:cNvSpPr>
          <p:nvPr/>
        </p:nvSpPr>
        <p:spPr bwMode="auto">
          <a:xfrm>
            <a:off x="457200" y="9144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639763" indent="-2730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indent="-182563" eaLnBrk="0" hangingPunct="0">
              <a:spcBef>
                <a:spcPct val="20000"/>
              </a:spcBef>
              <a:buClr>
                <a:srgbClr val="4B4B60"/>
              </a:buClr>
              <a:buSzPct val="60000"/>
              <a:buFont typeface="Wingdings" pitchFamily="2" charset="2"/>
              <a:buChar char=""/>
              <a:defRPr>
                <a:solidFill>
                  <a:schemeClr val="tx1"/>
                </a:solidFill>
                <a:latin typeface="Century Schoolbook" pitchFamily="18" charset="0"/>
              </a:defRPr>
            </a:lvl3pPr>
            <a:lvl4pPr marL="1187450" indent="-182563" eaLnBrk="0" hangingPunct="0">
              <a:spcBef>
                <a:spcPct val="20000"/>
              </a:spcBef>
              <a:buClr>
                <a:srgbClr val="B4B4BA"/>
              </a:buClr>
              <a:buSzPct val="60000"/>
              <a:buFont typeface="Wingdings" pitchFamily="2" charset="2"/>
              <a:buChar char=""/>
              <a:defRPr>
                <a:solidFill>
                  <a:schemeClr val="tx1"/>
                </a:solidFill>
                <a:latin typeface="Century Schoolbook" pitchFamily="18" charset="0"/>
              </a:defRPr>
            </a:lvl4pPr>
            <a:lvl5pPr marL="1462088" indent="-182563" eaLnBrk="0" hangingPunct="0">
              <a:spcBef>
                <a:spcPct val="20000"/>
              </a:spcBef>
              <a:buClr>
                <a:srgbClr val="C4C4CE"/>
              </a:buClr>
              <a:buSzPct val="68000"/>
              <a:buFont typeface="Wingdings 2" pitchFamily="18" charset="2"/>
              <a:buChar char=""/>
              <a:defRPr sz="1600">
                <a:solidFill>
                  <a:schemeClr val="tx1"/>
                </a:solidFill>
                <a:latin typeface="Century Schoolbook" pitchFamily="18" charset="0"/>
              </a:defRPr>
            </a:lvl5pPr>
            <a:lvl6pPr marL="1919288" indent="-182563"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6pPr>
            <a:lvl7pPr marL="2376488" indent="-182563"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7pPr>
            <a:lvl8pPr marL="2833688" indent="-182563"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8pPr>
            <a:lvl9pPr marL="3290888" indent="-182563"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9pPr>
          </a:lstStyle>
          <a:p>
            <a:pPr algn="just" eaLnBrk="1" hangingPunct="1">
              <a:buFontTx/>
              <a:buNone/>
              <a:defRPr/>
            </a:pPr>
            <a:r>
              <a:rPr lang="en-US" altLang="en-US" sz="1000" dirty="0" smtClean="0"/>
              <a:t>During a portion of last biennium and all of this current biennium, DCFS implemented a Specialized Foster Care pilot program in  both the rural region, and the urban counties. The pilot program was implemented in an effort to provide the most effective and appropriate services for children in foster care with severe behavioral and emotional problems, and to provide these services within their own communities. This pilot was driven by a recognition that children in specialized foster care:</a:t>
            </a:r>
          </a:p>
          <a:p>
            <a:pPr lvl="1" algn="just" eaLnBrk="1" hangingPunct="1">
              <a:buFont typeface="Courier New" pitchFamily="49" charset="0"/>
              <a:buChar char="o"/>
              <a:defRPr/>
            </a:pPr>
            <a:r>
              <a:rPr lang="en-US" altLang="en-US" sz="1000" dirty="0" smtClean="0"/>
              <a:t>Had treatment plans that often did not clinically match the needs noted by providers or indicated by the diagnosis ,</a:t>
            </a:r>
          </a:p>
          <a:p>
            <a:pPr lvl="1" algn="just" eaLnBrk="1" hangingPunct="1">
              <a:buFont typeface="Courier New" pitchFamily="49" charset="0"/>
              <a:buChar char="o"/>
              <a:defRPr/>
            </a:pPr>
            <a:r>
              <a:rPr lang="en-US" altLang="en-US" sz="1000" dirty="0" smtClean="0"/>
              <a:t>Stayed in foster care longer than their counterparts in traditional family foster care, </a:t>
            </a:r>
          </a:p>
          <a:p>
            <a:pPr lvl="1" algn="just" eaLnBrk="1" hangingPunct="1">
              <a:buFont typeface="Courier New" pitchFamily="49" charset="0"/>
              <a:buChar char="o"/>
              <a:defRPr/>
            </a:pPr>
            <a:r>
              <a:rPr lang="en-US" altLang="en-US" sz="1000" dirty="0" smtClean="0"/>
              <a:t>High rate of Basic Skills Training (BST) that did not correlate with positive outcomes,</a:t>
            </a:r>
          </a:p>
          <a:p>
            <a:pPr lvl="1" algn="just" eaLnBrk="1" hangingPunct="1">
              <a:buFont typeface="Courier New" pitchFamily="49" charset="0"/>
              <a:buChar char="o"/>
              <a:defRPr/>
            </a:pPr>
            <a:r>
              <a:rPr lang="en-US" altLang="en-US" sz="1000" dirty="0" smtClean="0"/>
              <a:t>Lacked placement stability, and; </a:t>
            </a:r>
          </a:p>
          <a:p>
            <a:pPr lvl="1" algn="just" eaLnBrk="1" hangingPunct="1">
              <a:buFont typeface="Courier New" pitchFamily="49" charset="0"/>
              <a:buChar char="o"/>
              <a:defRPr/>
            </a:pPr>
            <a:r>
              <a:rPr lang="en-US" altLang="en-US" sz="1000" dirty="0" smtClean="0"/>
              <a:t>Despite being placed in specialized foster care, children’s behaviors and emotional well-being did not improve even as services and costs increased substantially.</a:t>
            </a:r>
          </a:p>
          <a:p>
            <a:pPr lvl="1" algn="just" eaLnBrk="1" hangingPunct="1">
              <a:defRPr/>
            </a:pPr>
            <a:endParaRPr lang="en-US" altLang="en-US" sz="1000" dirty="0" smtClean="0"/>
          </a:p>
          <a:p>
            <a:pPr algn="just" eaLnBrk="1" hangingPunct="1">
              <a:buFontTx/>
              <a:buNone/>
              <a:defRPr/>
            </a:pPr>
            <a:r>
              <a:rPr lang="en-US" sz="900" dirty="0" smtClean="0"/>
              <a:t>All three child welfare agencies have implemented the pilot a bit differently, but all have some common elements: a high degree of agency oversight, implementation of evidence based practices, and an evaluation component. </a:t>
            </a:r>
          </a:p>
          <a:p>
            <a:pPr marL="625475" indent="-220663" algn="just">
              <a:lnSpc>
                <a:spcPct val="120000"/>
              </a:lnSpc>
              <a:spcBef>
                <a:spcPts val="0"/>
              </a:spcBef>
              <a:buClr>
                <a:schemeClr val="accent1">
                  <a:lumMod val="75000"/>
                </a:schemeClr>
              </a:buClr>
              <a:defRPr/>
            </a:pPr>
            <a:r>
              <a:rPr lang="en-US" altLang="en-US" sz="900" dirty="0"/>
              <a:t>The pilot evaluation was divided north and south.  The three areas which both evaluations track, hospitalizations, psychotropic medication usage, and placement stability and the following are the current outcomes:</a:t>
            </a:r>
          </a:p>
          <a:p>
            <a:pPr marL="625475" indent="-220663">
              <a:lnSpc>
                <a:spcPct val="120000"/>
              </a:lnSpc>
              <a:spcBef>
                <a:spcPts val="0"/>
              </a:spcBef>
              <a:buClr>
                <a:schemeClr val="accent1">
                  <a:lumMod val="75000"/>
                </a:schemeClr>
              </a:buClr>
              <a:defRPr/>
            </a:pPr>
            <a:r>
              <a:rPr lang="en-US" sz="900" dirty="0"/>
              <a:t>Pilot began October 1, 2013</a:t>
            </a:r>
          </a:p>
          <a:p>
            <a:pPr marL="625475" indent="-220663">
              <a:lnSpc>
                <a:spcPct val="120000"/>
              </a:lnSpc>
              <a:spcBef>
                <a:spcPts val="0"/>
              </a:spcBef>
              <a:buClr>
                <a:schemeClr val="accent1">
                  <a:lumMod val="75000"/>
                </a:schemeClr>
              </a:buClr>
              <a:defRPr/>
            </a:pPr>
            <a:r>
              <a:rPr lang="en-US" sz="900" dirty="0"/>
              <a:t>Initially started with 30 children</a:t>
            </a:r>
          </a:p>
          <a:p>
            <a:pPr marL="625475" indent="-220663">
              <a:lnSpc>
                <a:spcPct val="120000"/>
              </a:lnSpc>
              <a:spcBef>
                <a:spcPts val="0"/>
              </a:spcBef>
              <a:buClr>
                <a:schemeClr val="accent1">
                  <a:lumMod val="75000"/>
                </a:schemeClr>
              </a:buClr>
              <a:defRPr/>
            </a:pPr>
            <a:r>
              <a:rPr lang="en-US" sz="900" dirty="0"/>
              <a:t>Currently 178 children in the pilot</a:t>
            </a:r>
          </a:p>
          <a:p>
            <a:pPr marL="625475" indent="-220663">
              <a:lnSpc>
                <a:spcPct val="120000"/>
              </a:lnSpc>
              <a:spcBef>
                <a:spcPts val="0"/>
              </a:spcBef>
              <a:buClr>
                <a:schemeClr val="accent1">
                  <a:lumMod val="75000"/>
                </a:schemeClr>
              </a:buClr>
              <a:defRPr/>
            </a:pPr>
            <a:r>
              <a:rPr lang="en-US" sz="900" dirty="0"/>
              <a:t>Total of 213 children have been served by the pilot</a:t>
            </a:r>
          </a:p>
          <a:p>
            <a:pPr algn="just" eaLnBrk="1" hangingPunct="1">
              <a:buFontTx/>
              <a:buNone/>
              <a:defRPr/>
            </a:pPr>
            <a:r>
              <a:rPr lang="en-US" altLang="en-US" sz="1000" dirty="0" smtClean="0"/>
              <a:t>The pilot evaluation was divided north (Washoe and all Rural counties) and south (Clark County).  The three areas which both evaluations track are hospitalizations, psychotropic medication usage, and placement stability:</a:t>
            </a:r>
          </a:p>
          <a:p>
            <a:pPr algn="just" eaLnBrk="1" hangingPunct="1">
              <a:buFontTx/>
              <a:buNone/>
              <a:defRPr/>
            </a:pPr>
            <a:endParaRPr lang="en-US" altLang="en-US" sz="1000" dirty="0" smtClean="0"/>
          </a:p>
          <a:p>
            <a:pPr algn="just" eaLnBrk="1" hangingPunct="1">
              <a:buFontTx/>
              <a:buNone/>
              <a:defRPr/>
            </a:pPr>
            <a:endParaRPr lang="en-US" altLang="en-US" sz="1000" dirty="0" smtClean="0"/>
          </a:p>
          <a:p>
            <a:pPr algn="just" eaLnBrk="1" hangingPunct="1">
              <a:buFontTx/>
              <a:buNone/>
              <a:defRPr/>
            </a:pPr>
            <a:endParaRPr lang="en-US" altLang="en-US" sz="1000" dirty="0" smtClean="0"/>
          </a:p>
          <a:p>
            <a:pPr algn="just" eaLnBrk="1" hangingPunct="1">
              <a:buFontTx/>
              <a:buNone/>
              <a:defRPr/>
            </a:pPr>
            <a:endParaRPr lang="en-US" altLang="en-US" sz="1000" dirty="0" smtClean="0"/>
          </a:p>
          <a:p>
            <a:pPr algn="just" eaLnBrk="1" hangingPunct="1">
              <a:buFontTx/>
              <a:buNone/>
              <a:defRPr/>
            </a:pPr>
            <a:endParaRPr lang="en-US" altLang="en-US" sz="1000" dirty="0" smtClean="0"/>
          </a:p>
          <a:p>
            <a:pPr algn="just" eaLnBrk="1" hangingPunct="1">
              <a:buFontTx/>
              <a:buNone/>
              <a:defRPr/>
            </a:pPr>
            <a:endParaRPr lang="en-US" altLang="en-US" sz="1000" dirty="0" smtClean="0"/>
          </a:p>
          <a:p>
            <a:pPr algn="just" eaLnBrk="1" hangingPunct="1">
              <a:buFontTx/>
              <a:buNone/>
              <a:defRPr/>
            </a:pPr>
            <a:endParaRPr lang="en-US" altLang="en-US" sz="700" dirty="0" smtClean="0"/>
          </a:p>
        </p:txBody>
      </p:sp>
      <p:graphicFrame>
        <p:nvGraphicFramePr>
          <p:cNvPr id="7" name="Table 6"/>
          <p:cNvGraphicFramePr>
            <a:graphicFrameLocks noGrp="1"/>
          </p:cNvGraphicFramePr>
          <p:nvPr>
            <p:extLst>
              <p:ext uri="{D42A27DB-BD31-4B8C-83A1-F6EECF244321}">
                <p14:modId xmlns:p14="http://schemas.microsoft.com/office/powerpoint/2010/main" val="261909291"/>
              </p:ext>
            </p:extLst>
          </p:nvPr>
        </p:nvGraphicFramePr>
        <p:xfrm>
          <a:off x="2514600" y="4856658"/>
          <a:ext cx="5562600" cy="974760"/>
        </p:xfrm>
        <a:graphic>
          <a:graphicData uri="http://schemas.openxmlformats.org/drawingml/2006/table">
            <a:tbl>
              <a:tblPr firstRow="1" bandRow="1">
                <a:tableStyleId>{5C22544A-7EE6-4342-B048-85BDC9FD1C3A}</a:tableStyleId>
              </a:tblPr>
              <a:tblGrid>
                <a:gridCol w="1854200"/>
                <a:gridCol w="1854200"/>
                <a:gridCol w="1854200"/>
              </a:tblGrid>
              <a:tr h="243681">
                <a:tc>
                  <a:txBody>
                    <a:bodyPr/>
                    <a:lstStyle/>
                    <a:p>
                      <a:endParaRPr lang="en-US" sz="1000" dirty="0"/>
                    </a:p>
                  </a:txBody>
                  <a:tcPr marT="45645" marB="45645">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en-US" sz="1000" dirty="0" smtClean="0"/>
                        <a:t>NORTH</a:t>
                      </a:r>
                      <a:endParaRPr lang="en-US" sz="1000" dirty="0"/>
                    </a:p>
                  </a:txBody>
                  <a:tcPr marT="45645" marB="45645">
                    <a:solidFill>
                      <a:schemeClr val="tx1">
                        <a:lumMod val="90000"/>
                        <a:lumOff val="10000"/>
                      </a:schemeClr>
                    </a:solidFill>
                  </a:tcPr>
                </a:tc>
                <a:tc>
                  <a:txBody>
                    <a:bodyPr/>
                    <a:lstStyle/>
                    <a:p>
                      <a:r>
                        <a:rPr lang="en-US" sz="1000" dirty="0" smtClean="0"/>
                        <a:t>SOUTH</a:t>
                      </a:r>
                      <a:endParaRPr lang="en-US" sz="1000" dirty="0"/>
                    </a:p>
                  </a:txBody>
                  <a:tcPr marT="45645" marB="45645">
                    <a:solidFill>
                      <a:schemeClr val="tx1">
                        <a:lumMod val="90000"/>
                        <a:lumOff val="10000"/>
                      </a:schemeClr>
                    </a:solidFill>
                  </a:tcPr>
                </a:tc>
              </a:tr>
              <a:tr h="243681">
                <a:tc>
                  <a:txBody>
                    <a:bodyPr/>
                    <a:lstStyle/>
                    <a:p>
                      <a:r>
                        <a:rPr lang="en-US" sz="1000" dirty="0" smtClean="0"/>
                        <a:t>Hospitalizations</a:t>
                      </a:r>
                      <a:endParaRPr lang="en-US" sz="1000" dirty="0"/>
                    </a:p>
                  </a:txBody>
                  <a:tcPr marT="45645" marB="45645">
                    <a:solidFill>
                      <a:schemeClr val="tx1">
                        <a:lumMod val="10000"/>
                        <a:lumOff val="90000"/>
                      </a:schemeClr>
                    </a:solidFill>
                  </a:tcPr>
                </a:tc>
                <a:tc>
                  <a:txBody>
                    <a:bodyPr/>
                    <a:lstStyle/>
                    <a:p>
                      <a:r>
                        <a:rPr lang="en-US" sz="1000" dirty="0" smtClean="0"/>
                        <a:t>100% ↓</a:t>
                      </a:r>
                      <a:endParaRPr lang="en-US" sz="1000" dirty="0"/>
                    </a:p>
                  </a:txBody>
                  <a:tcPr marT="45645" marB="45645">
                    <a:solidFill>
                      <a:schemeClr val="tx1">
                        <a:lumMod val="10000"/>
                        <a:lumOff val="90000"/>
                      </a:schemeClr>
                    </a:solidFill>
                  </a:tcPr>
                </a:tc>
                <a:tc>
                  <a:txBody>
                    <a:bodyPr/>
                    <a:lstStyle/>
                    <a:p>
                      <a:r>
                        <a:rPr lang="en-US" sz="1000" dirty="0" smtClean="0"/>
                        <a:t>31%↓</a:t>
                      </a:r>
                      <a:endParaRPr lang="en-US" sz="1000" dirty="0"/>
                    </a:p>
                  </a:txBody>
                  <a:tcPr marT="45645" marB="45645">
                    <a:solidFill>
                      <a:schemeClr val="tx1">
                        <a:lumMod val="10000"/>
                        <a:lumOff val="90000"/>
                      </a:schemeClr>
                    </a:solidFill>
                  </a:tcPr>
                </a:tc>
              </a:tr>
              <a:tr h="243681">
                <a:tc>
                  <a:txBody>
                    <a:bodyPr/>
                    <a:lstStyle/>
                    <a:p>
                      <a:r>
                        <a:rPr lang="en-US" sz="1000" dirty="0" smtClean="0"/>
                        <a:t>Psychotropic</a:t>
                      </a:r>
                      <a:r>
                        <a:rPr lang="en-US" sz="1000" baseline="0" dirty="0" smtClean="0"/>
                        <a:t> Medications</a:t>
                      </a:r>
                      <a:endParaRPr lang="en-US" sz="1000" dirty="0"/>
                    </a:p>
                  </a:txBody>
                  <a:tcPr marT="45645" marB="45645">
                    <a:solidFill>
                      <a:schemeClr val="tx1">
                        <a:lumMod val="25000"/>
                        <a:lumOff val="75000"/>
                      </a:schemeClr>
                    </a:solidFill>
                  </a:tcPr>
                </a:tc>
                <a:tc>
                  <a:txBody>
                    <a:bodyPr/>
                    <a:lstStyle/>
                    <a:p>
                      <a:r>
                        <a:rPr lang="en-US" sz="1000" dirty="0" smtClean="0"/>
                        <a:t>23%↓</a:t>
                      </a:r>
                      <a:endParaRPr lang="en-US" sz="1000" dirty="0"/>
                    </a:p>
                  </a:txBody>
                  <a:tcPr marT="45645" marB="45645">
                    <a:solidFill>
                      <a:schemeClr val="tx1">
                        <a:lumMod val="25000"/>
                        <a:lumOff val="75000"/>
                      </a:schemeClr>
                    </a:solidFill>
                  </a:tcPr>
                </a:tc>
                <a:tc>
                  <a:txBody>
                    <a:bodyPr/>
                    <a:lstStyle/>
                    <a:p>
                      <a:r>
                        <a:rPr lang="en-US" sz="1000" dirty="0" smtClean="0"/>
                        <a:t>42%↓</a:t>
                      </a:r>
                      <a:endParaRPr lang="en-US" sz="1000" dirty="0"/>
                    </a:p>
                  </a:txBody>
                  <a:tcPr marT="45645" marB="45645">
                    <a:solidFill>
                      <a:schemeClr val="tx1">
                        <a:lumMod val="25000"/>
                        <a:lumOff val="75000"/>
                      </a:schemeClr>
                    </a:solidFill>
                  </a:tcPr>
                </a:tc>
              </a:tr>
              <a:tr h="243681">
                <a:tc>
                  <a:txBody>
                    <a:bodyPr/>
                    <a:lstStyle/>
                    <a:p>
                      <a:r>
                        <a:rPr lang="en-US" sz="1000" dirty="0" smtClean="0"/>
                        <a:t>Placement</a:t>
                      </a:r>
                      <a:r>
                        <a:rPr lang="en-US" sz="1000" baseline="0" dirty="0" smtClean="0"/>
                        <a:t> Disruptions</a:t>
                      </a:r>
                      <a:endParaRPr lang="en-US" sz="1000" dirty="0"/>
                    </a:p>
                  </a:txBody>
                  <a:tcPr marT="45645" marB="45645">
                    <a:solidFill>
                      <a:schemeClr val="tx1">
                        <a:lumMod val="10000"/>
                        <a:lumOff val="90000"/>
                      </a:schemeClr>
                    </a:solidFill>
                  </a:tcPr>
                </a:tc>
                <a:tc>
                  <a:txBody>
                    <a:bodyPr/>
                    <a:lstStyle/>
                    <a:p>
                      <a:r>
                        <a:rPr lang="en-US" sz="1000" dirty="0" smtClean="0"/>
                        <a:t>84%↓</a:t>
                      </a:r>
                      <a:endParaRPr lang="en-US" sz="1000" dirty="0"/>
                    </a:p>
                  </a:txBody>
                  <a:tcPr marT="45645" marB="45645">
                    <a:solidFill>
                      <a:schemeClr val="tx1">
                        <a:lumMod val="10000"/>
                        <a:lumOff val="90000"/>
                      </a:schemeClr>
                    </a:solidFill>
                  </a:tcPr>
                </a:tc>
                <a:tc>
                  <a:txBody>
                    <a:bodyPr/>
                    <a:lstStyle/>
                    <a:p>
                      <a:r>
                        <a:rPr lang="en-US" sz="1000" dirty="0" smtClean="0"/>
                        <a:t>53%↓</a:t>
                      </a:r>
                      <a:endParaRPr lang="en-US" sz="1000" dirty="0"/>
                    </a:p>
                  </a:txBody>
                  <a:tcPr marT="45645" marB="45645">
                    <a:solidFill>
                      <a:schemeClr val="tx1">
                        <a:lumMod val="10000"/>
                        <a:lumOff val="90000"/>
                      </a:schemeClr>
                    </a:solidFill>
                  </a:tcPr>
                </a:tc>
              </a:tr>
            </a:tbl>
          </a:graphicData>
        </a:graphic>
      </p:graphicFrame>
      <p:sp>
        <p:nvSpPr>
          <p:cNvPr id="3" name="Slide Number Placeholder 2"/>
          <p:cNvSpPr>
            <a:spLocks noGrp="1"/>
          </p:cNvSpPr>
          <p:nvPr>
            <p:ph type="sldNum" sz="quarter" idx="11"/>
          </p:nvPr>
        </p:nvSpPr>
        <p:spPr/>
        <p:txBody>
          <a:bodyPr/>
          <a:lstStyle/>
          <a:p>
            <a:pPr>
              <a:defRPr/>
            </a:pPr>
            <a:fld id="{1891271C-5F9F-4164-9F16-E0E25E5B803E}" type="slidenum">
              <a:rPr lang="en-US" altLang="en-US" smtClean="0"/>
              <a:pPr>
                <a:defRPr/>
              </a:pPr>
              <a:t>26</a:t>
            </a:fld>
            <a:endParaRPr lang="en-US" altLang="en-US"/>
          </a:p>
        </p:txBody>
      </p:sp>
      <p:pic>
        <p:nvPicPr>
          <p:cNvPr id="6" name="Picture 2" descr="C:\Users\jnoble\Desktop\LOVE foster care1.pn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457200" y="5105400"/>
            <a:ext cx="1447800" cy="1452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91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563562"/>
          </a:xfrm>
        </p:spPr>
        <p:txBody>
          <a:bodyPr/>
          <a:lstStyle/>
          <a:p>
            <a:pPr>
              <a:defRPr/>
            </a:pPr>
            <a:r>
              <a:rPr lang="en-US" dirty="0" smtClean="0">
                <a:solidFill>
                  <a:schemeClr val="tx1"/>
                </a:solidFill>
              </a:rPr>
              <a:t>DCFS Rural Specialized Foster Care</a:t>
            </a:r>
            <a:endParaRPr lang="en-US" dirty="0">
              <a:solidFill>
                <a:schemeClr val="tx1"/>
              </a:solidFill>
            </a:endParaRPr>
          </a:p>
        </p:txBody>
      </p:sp>
      <p:sp>
        <p:nvSpPr>
          <p:cNvPr id="5" name="Rectangle 4"/>
          <p:cNvSpPr/>
          <p:nvPr/>
        </p:nvSpPr>
        <p:spPr>
          <a:xfrm>
            <a:off x="533400" y="1371600"/>
            <a:ext cx="7924800" cy="4346575"/>
          </a:xfrm>
          <a:prstGeom prst="rect">
            <a:avLst/>
          </a:prstGeom>
        </p:spPr>
        <p:txBody>
          <a:bodyPr>
            <a:spAutoFit/>
          </a:bodyPr>
          <a:lstStyle/>
          <a:p>
            <a:pPr algn="just">
              <a:defRPr/>
            </a:pPr>
            <a:r>
              <a:rPr lang="en-US" sz="1100" dirty="0">
                <a:latin typeface="+mn-lt"/>
              </a:rPr>
              <a:t>When children in the rural areas of the state need foster homes with higher skill levels to address behavioral and mental health needs, the lack of specialized foster care homes in the rural region has long required DCFS to move children to urban areas of the state, away from their communities, their families, their schools, and everything with which they are familiar.  When children are moved from their communities it not only impacts their well-being but it also lengthens their time to achieve permanency.  Parents and caretakers have a difficult time continuing visitation, as well as participating in any type of treatment program for the child which may assist in the child reaching permanency timely. </a:t>
            </a:r>
          </a:p>
          <a:p>
            <a:pPr algn="just">
              <a:defRPr/>
            </a:pPr>
            <a:r>
              <a:rPr lang="en-US" sz="1100" dirty="0">
                <a:latin typeface="+mn-lt"/>
              </a:rPr>
              <a:t> </a:t>
            </a:r>
          </a:p>
          <a:p>
            <a:pPr algn="just">
              <a:defRPr/>
            </a:pPr>
            <a:r>
              <a:rPr lang="en-US" sz="1100" dirty="0">
                <a:latin typeface="+mn-lt"/>
              </a:rPr>
              <a:t>The DCFS rural pilot began in February 2013 for up to 10 children, all meeting the established criteria of having a mental health diagnosis, specifically having the diagnosis of Severe Emotional Disturbance (SED) and who were struggling in traditional foster care and were at risk of disrupting from their placement. </a:t>
            </a:r>
          </a:p>
          <a:p>
            <a:pPr algn="just">
              <a:defRPr/>
            </a:pPr>
            <a:endParaRPr lang="en-US" sz="1100" dirty="0">
              <a:latin typeface="+mn-lt"/>
            </a:endParaRPr>
          </a:p>
          <a:p>
            <a:pPr algn="just">
              <a:defRPr/>
            </a:pPr>
            <a:r>
              <a:rPr lang="en-US" sz="1100" dirty="0">
                <a:latin typeface="+mn-lt"/>
              </a:rPr>
              <a:t>The Pilot involves:</a:t>
            </a:r>
          </a:p>
          <a:p>
            <a:pPr marL="228600" indent="-173038" algn="just">
              <a:spcBef>
                <a:spcPts val="300"/>
              </a:spcBef>
              <a:buClr>
                <a:schemeClr val="accent1"/>
              </a:buClr>
              <a:buSzPct val="120000"/>
              <a:buFont typeface="Courier New" panose="02070309020205020404" pitchFamily="49" charset="0"/>
              <a:buChar char="o"/>
              <a:defRPr/>
            </a:pPr>
            <a:r>
              <a:rPr lang="en-US" sz="1100" dirty="0">
                <a:latin typeface="+mn-lt"/>
              </a:rPr>
              <a:t>Foster homes in the rural regions being trained on medication management, trauma informed care, and the Together Facing the Challenge model,</a:t>
            </a:r>
          </a:p>
          <a:p>
            <a:pPr marL="228600" indent="-173038" algn="just">
              <a:spcBef>
                <a:spcPts val="300"/>
              </a:spcBef>
              <a:buClr>
                <a:schemeClr val="accent1"/>
              </a:buClr>
              <a:buSzPct val="120000"/>
              <a:buFont typeface="Courier New" panose="02070309020205020404" pitchFamily="49" charset="0"/>
              <a:buChar char="o"/>
              <a:defRPr/>
            </a:pPr>
            <a:r>
              <a:rPr lang="en-US" sz="1100" dirty="0">
                <a:latin typeface="+mn-lt"/>
              </a:rPr>
              <a:t>A higher rate of reimbursement for foster parents than those not participating in this level of care,</a:t>
            </a:r>
          </a:p>
          <a:p>
            <a:pPr marL="228600" indent="-173038" algn="just">
              <a:spcBef>
                <a:spcPts val="300"/>
              </a:spcBef>
              <a:buClr>
                <a:schemeClr val="accent1"/>
              </a:buClr>
              <a:buSzPct val="120000"/>
              <a:buFont typeface="Courier New" panose="02070309020205020404" pitchFamily="49" charset="0"/>
              <a:buChar char="o"/>
              <a:defRPr/>
            </a:pPr>
            <a:r>
              <a:rPr lang="en-US" sz="1100" dirty="0">
                <a:latin typeface="+mn-lt"/>
              </a:rPr>
              <a:t>Weekly in-home visits by a clinician to ensure fidelity with the Together Facing the Challenge Model, </a:t>
            </a:r>
          </a:p>
          <a:p>
            <a:pPr marL="228600" indent="-173038" algn="just">
              <a:spcBef>
                <a:spcPts val="300"/>
              </a:spcBef>
              <a:buClr>
                <a:schemeClr val="accent1"/>
              </a:buClr>
              <a:buSzPct val="120000"/>
              <a:buFont typeface="Courier New" panose="02070309020205020404" pitchFamily="49" charset="0"/>
              <a:buChar char="o"/>
              <a:defRPr/>
            </a:pPr>
            <a:r>
              <a:rPr lang="en-US" sz="1100" dirty="0">
                <a:latin typeface="+mn-lt"/>
              </a:rPr>
              <a:t>24/7 on call crisis support, and;</a:t>
            </a:r>
          </a:p>
          <a:p>
            <a:pPr marL="228600" indent="-173038" algn="just">
              <a:spcBef>
                <a:spcPts val="300"/>
              </a:spcBef>
              <a:buClr>
                <a:schemeClr val="accent1"/>
              </a:buClr>
              <a:buSzPct val="120000"/>
              <a:buFont typeface="Courier New" panose="02070309020205020404" pitchFamily="49" charset="0"/>
              <a:buChar char="o"/>
              <a:defRPr/>
            </a:pPr>
            <a:r>
              <a:rPr lang="en-US" sz="1100" dirty="0">
                <a:latin typeface="+mn-lt"/>
              </a:rPr>
              <a:t>Wraparound in Nevada services for each child in the home</a:t>
            </a:r>
          </a:p>
          <a:p>
            <a:pPr algn="just">
              <a:defRPr/>
            </a:pPr>
            <a:endParaRPr lang="en-US" sz="1100" dirty="0">
              <a:latin typeface="+mn-lt"/>
            </a:endParaRPr>
          </a:p>
          <a:p>
            <a:pPr algn="just">
              <a:defRPr/>
            </a:pPr>
            <a:r>
              <a:rPr lang="en-US" sz="1100" dirty="0">
                <a:latin typeface="+mn-lt"/>
              </a:rPr>
              <a:t>DCFS believes continuing this program will result in better alignment of treatment plans with diagnoses, reduce the reliance on rehabilitative services, provider higher quality of care to children, and decrease time to permanency. The goal is to recruit and train enough homes throughout the rural region to increase the capacity for up to 40 children, the approximate number of children in specialized foster care.</a:t>
            </a:r>
            <a:endParaRPr lang="en-US" altLang="en-US" sz="1100" dirty="0">
              <a:latin typeface="+mn-lt"/>
            </a:endParaRPr>
          </a:p>
        </p:txBody>
      </p:sp>
      <p:sp>
        <p:nvSpPr>
          <p:cNvPr id="2" name="Slide Number Placeholder 1"/>
          <p:cNvSpPr>
            <a:spLocks noGrp="1"/>
          </p:cNvSpPr>
          <p:nvPr>
            <p:ph type="sldNum" sz="quarter" idx="11"/>
          </p:nvPr>
        </p:nvSpPr>
        <p:spPr/>
        <p:txBody>
          <a:bodyPr/>
          <a:lstStyle/>
          <a:p>
            <a:pPr>
              <a:defRPr/>
            </a:pPr>
            <a:fld id="{C04D87A1-9AFD-434D-B41E-A63B74E425A1}" type="slidenum">
              <a:rPr lang="en-US" altLang="en-US" smtClean="0"/>
              <a:pPr>
                <a:defRPr/>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7467600" cy="868362"/>
          </a:xfrm>
        </p:spPr>
        <p:txBody>
          <a:bodyPr/>
          <a:lstStyle/>
          <a:p>
            <a:r>
              <a:rPr lang="en-US" dirty="0" smtClean="0">
                <a:solidFill>
                  <a:schemeClr val="tx1"/>
                </a:solidFill>
              </a:rPr>
              <a:t>MOBILE CRISIS</a:t>
            </a:r>
            <a:endParaRPr lang="en-US" dirty="0">
              <a:solidFill>
                <a:schemeClr val="tx1"/>
              </a:solidFill>
            </a:endParaRPr>
          </a:p>
        </p:txBody>
      </p:sp>
      <p:sp>
        <p:nvSpPr>
          <p:cNvPr id="8" name="Content Placeholder 7"/>
          <p:cNvSpPr>
            <a:spLocks noGrp="1"/>
          </p:cNvSpPr>
          <p:nvPr>
            <p:ph sz="quarter" idx="1"/>
          </p:nvPr>
        </p:nvSpPr>
        <p:spPr>
          <a:xfrm>
            <a:off x="457200" y="1295400"/>
            <a:ext cx="7467600" cy="5178552"/>
          </a:xfrm>
        </p:spPr>
        <p:txBody>
          <a:bodyPr/>
          <a:lstStyle/>
          <a:p>
            <a:r>
              <a:rPr lang="en-US" altLang="en-US" sz="1100" dirty="0"/>
              <a:t>Mobile crisis response services provide immediate care and treatment from specialized teams which include qualified mental health professionals and psychiatric case managers to any child or adolescent requiring support and intervention with a psychiatric emergency.  Crisis interventions reduce symptoms, stabilize the situation, restore the youth and family to their previous level of functioning and assist the youth in staying in the home, or returning to the home as rapidly as possible if the youth has been removed from their home or community setting.  Mobile services are provided in a variety of settings, including but not limited to, homes, schools, homeless shelters, and emergency rooms.  Crisis response services include follow-up and de-briefing sessions utilizing evidence based mental health interventions to ensure stabilization.  The Mobile Crisis Response Team is designed to reduce unnecessary psychiatric hospitalizations and placement disruptions of children and youth, and to reduce the need for youth to go to emergency rooms or detention centers to have their mental and behavioral health needs addressed.   In the 2013, DCFS received approval to fund a “mini” Mobile Crisis program in southern Nevada.  The funding was used to hire 6 temporary staff members and the program began serving clients January 1, 2014. </a:t>
            </a:r>
            <a:r>
              <a:rPr lang="en-US" altLang="en-US" sz="1100" dirty="0" smtClean="0"/>
              <a:t> In </a:t>
            </a:r>
            <a:r>
              <a:rPr lang="en-US" altLang="en-US" sz="1100" dirty="0"/>
              <a:t>June 2014, in response to the Governor’s Behavioral and Wellness Council, it was recommended that the mini mobile crisis program be fully implemented north and south.  A work program was approved to expand mobile crisis to 27 staff statewide.  </a:t>
            </a:r>
            <a:endParaRPr lang="en-US" dirty="0"/>
          </a:p>
        </p:txBody>
      </p:sp>
      <p:sp>
        <p:nvSpPr>
          <p:cNvPr id="4" name="Slide Number Placeholder 3"/>
          <p:cNvSpPr>
            <a:spLocks noGrp="1"/>
          </p:cNvSpPr>
          <p:nvPr>
            <p:ph type="sldNum" sz="quarter" idx="11"/>
          </p:nvPr>
        </p:nvSpPr>
        <p:spPr/>
        <p:txBody>
          <a:bodyPr/>
          <a:lstStyle/>
          <a:p>
            <a:pPr>
              <a:defRPr/>
            </a:pPr>
            <a:fld id="{08FFF3ED-9343-4E50-A12B-9125F6A76BF8}" type="slidenum">
              <a:rPr lang="en-US" altLang="en-US" smtClean="0"/>
              <a:pPr>
                <a:defRPr/>
              </a:pPr>
              <a:t>28</a:t>
            </a:fld>
            <a:endParaRPr lang="en-US" altLang="en-US"/>
          </a:p>
        </p:txBody>
      </p:sp>
      <p:graphicFrame>
        <p:nvGraphicFramePr>
          <p:cNvPr id="9" name="Chart 8"/>
          <p:cNvGraphicFramePr/>
          <p:nvPr>
            <p:extLst>
              <p:ext uri="{D42A27DB-BD31-4B8C-83A1-F6EECF244321}">
                <p14:modId xmlns:p14="http://schemas.microsoft.com/office/powerpoint/2010/main" val="2797446505"/>
              </p:ext>
            </p:extLst>
          </p:nvPr>
        </p:nvGraphicFramePr>
        <p:xfrm>
          <a:off x="1600200" y="4038600"/>
          <a:ext cx="5486400" cy="259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5794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defRPr/>
            </a:pPr>
            <a:r>
              <a:rPr lang="en-US" dirty="0" smtClean="0">
                <a:solidFill>
                  <a:schemeClr val="tx1"/>
                </a:solidFill>
              </a:rPr>
              <a:t>Bill Draft Request</a:t>
            </a:r>
            <a:endParaRPr lang="en-US" dirty="0">
              <a:solidFill>
                <a:schemeClr val="tx1"/>
              </a:solidFill>
            </a:endParaRPr>
          </a:p>
        </p:txBody>
      </p:sp>
      <p:sp>
        <p:nvSpPr>
          <p:cNvPr id="36867" name="Content Placeholder 2"/>
          <p:cNvSpPr>
            <a:spLocks noGrp="1"/>
          </p:cNvSpPr>
          <p:nvPr>
            <p:ph sz="quarter" idx="1"/>
          </p:nvPr>
        </p:nvSpPr>
        <p:spPr>
          <a:xfrm>
            <a:off x="457200" y="1600200"/>
            <a:ext cx="7467600" cy="4873625"/>
          </a:xfrm>
        </p:spPr>
        <p:txBody>
          <a:bodyPr/>
          <a:lstStyle/>
          <a:p>
            <a:pPr marL="0" indent="0" algn="just">
              <a:buFont typeface="Wingdings" pitchFamily="2" charset="2"/>
              <a:buNone/>
              <a:defRPr/>
            </a:pPr>
            <a:r>
              <a:rPr lang="en-US" altLang="en-US" sz="1800" dirty="0" smtClean="0"/>
              <a:t>BDR</a:t>
            </a:r>
          </a:p>
          <a:p>
            <a:pPr algn="just">
              <a:defRPr/>
            </a:pPr>
            <a:r>
              <a:rPr lang="en-US" altLang="en-US" sz="1800" dirty="0" smtClean="0"/>
              <a:t>Most of the Child Welfare and Juvenile Justice policy recommendations that impact statutes have been discussed, vetted and recommended through the Child Welfare/Juvenile Justice Legislative Committee, therefore DCFS has only one BDR for the upcoming Legislative Session that is a housekeeping bill to allow the appropriate agencies to access the Central Registry System</a:t>
            </a:r>
          </a:p>
        </p:txBody>
      </p:sp>
      <p:sp>
        <p:nvSpPr>
          <p:cNvPr id="3" name="Slide Number Placeholder 2"/>
          <p:cNvSpPr>
            <a:spLocks noGrp="1"/>
          </p:cNvSpPr>
          <p:nvPr>
            <p:ph type="sldNum" sz="quarter" idx="11"/>
          </p:nvPr>
        </p:nvSpPr>
        <p:spPr/>
        <p:txBody>
          <a:bodyPr/>
          <a:lstStyle/>
          <a:p>
            <a:pPr>
              <a:defRPr/>
            </a:pPr>
            <a:fld id="{FE7D73C2-BD3B-4AA1-9FB7-529FD48B4CA4}" type="slidenum">
              <a:rPr lang="en-US" altLang="en-US" smtClean="0"/>
              <a:pPr>
                <a:defRPr/>
              </a:pPr>
              <a:t>29</a:t>
            </a:fld>
            <a:endParaRPr lang="en-US" altLang="en-US"/>
          </a:p>
        </p:txBody>
      </p:sp>
      <p:pic>
        <p:nvPicPr>
          <p:cNvPr id="34821" name="Picture 8" descr="http://upload.wikimedia.org/wikipedia/commons/1/1d/NevadaLegislatureBuilding.jp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67200" y="41910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467600" cy="563562"/>
          </a:xfrm>
        </p:spPr>
        <p:txBody>
          <a:bodyPr/>
          <a:lstStyle/>
          <a:p>
            <a:pPr>
              <a:defRPr/>
            </a:pPr>
            <a:r>
              <a:rPr lang="en-US" dirty="0" smtClean="0">
                <a:solidFill>
                  <a:schemeClr val="tx1"/>
                </a:solidFill>
              </a:rPr>
              <a:t>Summary of Agency Operations</a:t>
            </a:r>
            <a:endParaRPr lang="en-US" dirty="0">
              <a:solidFill>
                <a:schemeClr val="tx1"/>
              </a:solidFill>
            </a:endParaRPr>
          </a:p>
        </p:txBody>
      </p:sp>
      <p:sp>
        <p:nvSpPr>
          <p:cNvPr id="5" name="Content Placeholder 2"/>
          <p:cNvSpPr txBox="1">
            <a:spLocks/>
          </p:cNvSpPr>
          <p:nvPr/>
        </p:nvSpPr>
        <p:spPr>
          <a:xfrm>
            <a:off x="304800" y="1143000"/>
            <a:ext cx="8229600" cy="4708525"/>
          </a:xfrm>
          <a:prstGeom prst="rect">
            <a:avLst/>
          </a:prstGeom>
        </p:spPr>
        <p:txBody>
          <a:bodyPr>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14300" indent="0" algn="just">
              <a:buFontTx/>
              <a:buNone/>
              <a:defRPr/>
            </a:pPr>
            <a:r>
              <a:rPr lang="en-US" altLang="zh-CN" sz="1200" dirty="0" smtClean="0">
                <a:cs typeface="Aparajita" pitchFamily="34" charset="0"/>
              </a:rPr>
              <a:t>Division of Child and Family Services (DCFS) is responsible for child protective and welfare service delivery in rural Nevada and oversight of urban county-operated child protective and welfare services; children’s mental/behavioral health treatment and residential services (outpatient and inpatient acute) in urban Nevada; and, statewide juvenile justice services including state-operated youth training centers and youth parole.  A non-exhaustive list of DCFS’ program areas includes: </a:t>
            </a:r>
            <a:endParaRPr lang="en-US" altLang="zh-CN" sz="1200" u="sng" dirty="0" smtClean="0">
              <a:cs typeface="Aparajita" pitchFamily="34" charset="0"/>
            </a:endParaRPr>
          </a:p>
          <a:p>
            <a:pPr lvl="1" algn="just">
              <a:spcBef>
                <a:spcPct val="60000"/>
              </a:spcBef>
              <a:buSzPct val="120000"/>
              <a:buFont typeface="Courier New" panose="02070309020205020404" pitchFamily="49" charset="0"/>
              <a:buChar char="o"/>
              <a:defRPr/>
            </a:pPr>
            <a:r>
              <a:rPr lang="en-US" altLang="zh-CN" sz="1200" b="1" u="sng" dirty="0" smtClean="0">
                <a:solidFill>
                  <a:schemeClr val="tx1">
                    <a:lumMod val="90000"/>
                    <a:lumOff val="10000"/>
                  </a:schemeClr>
                </a:solidFill>
                <a:cs typeface="Aparajita" pitchFamily="34" charset="0"/>
              </a:rPr>
              <a:t>Administrative and Other Services</a:t>
            </a:r>
            <a:r>
              <a:rPr lang="en-US" altLang="zh-CN" sz="1200" b="1" u="sng" dirty="0" smtClean="0">
                <a:solidFill>
                  <a:schemeClr val="bg2">
                    <a:lumMod val="50000"/>
                  </a:schemeClr>
                </a:solidFill>
                <a:cs typeface="Aparajita" pitchFamily="34" charset="0"/>
              </a:rPr>
              <a:t>:</a:t>
            </a:r>
            <a:r>
              <a:rPr lang="en-US" altLang="zh-CN" sz="1200" dirty="0" smtClean="0">
                <a:solidFill>
                  <a:schemeClr val="bg2">
                    <a:lumMod val="50000"/>
                  </a:schemeClr>
                </a:solidFill>
                <a:cs typeface="Aparajita" pitchFamily="34" charset="0"/>
              </a:rPr>
              <a:t>  </a:t>
            </a:r>
            <a:r>
              <a:rPr lang="en-US" altLang="zh-CN" sz="1200" dirty="0" smtClean="0">
                <a:cs typeface="Aparajita" pitchFamily="34" charset="0"/>
              </a:rPr>
              <a:t>child protective and welfare quality assurance/improvement and oversight, information management, central office fiscal support, personnel services, systems advocate services and grants management. Budgets include 3143 UNITY/SACWIS; 3145 Children, Youth and Family Administration; and 3181 Victims of Domestic Violence.</a:t>
            </a:r>
          </a:p>
          <a:p>
            <a:pPr lvl="1" algn="just">
              <a:spcBef>
                <a:spcPct val="60000"/>
              </a:spcBef>
              <a:buSzPct val="120000"/>
              <a:buFont typeface="Courier New" panose="02070309020205020404" pitchFamily="49" charset="0"/>
              <a:buChar char="o"/>
              <a:defRPr/>
            </a:pPr>
            <a:r>
              <a:rPr lang="en-US" altLang="zh-CN" sz="1200" b="1" u="sng" dirty="0" smtClean="0">
                <a:solidFill>
                  <a:schemeClr val="tx1">
                    <a:lumMod val="90000"/>
                    <a:lumOff val="10000"/>
                  </a:schemeClr>
                </a:solidFill>
                <a:cs typeface="Aparajita" pitchFamily="34" charset="0"/>
              </a:rPr>
              <a:t>Children’s Mental/Behavioral Health Services:</a:t>
            </a:r>
            <a:r>
              <a:rPr lang="en-US" altLang="zh-CN" sz="1200" dirty="0" smtClean="0">
                <a:solidFill>
                  <a:schemeClr val="tx1">
                    <a:lumMod val="90000"/>
                    <a:lumOff val="10000"/>
                  </a:schemeClr>
                </a:solidFill>
                <a:cs typeface="Aparajita" pitchFamily="34" charset="0"/>
              </a:rPr>
              <a:t>  </a:t>
            </a:r>
            <a:r>
              <a:rPr lang="en-US" altLang="zh-CN" sz="1200" dirty="0" smtClean="0">
                <a:cs typeface="Aparajita" pitchFamily="34" charset="0"/>
              </a:rPr>
              <a:t>screenings and evaluations, early childhood services, outpatient therapy, wraparound case management and residential and inpatient/acute treatment services and mobile crisis.  Budgets include  3281 Northern Nevada Child and Adolescent Services (NNCAS) and 3646 Southern Nevada Child and Adolescent Services (SNCAS).</a:t>
            </a:r>
            <a:endParaRPr lang="en-US" altLang="zh-CN" sz="1200" u="sng" dirty="0" smtClean="0">
              <a:cs typeface="Aparajita" pitchFamily="34" charset="0"/>
            </a:endParaRPr>
          </a:p>
          <a:p>
            <a:pPr lvl="1" algn="just">
              <a:spcBef>
                <a:spcPct val="60000"/>
              </a:spcBef>
              <a:buSzPct val="120000"/>
              <a:buFont typeface="Courier New" panose="02070309020205020404" pitchFamily="49" charset="0"/>
              <a:buChar char="o"/>
              <a:defRPr/>
            </a:pPr>
            <a:r>
              <a:rPr lang="en-US" altLang="zh-CN" sz="1200" b="1" u="sng" dirty="0" smtClean="0">
                <a:solidFill>
                  <a:schemeClr val="tx1">
                    <a:lumMod val="90000"/>
                    <a:lumOff val="10000"/>
                  </a:schemeClr>
                </a:solidFill>
                <a:cs typeface="Aparajita" pitchFamily="34" charset="0"/>
              </a:rPr>
              <a:t>Child Protective and Welfare Services:</a:t>
            </a:r>
            <a:r>
              <a:rPr lang="en-US" altLang="zh-CN" sz="1200" dirty="0" smtClean="0">
                <a:solidFill>
                  <a:schemeClr val="tx1">
                    <a:lumMod val="90000"/>
                    <a:lumOff val="10000"/>
                  </a:schemeClr>
                </a:solidFill>
                <a:cs typeface="Aparajita" pitchFamily="34" charset="0"/>
              </a:rPr>
              <a:t> </a:t>
            </a:r>
            <a:r>
              <a:rPr lang="en-US" altLang="zh-CN" sz="1200" dirty="0" smtClean="0">
                <a:cs typeface="Aparajita" pitchFamily="34" charset="0"/>
              </a:rPr>
              <a:t>clinical and case management services and programs that respond to caregiver maltreatment/abuse of children and children’s need to achieve permanency such as intensive family preservation services, foster care, adoption services and independent living services.  Budgets include 3141 Washoe County Child Welfare Integration; 3142 Clark County Child Welfare Integration; 3229 Rural Child Welfare;  3242 Child Welfare Trust; 3250 Transition from Foster Care; and 3251 Child Death Reviews.</a:t>
            </a:r>
            <a:endParaRPr lang="en-US" altLang="zh-CN" sz="1200" u="sng" dirty="0" smtClean="0">
              <a:cs typeface="Aparajita" pitchFamily="34" charset="0"/>
            </a:endParaRPr>
          </a:p>
          <a:p>
            <a:pPr lvl="1" algn="just">
              <a:spcBef>
                <a:spcPct val="60000"/>
              </a:spcBef>
              <a:buSzPct val="120000"/>
              <a:buFont typeface="Courier New" panose="02070309020205020404" pitchFamily="49" charset="0"/>
              <a:buChar char="o"/>
              <a:defRPr/>
            </a:pPr>
            <a:r>
              <a:rPr lang="en-US" altLang="zh-CN" sz="1200" b="1" u="sng" dirty="0" smtClean="0">
                <a:solidFill>
                  <a:schemeClr val="tx1">
                    <a:lumMod val="90000"/>
                    <a:lumOff val="10000"/>
                  </a:schemeClr>
                </a:solidFill>
                <a:cs typeface="Aparajita" pitchFamily="34" charset="0"/>
              </a:rPr>
              <a:t>Juvenile Justice Services:</a:t>
            </a:r>
            <a:r>
              <a:rPr lang="en-US" altLang="zh-CN" sz="1200" dirty="0" smtClean="0">
                <a:solidFill>
                  <a:schemeClr val="tx1">
                    <a:lumMod val="90000"/>
                    <a:lumOff val="10000"/>
                  </a:schemeClr>
                </a:solidFill>
                <a:cs typeface="Aparajita" pitchFamily="34" charset="0"/>
              </a:rPr>
              <a:t> </a:t>
            </a:r>
            <a:r>
              <a:rPr lang="en-US" altLang="zh-CN" sz="1200" dirty="0" smtClean="0">
                <a:cs typeface="Aparajita" pitchFamily="34" charset="0"/>
              </a:rPr>
              <a:t>youth rehabilitation, treatment and community safety, and youth commitment to state-operated juvenile facilities with behavioral health services and supervision of youth upon release to their communities (parole).  Budgets include 1383 Community Juvenile Justice programs; 3147 Youth Alternative Placement; 3148 Summit View Youth Correctional Center (SVYCC); 3179 Caliente Youth Center (CYC); 3259 Nevada Youth Training Center (NYTC); and 3263 Youth Parole Services.</a:t>
            </a:r>
            <a:endParaRPr lang="en-US" altLang="en-US" sz="1200" dirty="0" smtClean="0">
              <a:ea typeface="宋体" pitchFamily="2" charset="-122"/>
              <a:cs typeface="Aparajita" pitchFamily="34" charset="0"/>
            </a:endParaRPr>
          </a:p>
          <a:p>
            <a:pPr lvl="1">
              <a:defRPr/>
            </a:pPr>
            <a:endParaRPr lang="en-US" altLang="en-US" sz="1200" dirty="0" smtClean="0">
              <a:latin typeface="Garamond" pitchFamily="18" charset="0"/>
            </a:endParaRPr>
          </a:p>
          <a:p>
            <a:pPr marL="114300" indent="0">
              <a:lnSpc>
                <a:spcPct val="90000"/>
              </a:lnSpc>
              <a:buFontTx/>
              <a:buNone/>
              <a:defRPr/>
            </a:pPr>
            <a:endParaRPr lang="en-US" altLang="en-US" sz="1000" dirty="0" smtClean="0">
              <a:solidFill>
                <a:srgbClr val="47534C"/>
              </a:solidFill>
              <a:latin typeface="Garamond" pitchFamily="18" charset="0"/>
              <a:cs typeface="Arial" charset="0"/>
            </a:endParaRPr>
          </a:p>
        </p:txBody>
      </p:sp>
      <p:sp>
        <p:nvSpPr>
          <p:cNvPr id="2" name="Slide Number Placeholder 1"/>
          <p:cNvSpPr>
            <a:spLocks noGrp="1"/>
          </p:cNvSpPr>
          <p:nvPr>
            <p:ph type="sldNum" sz="quarter" idx="11"/>
          </p:nvPr>
        </p:nvSpPr>
        <p:spPr/>
        <p:txBody>
          <a:bodyPr/>
          <a:lstStyle/>
          <a:p>
            <a:pPr>
              <a:defRPr/>
            </a:pPr>
            <a:fld id="{C758CA11-AB7C-4D7A-8519-C02EBB3C2643}" type="slidenum">
              <a:rPr lang="en-US" altLang="en-US" smtClean="0"/>
              <a:pPr>
                <a:defRPr/>
              </a:pPr>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219200"/>
            <a:ext cx="4648200" cy="1447800"/>
          </a:xfrm>
        </p:spPr>
        <p:txBody>
          <a:bodyPr>
            <a:normAutofit/>
          </a:bodyPr>
          <a:lstStyle/>
          <a:p>
            <a:pPr algn="ctr">
              <a:defRPr/>
            </a:pPr>
            <a:r>
              <a:rPr lang="en-US" sz="4800" b="0" dirty="0" smtClean="0">
                <a:solidFill>
                  <a:schemeClr val="tx1">
                    <a:lumMod val="90000"/>
                    <a:lumOff val="10000"/>
                  </a:schemeClr>
                </a:solidFill>
              </a:rPr>
              <a:t>DATA</a:t>
            </a:r>
            <a:endParaRPr lang="en-US" sz="4800" b="0" dirty="0">
              <a:solidFill>
                <a:schemeClr val="tx1">
                  <a:lumMod val="90000"/>
                  <a:lumOff val="10000"/>
                </a:schemeClr>
              </a:solidFill>
            </a:endParaRPr>
          </a:p>
        </p:txBody>
      </p:sp>
      <p:sp>
        <p:nvSpPr>
          <p:cNvPr id="3" name="Oval 2"/>
          <p:cNvSpPr/>
          <p:nvPr/>
        </p:nvSpPr>
        <p:spPr>
          <a:xfrm>
            <a:off x="8153400" y="5676900"/>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
          <p:cNvSpPr>
            <a:spLocks noGrp="1"/>
          </p:cNvSpPr>
          <p:nvPr>
            <p:ph type="sldNum" sz="quarter" idx="11"/>
          </p:nvPr>
        </p:nvSpPr>
        <p:spPr>
          <a:xfrm>
            <a:off x="8280400" y="5727700"/>
            <a:ext cx="609600" cy="520700"/>
          </a:xfrm>
        </p:spPr>
        <p:txBody>
          <a:bodyPr/>
          <a:lstStyle/>
          <a:p>
            <a:pPr>
              <a:defRPr/>
            </a:pPr>
            <a:fld id="{5E6B8C7C-6AE8-4B16-ABE5-C0708023CFB6}" type="slidenum">
              <a:rPr lang="en-US" altLang="en-US" b="1" smtClean="0"/>
              <a:pPr>
                <a:defRPr/>
              </a:pPr>
              <a:t>30</a:t>
            </a:fld>
            <a:endParaRPr lang="en-US" alt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467600" cy="563562"/>
          </a:xfrm>
        </p:spPr>
        <p:txBody>
          <a:bodyPr/>
          <a:lstStyle/>
          <a:p>
            <a:pPr>
              <a:defRPr/>
            </a:pPr>
            <a:r>
              <a:rPr lang="en-US" dirty="0" smtClean="0">
                <a:solidFill>
                  <a:schemeClr val="tx1"/>
                </a:solidFill>
              </a:rPr>
              <a:t>Avoidable Employee Turnover Rates</a:t>
            </a:r>
            <a:endParaRPr lang="en-US" dirty="0">
              <a:solidFill>
                <a:schemeClr val="tx1"/>
              </a:solidFill>
            </a:endParaRPr>
          </a:p>
        </p:txBody>
      </p:sp>
      <p:graphicFrame>
        <p:nvGraphicFramePr>
          <p:cNvPr id="3" name="Object 4"/>
          <p:cNvGraphicFramePr>
            <a:graphicFrameLocks noChangeAspect="1"/>
          </p:cNvGraphicFramePr>
          <p:nvPr/>
        </p:nvGraphicFramePr>
        <p:xfrm>
          <a:off x="914400" y="1206500"/>
          <a:ext cx="7162800" cy="454183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1"/>
          </p:nvPr>
        </p:nvSpPr>
        <p:spPr/>
        <p:txBody>
          <a:bodyPr/>
          <a:lstStyle/>
          <a:p>
            <a:pPr>
              <a:defRPr/>
            </a:pPr>
            <a:fld id="{04DBCC28-6B5D-4F9F-8165-498CCA3801FE}" type="slidenum">
              <a:rPr lang="en-US" altLang="en-US" smtClean="0"/>
              <a:pPr>
                <a:defRPr/>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467600" cy="563562"/>
          </a:xfrm>
        </p:spPr>
        <p:txBody>
          <a:bodyPr/>
          <a:lstStyle/>
          <a:p>
            <a:pPr>
              <a:defRPr/>
            </a:pPr>
            <a:r>
              <a:rPr lang="en-US" dirty="0" smtClean="0">
                <a:solidFill>
                  <a:schemeClr val="tx1"/>
                </a:solidFill>
              </a:rPr>
              <a:t>Highest Avoidable Turnover Rates</a:t>
            </a:r>
            <a:endParaRPr lang="en-US" dirty="0">
              <a:solidFill>
                <a:schemeClr val="tx1"/>
              </a:solidFill>
            </a:endParaRPr>
          </a:p>
        </p:txBody>
      </p:sp>
      <p:graphicFrame>
        <p:nvGraphicFramePr>
          <p:cNvPr id="3" name="Object 4"/>
          <p:cNvGraphicFramePr>
            <a:graphicFrameLocks noChangeAspect="1"/>
          </p:cNvGraphicFramePr>
          <p:nvPr/>
        </p:nvGraphicFramePr>
        <p:xfrm>
          <a:off x="2286000" y="1066800"/>
          <a:ext cx="4724400" cy="2755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5"/>
          <p:cNvGraphicFramePr>
            <a:graphicFrameLocks noChangeAspect="1"/>
          </p:cNvGraphicFramePr>
          <p:nvPr/>
        </p:nvGraphicFramePr>
        <p:xfrm>
          <a:off x="2286000" y="3886200"/>
          <a:ext cx="4724400" cy="2709863"/>
        </p:xfrm>
        <a:graphic>
          <a:graphicData uri="http://schemas.openxmlformats.org/drawingml/2006/chart">
            <c:chart xmlns:c="http://schemas.openxmlformats.org/drawingml/2006/chart" xmlns:r="http://schemas.openxmlformats.org/officeDocument/2006/relationships" r:id="rId3"/>
          </a:graphicData>
        </a:graphic>
      </p:graphicFrame>
      <p:sp>
        <p:nvSpPr>
          <p:cNvPr id="39942" name="TextBox 8"/>
          <p:cNvSpPr txBox="1">
            <a:spLocks noChangeArrowheads="1"/>
          </p:cNvSpPr>
          <p:nvPr/>
        </p:nvSpPr>
        <p:spPr bwMode="auto">
          <a:xfrm>
            <a:off x="381000" y="15240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4B4B60"/>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4B4BA"/>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C4C4CE"/>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defRPr/>
            </a:pPr>
            <a:r>
              <a:rPr lang="en-US" altLang="en-US" sz="1200" dirty="0" smtClean="0">
                <a:latin typeface="+mn-lt"/>
              </a:rPr>
              <a:t>POSITION CLASSIFICATION</a:t>
            </a:r>
          </a:p>
        </p:txBody>
      </p:sp>
      <p:sp>
        <p:nvSpPr>
          <p:cNvPr id="39943" name="TextBox 9"/>
          <p:cNvSpPr txBox="1">
            <a:spLocks noChangeArrowheads="1"/>
          </p:cNvSpPr>
          <p:nvPr/>
        </p:nvSpPr>
        <p:spPr bwMode="auto">
          <a:xfrm>
            <a:off x="381000" y="465772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4B4B60"/>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4B4BA"/>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C4C4CE"/>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C4C4CE"/>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defRPr/>
            </a:pPr>
            <a:r>
              <a:rPr lang="en-US" altLang="en-US" sz="1200" dirty="0" smtClean="0">
                <a:latin typeface="+mn-lt"/>
              </a:rPr>
              <a:t>TURNOVER REASON</a:t>
            </a:r>
          </a:p>
        </p:txBody>
      </p:sp>
      <p:sp>
        <p:nvSpPr>
          <p:cNvPr id="2" name="Slide Number Placeholder 1"/>
          <p:cNvSpPr>
            <a:spLocks noGrp="1"/>
          </p:cNvSpPr>
          <p:nvPr>
            <p:ph type="sldNum" sz="quarter" idx="11"/>
          </p:nvPr>
        </p:nvSpPr>
        <p:spPr/>
        <p:txBody>
          <a:bodyPr/>
          <a:lstStyle/>
          <a:p>
            <a:pPr>
              <a:defRPr/>
            </a:pPr>
            <a:fld id="{514C6A33-8455-4D1F-8EAF-0508561BF31B}" type="slidenum">
              <a:rPr lang="en-US" altLang="en-US" smtClean="0"/>
              <a:pPr>
                <a:defRPr/>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defRPr/>
            </a:pPr>
            <a:r>
              <a:rPr lang="en-US" dirty="0" smtClean="0">
                <a:solidFill>
                  <a:schemeClr val="tx1"/>
                </a:solidFill>
              </a:rPr>
              <a:t>CPS INVESTIGATIONS</a:t>
            </a:r>
            <a:endParaRPr lang="en-US" dirty="0">
              <a:solidFill>
                <a:schemeClr val="tx1"/>
              </a:solidFill>
            </a:endParaRPr>
          </a:p>
        </p:txBody>
      </p:sp>
      <p:graphicFrame>
        <p:nvGraphicFramePr>
          <p:cNvPr id="4" name="Chart 5"/>
          <p:cNvGraphicFramePr>
            <a:graphicFrameLocks/>
          </p:cNvGraphicFramePr>
          <p:nvPr/>
        </p:nvGraphicFramePr>
        <p:xfrm>
          <a:off x="304800" y="1524000"/>
          <a:ext cx="8140700" cy="45275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1"/>
          </p:nvPr>
        </p:nvSpPr>
        <p:spPr/>
        <p:txBody>
          <a:bodyPr/>
          <a:lstStyle/>
          <a:p>
            <a:pPr>
              <a:defRPr/>
            </a:pPr>
            <a:fld id="{CC9D6EEA-9EFC-4F82-BD96-65C968FD4DAC}" type="slidenum">
              <a:rPr lang="en-US" altLang="en-US" smtClean="0"/>
              <a:pPr>
                <a:defRPr/>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defRPr/>
            </a:pPr>
            <a:r>
              <a:rPr lang="en-US" dirty="0" smtClean="0">
                <a:solidFill>
                  <a:schemeClr val="tx1"/>
                </a:solidFill>
              </a:rPr>
              <a:t>Caseworker Contact </a:t>
            </a:r>
            <a:r>
              <a:rPr lang="en-US" dirty="0" smtClean="0"/>
              <a:t>Compliance</a:t>
            </a:r>
            <a:endParaRPr lang="en-US" dirty="0"/>
          </a:p>
        </p:txBody>
      </p:sp>
      <p:graphicFrame>
        <p:nvGraphicFramePr>
          <p:cNvPr id="4" name="Chart 5"/>
          <p:cNvGraphicFramePr>
            <a:graphicFrameLocks/>
          </p:cNvGraphicFramePr>
          <p:nvPr/>
        </p:nvGraphicFramePr>
        <p:xfrm>
          <a:off x="381000" y="1676400"/>
          <a:ext cx="8382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1"/>
          </p:nvPr>
        </p:nvSpPr>
        <p:spPr/>
        <p:txBody>
          <a:bodyPr/>
          <a:lstStyle/>
          <a:p>
            <a:pPr>
              <a:defRPr/>
            </a:pPr>
            <a:fld id="{69086597-6982-4EAA-9F06-D10DABC23ACC}" type="slidenum">
              <a:rPr lang="en-US" altLang="en-US" smtClean="0"/>
              <a:pPr>
                <a:defRPr/>
              </a:pPr>
              <a:t>34</a:t>
            </a:fld>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7467600" cy="563562"/>
          </a:xfrm>
        </p:spPr>
        <p:txBody>
          <a:bodyPr>
            <a:noAutofit/>
          </a:bodyPr>
          <a:lstStyle/>
          <a:p>
            <a:pPr>
              <a:defRPr/>
            </a:pPr>
            <a:r>
              <a:rPr lang="en-US" sz="3200" dirty="0" smtClean="0">
                <a:solidFill>
                  <a:schemeClr val="tx1">
                    <a:lumMod val="90000"/>
                    <a:lumOff val="10000"/>
                  </a:schemeClr>
                </a:solidFill>
                <a:latin typeface="+mn-lt"/>
              </a:rPr>
              <a:t>Statewide Foster Care Removals</a:t>
            </a:r>
            <a:endParaRPr lang="en-US" sz="3200" dirty="0">
              <a:solidFill>
                <a:schemeClr val="tx1">
                  <a:lumMod val="90000"/>
                  <a:lumOff val="10000"/>
                </a:schemeClr>
              </a:solidFill>
              <a:latin typeface="+mn-lt"/>
            </a:endParaRPr>
          </a:p>
        </p:txBody>
      </p:sp>
      <p:graphicFrame>
        <p:nvGraphicFramePr>
          <p:cNvPr id="3" name="Chart 4"/>
          <p:cNvGraphicFramePr>
            <a:graphicFrameLocks/>
          </p:cNvGraphicFramePr>
          <p:nvPr/>
        </p:nvGraphicFramePr>
        <p:xfrm>
          <a:off x="1270000" y="1422400"/>
          <a:ext cx="64770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1"/>
          </p:nvPr>
        </p:nvSpPr>
        <p:spPr/>
        <p:txBody>
          <a:bodyPr/>
          <a:lstStyle/>
          <a:p>
            <a:pPr>
              <a:defRPr/>
            </a:pPr>
            <a:fld id="{81E1C1F3-A79A-4401-A983-A1E8C02FCED3}" type="slidenum">
              <a:rPr lang="en-US" altLang="en-US" smtClean="0"/>
              <a:pPr>
                <a:defRPr/>
              </a:pPr>
              <a:t>35</a:t>
            </a:fld>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153400" cy="639762"/>
          </a:xfrm>
        </p:spPr>
        <p:txBody>
          <a:bodyPr/>
          <a:lstStyle/>
          <a:p>
            <a:pPr>
              <a:defRPr/>
            </a:pPr>
            <a:r>
              <a:rPr lang="en-US" sz="3200" dirty="0" smtClean="0">
                <a:solidFill>
                  <a:schemeClr val="tx1"/>
                </a:solidFill>
                <a:latin typeface="+mn-lt"/>
              </a:rPr>
              <a:t>Statewide Foster Care Removal Rates</a:t>
            </a:r>
            <a:endParaRPr lang="en-US" sz="3200" dirty="0">
              <a:solidFill>
                <a:schemeClr val="tx1"/>
              </a:solidFill>
              <a:latin typeface="+mn-lt"/>
            </a:endParaRPr>
          </a:p>
        </p:txBody>
      </p:sp>
      <p:graphicFrame>
        <p:nvGraphicFramePr>
          <p:cNvPr id="2" name="Chart 5"/>
          <p:cNvGraphicFramePr>
            <a:graphicFrameLocks/>
          </p:cNvGraphicFramePr>
          <p:nvPr/>
        </p:nvGraphicFramePr>
        <p:xfrm>
          <a:off x="914400" y="1447800"/>
          <a:ext cx="7086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1"/>
          </p:nvPr>
        </p:nvSpPr>
        <p:spPr/>
        <p:txBody>
          <a:bodyPr/>
          <a:lstStyle/>
          <a:p>
            <a:pPr>
              <a:defRPr/>
            </a:pPr>
            <a:fld id="{7E3F1250-35B6-45F4-A4EA-82365DAB9B0A}" type="slidenum">
              <a:rPr lang="en-US" altLang="en-US" smtClean="0"/>
              <a:pPr>
                <a:defRPr/>
              </a:pPr>
              <a:t>36</a:t>
            </a:fld>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Autofit/>
          </a:bodyPr>
          <a:lstStyle/>
          <a:p>
            <a:pPr>
              <a:defRPr/>
            </a:pPr>
            <a:r>
              <a:rPr lang="en-US" sz="3200" dirty="0" smtClean="0">
                <a:solidFill>
                  <a:schemeClr val="tx1"/>
                </a:solidFill>
                <a:latin typeface="+mn-lt"/>
              </a:rPr>
              <a:t>Foster Care Licensing Trends</a:t>
            </a:r>
            <a:endParaRPr lang="en-US" sz="3200" dirty="0">
              <a:solidFill>
                <a:schemeClr val="tx1"/>
              </a:solidFill>
              <a:latin typeface="+mn-lt"/>
            </a:endParaRPr>
          </a:p>
        </p:txBody>
      </p:sp>
      <p:graphicFrame>
        <p:nvGraphicFramePr>
          <p:cNvPr id="3" name="Content Placeholder 3"/>
          <p:cNvGraphicFramePr>
            <a:graphicFrameLocks noGrp="1"/>
          </p:cNvGraphicFramePr>
          <p:nvPr>
            <p:ph idx="1"/>
          </p:nvPr>
        </p:nvGraphicFramePr>
        <p:xfrm>
          <a:off x="584200" y="1346200"/>
          <a:ext cx="7620000" cy="479901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1"/>
          </p:nvPr>
        </p:nvSpPr>
        <p:spPr/>
        <p:txBody>
          <a:bodyPr/>
          <a:lstStyle/>
          <a:p>
            <a:pPr>
              <a:defRPr/>
            </a:pPr>
            <a:fld id="{959E26A2-AFF3-460C-93AE-5B68EBE0D4FB}" type="slidenum">
              <a:rPr lang="en-US" altLang="en-US" smtClean="0"/>
              <a:pPr>
                <a:defRPr/>
              </a:pPr>
              <a:t>37</a:t>
            </a:fld>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solidFill>
                  <a:schemeClr val="tx1"/>
                </a:solidFill>
                <a:latin typeface="+mn-lt"/>
              </a:rPr>
              <a:t>Statewide Average Length of stay in foster care </a:t>
            </a:r>
            <a:r>
              <a:rPr lang="en-US" sz="2400" dirty="0" smtClean="0">
                <a:solidFill>
                  <a:schemeClr val="tx1"/>
                </a:solidFill>
                <a:latin typeface="+mn-lt"/>
              </a:rPr>
              <a:t>(In Months)</a:t>
            </a:r>
            <a:endParaRPr lang="en-US" sz="2400" dirty="0">
              <a:solidFill>
                <a:schemeClr val="tx1"/>
              </a:solidFill>
              <a:latin typeface="+mn-lt"/>
            </a:endParaRPr>
          </a:p>
        </p:txBody>
      </p:sp>
      <p:graphicFrame>
        <p:nvGraphicFramePr>
          <p:cNvPr id="4" name="Chart 5"/>
          <p:cNvGraphicFramePr>
            <a:graphicFrameLocks/>
          </p:cNvGraphicFramePr>
          <p:nvPr/>
        </p:nvGraphicFramePr>
        <p:xfrm>
          <a:off x="1524000" y="1905000"/>
          <a:ext cx="6096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1"/>
          </p:nvPr>
        </p:nvSpPr>
        <p:spPr/>
        <p:txBody>
          <a:bodyPr/>
          <a:lstStyle/>
          <a:p>
            <a:pPr>
              <a:defRPr/>
            </a:pPr>
            <a:fld id="{3998DAF5-87A4-4846-84EE-9D9EC73434E7}" type="slidenum">
              <a:rPr lang="en-US" altLang="en-US" smtClean="0"/>
              <a:pPr>
                <a:defRPr/>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92163"/>
          </a:xfrm>
        </p:spPr>
        <p:txBody>
          <a:bodyPr/>
          <a:lstStyle/>
          <a:p>
            <a:pPr>
              <a:defRPr/>
            </a:pPr>
            <a:r>
              <a:rPr lang="en-US" sz="3200" dirty="0" smtClean="0">
                <a:solidFill>
                  <a:schemeClr val="tx1"/>
                </a:solidFill>
                <a:latin typeface="+mn-lt"/>
              </a:rPr>
              <a:t>Statewide Adoptions </a:t>
            </a:r>
            <a:r>
              <a:rPr lang="en-US" sz="2800" dirty="0" smtClean="0">
                <a:solidFill>
                  <a:schemeClr val="tx1"/>
                </a:solidFill>
                <a:latin typeface="+mn-lt"/>
              </a:rPr>
              <a:t>(SFY)</a:t>
            </a:r>
            <a:endParaRPr lang="en-US" sz="2800" dirty="0">
              <a:solidFill>
                <a:schemeClr val="tx1"/>
              </a:solidFill>
              <a:latin typeface="+mn-lt"/>
            </a:endParaRPr>
          </a:p>
        </p:txBody>
      </p:sp>
      <p:graphicFrame>
        <p:nvGraphicFramePr>
          <p:cNvPr id="4" name="Chart 4"/>
          <p:cNvGraphicFramePr>
            <a:graphicFrameLocks/>
          </p:cNvGraphicFramePr>
          <p:nvPr/>
        </p:nvGraphicFramePr>
        <p:xfrm>
          <a:off x="1066800" y="1447800"/>
          <a:ext cx="6629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1"/>
          </p:nvPr>
        </p:nvSpPr>
        <p:spPr/>
        <p:txBody>
          <a:bodyPr/>
          <a:lstStyle/>
          <a:p>
            <a:pPr>
              <a:defRPr/>
            </a:pPr>
            <a:fld id="{588702A8-398E-4A51-B872-166DFC1A2FD4}" type="slidenum">
              <a:rPr lang="en-US" altLang="en-US" smtClean="0"/>
              <a:pPr>
                <a:defRPr/>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defRPr/>
            </a:pPr>
            <a:r>
              <a:rPr lang="en-US" dirty="0" smtClean="0">
                <a:solidFill>
                  <a:schemeClr val="tx1"/>
                </a:solidFill>
              </a:rPr>
              <a:t>Mission Statement</a:t>
            </a:r>
            <a:endParaRPr lang="en-US" dirty="0">
              <a:solidFill>
                <a:schemeClr val="tx1"/>
              </a:solidFill>
            </a:endParaRPr>
          </a:p>
        </p:txBody>
      </p:sp>
      <p:sp>
        <p:nvSpPr>
          <p:cNvPr id="4" name="Rectangle 3"/>
          <p:cNvSpPr txBox="1">
            <a:spLocks noChangeArrowheads="1"/>
          </p:cNvSpPr>
          <p:nvPr/>
        </p:nvSpPr>
        <p:spPr>
          <a:xfrm>
            <a:off x="1450975" y="1962150"/>
            <a:ext cx="5635625" cy="4308475"/>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buFontTx/>
              <a:buNone/>
              <a:defRPr/>
            </a:pPr>
            <a:r>
              <a:rPr lang="en-US" sz="1600" dirty="0" smtClean="0"/>
              <a:t>	The Division of Child and Family Services (DCFS), together in genuine partnership with families, communities and county governmental agencies, provides support and services to assist Nevada’s children and families in reaching their full human potential.  We recognize that Nevada’s families are our future and families thrive when they:</a:t>
            </a:r>
          </a:p>
          <a:p>
            <a:pPr lvl="1" algn="just">
              <a:buFont typeface="Wingdings" pitchFamily="2" charset="2"/>
              <a:buChar char="§"/>
              <a:defRPr/>
            </a:pPr>
            <a:endParaRPr lang="en-US" sz="1600" dirty="0" smtClean="0"/>
          </a:p>
          <a:p>
            <a:pPr lvl="1" algn="just">
              <a:buClr>
                <a:schemeClr val="bg2">
                  <a:lumMod val="50000"/>
                </a:schemeClr>
              </a:buClr>
              <a:buFont typeface="Courier New" panose="02070309020205020404" pitchFamily="49" charset="0"/>
              <a:buChar char="o"/>
              <a:defRPr/>
            </a:pPr>
            <a:r>
              <a:rPr lang="en-US" sz="1600" dirty="0" smtClean="0"/>
              <a:t>Live in safe, permanent settings.</a:t>
            </a:r>
          </a:p>
          <a:p>
            <a:pPr lvl="1" algn="just">
              <a:buClr>
                <a:schemeClr val="bg2">
                  <a:lumMod val="50000"/>
                </a:schemeClr>
              </a:buClr>
              <a:buFont typeface="Courier New" panose="02070309020205020404" pitchFamily="49" charset="0"/>
              <a:buChar char="o"/>
              <a:defRPr/>
            </a:pPr>
            <a:r>
              <a:rPr lang="en-US" sz="1600" dirty="0" smtClean="0"/>
              <a:t>Experience a sense of sustainable emotional and physical well being</a:t>
            </a:r>
            <a:r>
              <a:rPr lang="en-US" sz="1600" dirty="0"/>
              <a:t>.</a:t>
            </a:r>
            <a:endParaRPr lang="en-US" sz="1600" dirty="0" smtClean="0"/>
          </a:p>
          <a:p>
            <a:pPr lvl="1" algn="just">
              <a:buClr>
                <a:schemeClr val="bg2">
                  <a:lumMod val="50000"/>
                </a:schemeClr>
              </a:buClr>
              <a:buFont typeface="Courier New" panose="02070309020205020404" pitchFamily="49" charset="0"/>
              <a:buChar char="o"/>
              <a:defRPr/>
            </a:pPr>
            <a:r>
              <a:rPr lang="en-US" sz="1600" dirty="0" smtClean="0"/>
              <a:t>Receive support to consistently make positive choices for family and common good.</a:t>
            </a:r>
          </a:p>
        </p:txBody>
      </p:sp>
      <p:grpSp>
        <p:nvGrpSpPr>
          <p:cNvPr id="11268" name="Group 184"/>
          <p:cNvGrpSpPr>
            <a:grpSpLocks/>
          </p:cNvGrpSpPr>
          <p:nvPr/>
        </p:nvGrpSpPr>
        <p:grpSpPr bwMode="auto">
          <a:xfrm rot="5400000">
            <a:off x="1861344" y="219869"/>
            <a:ext cx="5140325" cy="6986587"/>
            <a:chOff x="106508939" y="105342610"/>
            <a:chExt cx="7385059" cy="9687593"/>
          </a:xfrm>
        </p:grpSpPr>
        <p:pic>
          <p:nvPicPr>
            <p:cNvPr id="11270" name="Picture 185" descr="9126310-hand-painted-child"/>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t="3572" b="28571"/>
            <a:stretch>
              <a:fillRect/>
            </a:stretch>
          </p:blipFill>
          <p:spPr bwMode="auto">
            <a:xfrm rot="16200000" flipH="1">
              <a:off x="106493384" y="112654315"/>
              <a:ext cx="742309"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71" name="Picture 186" descr="9113585-two-painted-colorful-hands-against-white-background"/>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t="870"/>
            <a:stretch>
              <a:fillRect/>
            </a:stretch>
          </p:blipFill>
          <p:spPr bwMode="auto">
            <a:xfrm rot="10800000">
              <a:off x="108389533" y="105380710"/>
              <a:ext cx="1103609"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72" name="Picture 187" descr="9126310-hand-painted-child"/>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t="3572" b="28571"/>
            <a:stretch>
              <a:fillRect/>
            </a:stretch>
          </p:blipFill>
          <p:spPr bwMode="auto">
            <a:xfrm flipH="1">
              <a:off x="107660134" y="105342610"/>
              <a:ext cx="742309"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73" name="Picture 188" descr="9292753-hand-painted-child"/>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t="13792" b="20691"/>
            <a:stretch>
              <a:fillRect/>
            </a:stretch>
          </p:blipFill>
          <p:spPr bwMode="auto">
            <a:xfrm>
              <a:off x="109493313" y="105342610"/>
              <a:ext cx="7554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74" name="Picture 189" descr="6985497-colorful-paint-children-hand-painted-over-white-background"/>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106569264" y="105380710"/>
              <a:ext cx="1084416" cy="679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75" name="Picture 190" descr="childrens_hands-175x117"/>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t="8817"/>
            <a:stretch>
              <a:fillRect/>
            </a:stretch>
          </p:blipFill>
          <p:spPr bwMode="auto">
            <a:xfrm>
              <a:off x="110941239" y="105342610"/>
              <a:ext cx="120705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76" name="Picture 191" descr="6982909-close-up-of-child-hands-painted-with-watercolors-on-white-background[1]"/>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flipH="1">
              <a:off x="110255439" y="105361660"/>
              <a:ext cx="685800" cy="673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77" name="Picture 192" descr="6982697-close-up-of-child-hands-painted-with-watercolors-on-white-background[1]"/>
            <p:cNvPicPr>
              <a:picLocks noChangeAspect="1" noChangeArrowheads="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112141389" y="105380710"/>
              <a:ext cx="62456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78" name="Picture 193" descr="4983432-close-up-of-child-hands-painted-with-watercolors-on-white-background-with-clipping[1]"/>
            <p:cNvPicPr>
              <a:picLocks noChangeAspect="1" noChangeArrowheads="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rcRect t="7408" b="3703"/>
            <a:stretch>
              <a:fillRect/>
            </a:stretch>
          </p:blipFill>
          <p:spPr bwMode="auto">
            <a:xfrm>
              <a:off x="112770039" y="105342610"/>
              <a:ext cx="10287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79" name="Picture 194" descr="canstock4876920[1]"/>
            <p:cNvPicPr>
              <a:picLocks noChangeAspect="1" noChangeArrowheads="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rcRect t="4659"/>
            <a:stretch>
              <a:fillRect/>
            </a:stretch>
          </p:blipFill>
          <p:spPr bwMode="auto">
            <a:xfrm rot="-5400000">
              <a:off x="112976414" y="106272885"/>
              <a:ext cx="97155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80" name="Picture 195" descr="9113585-two-painted-colorful-hands-against-white-background"/>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t="870"/>
            <a:stretch>
              <a:fillRect/>
            </a:stretch>
          </p:blipFill>
          <p:spPr bwMode="auto">
            <a:xfrm rot="10800000">
              <a:off x="110970110" y="114344403"/>
              <a:ext cx="1103609"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81" name="Picture 196" descr="9126310-hand-painted-child"/>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t="3572" b="28571"/>
            <a:stretch>
              <a:fillRect/>
            </a:stretch>
          </p:blipFill>
          <p:spPr bwMode="auto">
            <a:xfrm flipH="1">
              <a:off x="112137009" y="114319003"/>
              <a:ext cx="742309"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82" name="Picture 197" descr="9292753-hand-painted-child"/>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t="13792" b="20691"/>
            <a:stretch>
              <a:fillRect/>
            </a:stretch>
          </p:blipFill>
          <p:spPr bwMode="auto">
            <a:xfrm>
              <a:off x="110138292" y="114319003"/>
              <a:ext cx="7554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83" name="Picture 198" descr="6985497-colorful-paint-children-hand-painted-over-white-background"/>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112733373" y="114350419"/>
              <a:ext cx="1084416" cy="679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84" name="Picture 199" descr="childrens_hands-175x117"/>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t="8817"/>
            <a:stretch>
              <a:fillRect/>
            </a:stretch>
          </p:blipFill>
          <p:spPr bwMode="auto">
            <a:xfrm>
              <a:off x="108264156" y="114319003"/>
              <a:ext cx="120705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85" name="Picture 200" descr="6982909-close-up-of-child-hands-painted-with-watercolors-on-white-background[1]"/>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flipH="1">
              <a:off x="109445814" y="114337385"/>
              <a:ext cx="685800" cy="673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86" name="Picture 201" descr="6982697-close-up-of-child-hands-painted-with-watercolors-on-white-background[1]"/>
            <p:cNvPicPr>
              <a:picLocks noChangeAspect="1" noChangeArrowheads="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107621096" y="114344403"/>
              <a:ext cx="62456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87" name="Picture 202" descr="9113585-two-painted-colorful-hands-against-white-background"/>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t="870"/>
            <a:stretch>
              <a:fillRect/>
            </a:stretch>
          </p:blipFill>
          <p:spPr bwMode="auto">
            <a:xfrm rot="5400000">
              <a:off x="106312734" y="111799915"/>
              <a:ext cx="1103609"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88" name="Picture 203" descr="9292753-hand-painted-child"/>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t="13792" b="20691"/>
            <a:stretch>
              <a:fillRect/>
            </a:stretch>
          </p:blipFill>
          <p:spPr bwMode="auto">
            <a:xfrm rot="-5400000">
              <a:off x="106486815" y="110889234"/>
              <a:ext cx="7554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89" name="Picture 204" descr="6985497-colorful-paint-children-hand-painted-over-white-background"/>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106325339" y="113502910"/>
              <a:ext cx="1084416" cy="679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90" name="Picture 205" descr="childrens_hands-175x117"/>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t="8817"/>
            <a:stretch>
              <a:fillRect/>
            </a:stretch>
          </p:blipFill>
          <p:spPr bwMode="auto">
            <a:xfrm rot="-5400000">
              <a:off x="106248310" y="108066481"/>
              <a:ext cx="120705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91" name="Picture 206" descr="6982909-close-up-of-child-hands-painted-with-watercolors-on-white-background[1]"/>
            <p:cNvPicPr>
              <a:picLocks noChangeAspect="1" noChangeArrowheads="1"/>
            </p:cNvPicPr>
            <p:nvPr/>
          </p:nvPicPr>
          <p:blipFill>
            <a:blip r:embed="rId11">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6200000" flipH="1">
              <a:off x="106521973" y="109057026"/>
              <a:ext cx="685800" cy="673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92" name="Picture 207" descr="6982697-close-up-of-child-hands-painted-with-watercolors-on-white-background[1]"/>
            <p:cNvPicPr>
              <a:picLocks noChangeAspect="1" noChangeArrowheads="1"/>
            </p:cNvPicPr>
            <p:nvPr/>
          </p:nvPicPr>
          <p:blipFill>
            <a:blip r:embed="rId1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106552255" y="107208376"/>
              <a:ext cx="62456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93" name="Picture 208" descr="4983432-close-up-of-child-hands-painted-with-watercolors-on-white-background-with-clipping[1]"/>
            <p:cNvPicPr>
              <a:picLocks noChangeAspect="1" noChangeArrowheads="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rcRect t="7408" b="3703"/>
            <a:stretch>
              <a:fillRect/>
            </a:stretch>
          </p:blipFill>
          <p:spPr bwMode="auto">
            <a:xfrm rot="-5400000">
              <a:off x="106350189" y="106301460"/>
              <a:ext cx="10287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94" name="Picture 209" descr="9113585-two-painted-colorful-hands-against-white-background"/>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t="870"/>
            <a:stretch>
              <a:fillRect/>
            </a:stretch>
          </p:blipFill>
          <p:spPr bwMode="auto">
            <a:xfrm rot="5400000">
              <a:off x="112942134" y="109005915"/>
              <a:ext cx="1103609"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95" name="Picture 210" descr="9126310-hand-painted-child"/>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t="3572" b="28571"/>
            <a:stretch>
              <a:fillRect/>
            </a:stretch>
          </p:blipFill>
          <p:spPr bwMode="auto">
            <a:xfrm rot="16200000" flipH="1">
              <a:off x="113071984" y="107968015"/>
              <a:ext cx="742309"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96" name="Picture 211" descr="9292753-hand-painted-child"/>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t="13792" b="20691"/>
            <a:stretch>
              <a:fillRect/>
            </a:stretch>
          </p:blipFill>
          <p:spPr bwMode="auto">
            <a:xfrm rot="-5400000">
              <a:off x="113072433" y="110015983"/>
              <a:ext cx="7554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97" name="Picture 212" descr="6985497-colorful-paint-children-hand-painted-over-white-background"/>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t="-7375" r="15678"/>
            <a:stretch>
              <a:fillRect/>
            </a:stretch>
          </p:blipFill>
          <p:spPr bwMode="auto">
            <a:xfrm rot="5400000">
              <a:off x="113071840" y="107225553"/>
              <a:ext cx="914400" cy="729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98" name="Picture 213" descr="childrens_hands-175x117"/>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t="8817"/>
            <a:stretch>
              <a:fillRect/>
            </a:stretch>
          </p:blipFill>
          <p:spPr bwMode="auto">
            <a:xfrm rot="-5400000">
              <a:off x="112846628" y="111689714"/>
              <a:ext cx="120705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99" name="Picture 214" descr="6982909-close-up-of-child-hands-painted-with-watercolors-on-white-background[1]"/>
            <p:cNvPicPr>
              <a:picLocks noChangeAspect="1" noChangeArrowheads="1"/>
            </p:cNvPicPr>
            <p:nvPr/>
          </p:nvPicPr>
          <p:blipFill>
            <a:blip r:embed="rId11">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5400000" flipH="1">
              <a:off x="113145023" y="110749301"/>
              <a:ext cx="685800" cy="673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300" name="Picture 215" descr="6982697-close-up-of-child-hands-painted-with-watercolors-on-white-background[1]"/>
            <p:cNvPicPr>
              <a:picLocks noChangeAspect="1" noChangeArrowheads="1"/>
            </p:cNvPicPr>
            <p:nvPr/>
          </p:nvPicPr>
          <p:blipFill>
            <a:blip r:embed="rId1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113175973" y="112611319"/>
              <a:ext cx="62456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301" name="Picture 216" descr="4983432-close-up-of-child-hands-painted-with-watercolors-on-white-background-with-clipping[1]"/>
            <p:cNvPicPr>
              <a:picLocks noChangeAspect="1" noChangeArrowheads="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rcRect t="7408" b="3703"/>
            <a:stretch>
              <a:fillRect/>
            </a:stretch>
          </p:blipFill>
          <p:spPr bwMode="auto">
            <a:xfrm rot="-5400000">
              <a:off x="112979589" y="113426160"/>
              <a:ext cx="10287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302" name="Picture 217" descr="canstock4876920[1]"/>
            <p:cNvPicPr>
              <a:picLocks noChangeAspect="1" noChangeArrowheads="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rcRect t="4659"/>
            <a:stretch>
              <a:fillRect/>
            </a:stretch>
          </p:blipFill>
          <p:spPr bwMode="auto">
            <a:xfrm rot="5400000">
              <a:off x="106385114" y="109924135"/>
              <a:ext cx="97155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303" name="Picture 218" descr="4983432-close-up-of-child-hands-painted-with-watercolors-on-white-background-with-clipping[1]"/>
            <p:cNvPicPr>
              <a:picLocks noChangeAspect="1" noChangeArrowheads="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rcRect t="7408" b="3703"/>
            <a:stretch>
              <a:fillRect/>
            </a:stretch>
          </p:blipFill>
          <p:spPr bwMode="auto">
            <a:xfrm>
              <a:off x="106588314" y="114319003"/>
              <a:ext cx="10287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3" name="Slide Number Placeholder 2"/>
          <p:cNvSpPr>
            <a:spLocks noGrp="1"/>
          </p:cNvSpPr>
          <p:nvPr>
            <p:ph type="sldNum" sz="quarter" idx="11"/>
          </p:nvPr>
        </p:nvSpPr>
        <p:spPr/>
        <p:txBody>
          <a:bodyPr/>
          <a:lstStyle/>
          <a:p>
            <a:pPr>
              <a:defRPr/>
            </a:pPr>
            <a:fld id="{B1D55D6D-B495-4573-84FF-6796F0741D70}" type="slidenum">
              <a:rPr lang="en-US" altLang="en-US" smtClean="0"/>
              <a:pPr>
                <a:defRPr/>
              </a:pPr>
              <a:t>4</a:t>
            </a:fld>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3"/>
          <p:cNvGraphicFramePr>
            <a:graphicFrameLocks/>
          </p:cNvGraphicFramePr>
          <p:nvPr/>
        </p:nvGraphicFramePr>
        <p:xfrm>
          <a:off x="381000" y="1447800"/>
          <a:ext cx="8382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a:xfrm>
            <a:off x="457200" y="503238"/>
            <a:ext cx="7924800" cy="639762"/>
          </a:xfrm>
        </p:spPr>
        <p:txBody>
          <a:bodyPr>
            <a:noAutofit/>
          </a:bodyPr>
          <a:lstStyle/>
          <a:p>
            <a:pPr eaLnBrk="1" fontAlgn="auto" hangingPunct="1">
              <a:spcAft>
                <a:spcPts val="0"/>
              </a:spcAft>
              <a:defRPr/>
            </a:pPr>
            <a:r>
              <a:rPr lang="en-US" altLang="en-US" sz="3200" dirty="0" smtClean="0">
                <a:solidFill>
                  <a:schemeClr val="tx1"/>
                </a:solidFill>
              </a:rPr>
              <a:t>Number of Children Served in Children’s Mental Health</a:t>
            </a:r>
          </a:p>
        </p:txBody>
      </p:sp>
      <p:sp>
        <p:nvSpPr>
          <p:cNvPr id="2" name="Slide Number Placeholder 1"/>
          <p:cNvSpPr>
            <a:spLocks noGrp="1"/>
          </p:cNvSpPr>
          <p:nvPr>
            <p:ph type="sldNum" sz="quarter" idx="12"/>
          </p:nvPr>
        </p:nvSpPr>
        <p:spPr/>
        <p:txBody>
          <a:bodyPr/>
          <a:lstStyle/>
          <a:p>
            <a:pPr>
              <a:defRPr/>
            </a:pPr>
            <a:fld id="{4559A348-6C81-4EC9-9989-222F6D7B2B28}" type="slidenum">
              <a:rPr lang="en-US" altLang="en-US" smtClean="0"/>
              <a:pPr>
                <a:defRPr/>
              </a:pPr>
              <a:t>40</a:t>
            </a:fld>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5"/>
          <p:cNvGraphicFramePr>
            <a:graphicFrameLocks noChangeAspect="1"/>
          </p:cNvGraphicFramePr>
          <p:nvPr>
            <p:extLst>
              <p:ext uri="{D42A27DB-BD31-4B8C-83A1-F6EECF244321}">
                <p14:modId xmlns:p14="http://schemas.microsoft.com/office/powerpoint/2010/main" val="3019029006"/>
              </p:ext>
            </p:extLst>
          </p:nvPr>
        </p:nvGraphicFramePr>
        <p:xfrm>
          <a:off x="990600" y="1981200"/>
          <a:ext cx="7213600" cy="427831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457200" y="274638"/>
            <a:ext cx="7620000" cy="639762"/>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en-US" altLang="en-US" sz="3200" dirty="0" smtClean="0">
                <a:solidFill>
                  <a:schemeClr val="tx1"/>
                </a:solidFill>
              </a:rPr>
              <a:t>Ages of Children Served Statewide in Children’s Mental Health</a:t>
            </a:r>
          </a:p>
        </p:txBody>
      </p:sp>
      <p:sp>
        <p:nvSpPr>
          <p:cNvPr id="2" name="Slide Number Placeholder 1"/>
          <p:cNvSpPr>
            <a:spLocks noGrp="1"/>
          </p:cNvSpPr>
          <p:nvPr>
            <p:ph type="sldNum" sz="quarter" idx="12"/>
          </p:nvPr>
        </p:nvSpPr>
        <p:spPr/>
        <p:txBody>
          <a:bodyPr/>
          <a:lstStyle/>
          <a:p>
            <a:pPr>
              <a:defRPr/>
            </a:pPr>
            <a:fld id="{F7E663FC-15E3-4C97-AA1E-DAE13EAA3EE1}" type="slidenum">
              <a:rPr lang="en-US" altLang="en-US" smtClean="0"/>
              <a:pPr>
                <a:defRPr/>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2"/>
          <p:cNvGraphicFramePr>
            <a:graphicFrameLocks noGrp="1"/>
          </p:cNvGraphicFramePr>
          <p:nvPr/>
        </p:nvGraphicFramePr>
        <p:xfrm>
          <a:off x="304800" y="762000"/>
          <a:ext cx="82296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457200" y="274638"/>
            <a:ext cx="8305800" cy="639762"/>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en-US" altLang="en-US" sz="2900" dirty="0" smtClean="0">
                <a:solidFill>
                  <a:schemeClr val="tx1"/>
                </a:solidFill>
              </a:rPr>
              <a:t>Early Childhood Mental Health Services</a:t>
            </a:r>
          </a:p>
        </p:txBody>
      </p:sp>
      <p:sp>
        <p:nvSpPr>
          <p:cNvPr id="5" name="Slide Number Placeholder 4"/>
          <p:cNvSpPr>
            <a:spLocks noGrp="1"/>
          </p:cNvSpPr>
          <p:nvPr>
            <p:ph type="sldNum" sz="quarter" idx="12"/>
          </p:nvPr>
        </p:nvSpPr>
        <p:spPr/>
        <p:txBody>
          <a:bodyPr/>
          <a:lstStyle/>
          <a:p>
            <a:pPr>
              <a:defRPr/>
            </a:pPr>
            <a:fld id="{030FC524-5148-4770-968B-180FADA5E4C6}" type="slidenum">
              <a:rPr lang="en-US" altLang="en-US" smtClean="0"/>
              <a:pPr>
                <a:defRPr/>
              </a:pPr>
              <a:t>42</a:t>
            </a:fld>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2"/>
          <p:cNvGraphicFramePr>
            <a:graphicFrameLocks noGrp="1"/>
          </p:cNvGraphicFramePr>
          <p:nvPr/>
        </p:nvGraphicFramePr>
        <p:xfrm>
          <a:off x="304800" y="471488"/>
          <a:ext cx="8062913"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17418429-B538-4453-8A7E-D71C2E6DF42F}" type="slidenum">
              <a:rPr lang="en-US" altLang="en-US" smtClean="0"/>
              <a:pPr>
                <a:defRPr/>
              </a:pPr>
              <a:t>43</a:t>
            </a:fld>
            <a:endParaRPr lang="en-US" altLang="en-US"/>
          </a:p>
        </p:txBody>
      </p:sp>
      <p:sp>
        <p:nvSpPr>
          <p:cNvPr id="5" name="Title 1"/>
          <p:cNvSpPr txBox="1">
            <a:spLocks/>
          </p:cNvSpPr>
          <p:nvPr/>
        </p:nvSpPr>
        <p:spPr>
          <a:xfrm>
            <a:off x="444500" y="152400"/>
            <a:ext cx="8305800" cy="639763"/>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en-US" altLang="en-US" sz="2900" dirty="0" smtClean="0">
                <a:solidFill>
                  <a:schemeClr val="tx1"/>
                </a:solidFill>
              </a:rPr>
              <a:t>Children’s Clinical Services/Outpatient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nvGraphicFramePr>
        <p:xfrm>
          <a:off x="381000" y="1066800"/>
          <a:ext cx="42291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4"/>
          <p:cNvGraphicFramePr>
            <a:graphicFrameLocks/>
          </p:cNvGraphicFramePr>
          <p:nvPr/>
        </p:nvGraphicFramePr>
        <p:xfrm>
          <a:off x="4686300" y="1066800"/>
          <a:ext cx="4038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5"/>
          <p:cNvGraphicFramePr>
            <a:graphicFrameLocks/>
          </p:cNvGraphicFramePr>
          <p:nvPr/>
        </p:nvGraphicFramePr>
        <p:xfrm>
          <a:off x="685800" y="4038600"/>
          <a:ext cx="434340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pPr>
              <a:defRPr/>
            </a:pPr>
            <a:fld id="{601DDF76-5185-42EB-9F66-1D618ABF348A}" type="slidenum">
              <a:rPr lang="en-US" altLang="en-US" smtClean="0"/>
              <a:pPr>
                <a:defRPr/>
              </a:pPr>
              <a:t>44</a:t>
            </a:fld>
            <a:endParaRPr lang="en-US" altLang="en-US"/>
          </a:p>
        </p:txBody>
      </p:sp>
      <p:sp>
        <p:nvSpPr>
          <p:cNvPr id="8" name="Title 1"/>
          <p:cNvSpPr txBox="1">
            <a:spLocks/>
          </p:cNvSpPr>
          <p:nvPr/>
        </p:nvSpPr>
        <p:spPr>
          <a:xfrm>
            <a:off x="457200" y="274638"/>
            <a:ext cx="8305800" cy="639762"/>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en-US" altLang="en-US" sz="2900" dirty="0" smtClean="0">
                <a:solidFill>
                  <a:schemeClr val="tx1"/>
                </a:solidFill>
              </a:rPr>
              <a:t>Children’s Mental Health - South</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nvGraphicFramePr>
        <p:xfrm>
          <a:off x="1828800" y="914400"/>
          <a:ext cx="44196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4"/>
          <p:cNvGraphicFramePr>
            <a:graphicFrameLocks/>
          </p:cNvGraphicFramePr>
          <p:nvPr/>
        </p:nvGraphicFramePr>
        <p:xfrm>
          <a:off x="1752600" y="3886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pPr>
              <a:defRPr/>
            </a:pPr>
            <a:fld id="{7B7DB9B3-3F17-4DA2-89E4-37BAD6FF4CCD}" type="slidenum">
              <a:rPr lang="en-US" altLang="en-US" smtClean="0"/>
              <a:pPr>
                <a:defRPr/>
              </a:pPr>
              <a:t>45</a:t>
            </a:fld>
            <a:endParaRPr lang="en-US" altLang="en-US"/>
          </a:p>
        </p:txBody>
      </p:sp>
      <p:sp>
        <p:nvSpPr>
          <p:cNvPr id="7" name="Title 1"/>
          <p:cNvSpPr txBox="1">
            <a:spLocks/>
          </p:cNvSpPr>
          <p:nvPr/>
        </p:nvSpPr>
        <p:spPr>
          <a:xfrm>
            <a:off x="457200" y="274638"/>
            <a:ext cx="8305800" cy="639762"/>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en-US" altLang="en-US" sz="2900" dirty="0" smtClean="0">
                <a:solidFill>
                  <a:schemeClr val="tx1"/>
                </a:solidFill>
              </a:rPr>
              <a:t>Children’s Mental Health - North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2"/>
          <p:cNvGraphicFramePr>
            <a:graphicFrameLocks noGrp="1"/>
          </p:cNvGraphicFramePr>
          <p:nvPr/>
        </p:nvGraphicFramePr>
        <p:xfrm>
          <a:off x="457200" y="1066800"/>
          <a:ext cx="77724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06AA0B61-ECE9-4B07-9B98-701A618C88AE}" type="slidenum">
              <a:rPr lang="en-US" altLang="en-US" smtClean="0"/>
              <a:pPr>
                <a:defRPr/>
              </a:pPr>
              <a:t>46</a:t>
            </a:fld>
            <a:endParaRPr lang="en-US" altLang="en-US"/>
          </a:p>
        </p:txBody>
      </p:sp>
      <p:sp>
        <p:nvSpPr>
          <p:cNvPr id="5" name="Title 1"/>
          <p:cNvSpPr txBox="1">
            <a:spLocks/>
          </p:cNvSpPr>
          <p:nvPr/>
        </p:nvSpPr>
        <p:spPr>
          <a:xfrm>
            <a:off x="457200" y="274638"/>
            <a:ext cx="8305800" cy="639762"/>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en-US" altLang="en-US" sz="2900" dirty="0" smtClean="0">
                <a:solidFill>
                  <a:schemeClr val="tx1"/>
                </a:solidFill>
              </a:rPr>
              <a:t>Children’s Wraparound In Nevada (WIN)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33F66C-CD61-4C9A-9046-4EC2D012F68E}" type="slidenum">
              <a:rPr lang="en-US" altLang="en-US" smtClean="0"/>
              <a:pPr>
                <a:defRPr/>
              </a:pPr>
              <a:t>47</a:t>
            </a:fld>
            <a:endParaRPr lang="en-US" altLang="en-US"/>
          </a:p>
        </p:txBody>
      </p:sp>
      <p:graphicFrame>
        <p:nvGraphicFramePr>
          <p:cNvPr id="3" name="Chart 2"/>
          <p:cNvGraphicFramePr>
            <a:graphicFrameLocks/>
          </p:cNvGraphicFramePr>
          <p:nvPr>
            <p:extLst>
              <p:ext uri="{D42A27DB-BD31-4B8C-83A1-F6EECF244321}">
                <p14:modId xmlns:p14="http://schemas.microsoft.com/office/powerpoint/2010/main" val="3114009339"/>
              </p:ext>
            </p:extLst>
          </p:nvPr>
        </p:nvGraphicFramePr>
        <p:xfrm>
          <a:off x="1143000" y="1219200"/>
          <a:ext cx="65532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457200" y="274638"/>
            <a:ext cx="8305800" cy="639762"/>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en-US" altLang="en-US" sz="2900" dirty="0" smtClean="0">
                <a:solidFill>
                  <a:schemeClr val="tx1"/>
                </a:solidFill>
              </a:rPr>
              <a:t>Parole Supervision Totals</a:t>
            </a:r>
          </a:p>
        </p:txBody>
      </p:sp>
    </p:spTree>
    <p:extLst>
      <p:ext uri="{BB962C8B-B14F-4D97-AF65-F5344CB8AC3E}">
        <p14:creationId xmlns:p14="http://schemas.microsoft.com/office/powerpoint/2010/main" val="3922946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33F66C-CD61-4C9A-9046-4EC2D012F68E}" type="slidenum">
              <a:rPr lang="en-US" altLang="en-US" smtClean="0"/>
              <a:pPr>
                <a:defRPr/>
              </a:pPr>
              <a:t>48</a:t>
            </a:fld>
            <a:endParaRPr lang="en-US" altLang="en-US"/>
          </a:p>
        </p:txBody>
      </p:sp>
      <p:graphicFrame>
        <p:nvGraphicFramePr>
          <p:cNvPr id="4" name="Chart 3"/>
          <p:cNvGraphicFramePr>
            <a:graphicFrameLocks/>
          </p:cNvGraphicFramePr>
          <p:nvPr>
            <p:extLst>
              <p:ext uri="{D42A27DB-BD31-4B8C-83A1-F6EECF244321}">
                <p14:modId xmlns:p14="http://schemas.microsoft.com/office/powerpoint/2010/main" val="3504694309"/>
              </p:ext>
            </p:extLst>
          </p:nvPr>
        </p:nvGraphicFramePr>
        <p:xfrm>
          <a:off x="228600" y="1066800"/>
          <a:ext cx="4191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155533327"/>
              </p:ext>
            </p:extLst>
          </p:nvPr>
        </p:nvGraphicFramePr>
        <p:xfrm>
          <a:off x="4572000" y="1066800"/>
          <a:ext cx="41148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478197548"/>
              </p:ext>
            </p:extLst>
          </p:nvPr>
        </p:nvGraphicFramePr>
        <p:xfrm>
          <a:off x="1905000" y="3886200"/>
          <a:ext cx="4724400"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a:xfrm>
            <a:off x="457200" y="274638"/>
            <a:ext cx="8305800" cy="639762"/>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en-US" altLang="en-US" sz="2900" dirty="0" smtClean="0">
                <a:solidFill>
                  <a:schemeClr val="tx1"/>
                </a:solidFill>
              </a:rPr>
              <a:t>Daily Populations</a:t>
            </a:r>
          </a:p>
        </p:txBody>
      </p:sp>
    </p:spTree>
    <p:extLst>
      <p:ext uri="{BB962C8B-B14F-4D97-AF65-F5344CB8AC3E}">
        <p14:creationId xmlns:p14="http://schemas.microsoft.com/office/powerpoint/2010/main" val="390549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8938" y="4821238"/>
            <a:ext cx="7840662" cy="2301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69888" y="3028950"/>
            <a:ext cx="7840662" cy="2111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6" name="Rectangle 5"/>
          <p:cNvSpPr/>
          <p:nvPr/>
        </p:nvSpPr>
        <p:spPr>
          <a:xfrm>
            <a:off x="369888" y="914400"/>
            <a:ext cx="7840662"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p:cNvSpPr>
            <a:spLocks noGrp="1"/>
          </p:cNvSpPr>
          <p:nvPr>
            <p:ph type="title"/>
          </p:nvPr>
        </p:nvSpPr>
        <p:spPr>
          <a:xfrm>
            <a:off x="304800" y="274638"/>
            <a:ext cx="7620000" cy="563562"/>
          </a:xfrm>
        </p:spPr>
        <p:txBody>
          <a:bodyPr/>
          <a:lstStyle/>
          <a:p>
            <a:pPr>
              <a:defRPr/>
            </a:pPr>
            <a:r>
              <a:rPr lang="en-US" dirty="0" smtClean="0">
                <a:solidFill>
                  <a:schemeClr val="tx1"/>
                </a:solidFill>
              </a:rPr>
              <a:t>Vision</a:t>
            </a:r>
            <a:endParaRPr lang="en-US" dirty="0">
              <a:solidFill>
                <a:schemeClr val="tx1"/>
              </a:solidFill>
            </a:endParaRPr>
          </a:p>
        </p:txBody>
      </p:sp>
      <p:sp>
        <p:nvSpPr>
          <p:cNvPr id="5" name="Rectangle 3"/>
          <p:cNvSpPr txBox="1">
            <a:spLocks/>
          </p:cNvSpPr>
          <p:nvPr/>
        </p:nvSpPr>
        <p:spPr>
          <a:xfrm>
            <a:off x="304800" y="914400"/>
            <a:ext cx="7772400" cy="563880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lnSpc>
                <a:spcPts val="1080"/>
              </a:lnSpc>
              <a:spcBef>
                <a:spcPts val="0"/>
              </a:spcBef>
              <a:buFont typeface="Wingdings" pitchFamily="2" charset="2"/>
              <a:buNone/>
              <a:defRPr/>
            </a:pPr>
            <a:r>
              <a:rPr lang="en-US" altLang="en-US" sz="1000" b="1" dirty="0" smtClean="0">
                <a:cs typeface="Aparajita" pitchFamily="34" charset="0"/>
              </a:rPr>
              <a:t>CHILD WELFARE</a:t>
            </a:r>
          </a:p>
          <a:p>
            <a:pPr algn="just">
              <a:lnSpc>
                <a:spcPts val="1080"/>
              </a:lnSpc>
              <a:spcBef>
                <a:spcPts val="0"/>
              </a:spcBef>
              <a:buFont typeface="Wingdings" pitchFamily="2" charset="2"/>
              <a:buNone/>
              <a:defRPr/>
            </a:pPr>
            <a:endParaRPr lang="en-US" altLang="en-US" sz="1000" b="1" dirty="0" smtClean="0">
              <a:solidFill>
                <a:schemeClr val="accent1"/>
              </a:solidFill>
              <a:cs typeface="Aparajita" pitchFamily="34" charset="0"/>
            </a:endParaRPr>
          </a:p>
          <a:p>
            <a:pPr marL="401638" lvl="1" indent="-173038" algn="just">
              <a:lnSpc>
                <a:spcPts val="1080"/>
              </a:lnSpc>
              <a:spcBef>
                <a:spcPts val="0"/>
              </a:spcBef>
              <a:buSzPct val="120000"/>
              <a:buFont typeface="Courier New" panose="02070309020205020404" pitchFamily="49" charset="0"/>
              <a:buChar char="o"/>
              <a:defRPr/>
            </a:pPr>
            <a:r>
              <a:rPr lang="en-US" altLang="en-US" sz="1000" b="1" dirty="0" smtClean="0">
                <a:solidFill>
                  <a:schemeClr val="accent1"/>
                </a:solidFill>
                <a:cs typeface="Aparajita" pitchFamily="34" charset="0"/>
              </a:rPr>
              <a:t>Strengthen and reinforce safety practices </a:t>
            </a:r>
            <a:r>
              <a:rPr lang="en-US" altLang="en-US" sz="1000" dirty="0" smtClean="0">
                <a:cs typeface="Aparajita" pitchFamily="34" charset="0"/>
              </a:rPr>
              <a:t>by</a:t>
            </a:r>
            <a:r>
              <a:rPr lang="en-US" altLang="en-US" sz="1000" b="1" dirty="0" smtClean="0">
                <a:cs typeface="Aparajita" pitchFamily="34" charset="0"/>
              </a:rPr>
              <a:t> </a:t>
            </a:r>
            <a:r>
              <a:rPr lang="en-US" altLang="en-US" sz="1000" dirty="0" smtClean="0">
                <a:cs typeface="Aparajita" pitchFamily="34" charset="0"/>
              </a:rPr>
              <a:t>continuing the implementation of Nevada’s safety assessment model and increasing consistency of the intake process by centralizing and standardizing and increasing the quality of case plans and goals.</a:t>
            </a:r>
          </a:p>
          <a:p>
            <a:pPr marL="401638" lvl="1" indent="-173038" algn="just">
              <a:lnSpc>
                <a:spcPts val="1080"/>
              </a:lnSpc>
              <a:spcBef>
                <a:spcPts val="0"/>
              </a:spcBef>
              <a:buSzPct val="120000"/>
              <a:buFont typeface="Courier New" panose="02070309020205020404" pitchFamily="49" charset="0"/>
              <a:buChar char="o"/>
              <a:defRPr/>
            </a:pPr>
            <a:endParaRPr lang="en-US" altLang="en-US" sz="1000" b="1" dirty="0" smtClean="0">
              <a:solidFill>
                <a:schemeClr val="accent1"/>
              </a:solidFill>
              <a:cs typeface="Aparajita" pitchFamily="34" charset="0"/>
            </a:endParaRPr>
          </a:p>
          <a:p>
            <a:pPr marL="401638" lvl="1" indent="-173038" algn="just">
              <a:lnSpc>
                <a:spcPts val="1080"/>
              </a:lnSpc>
              <a:spcBef>
                <a:spcPts val="0"/>
              </a:spcBef>
              <a:buSzPct val="120000"/>
              <a:buFont typeface="Courier New" panose="02070309020205020404" pitchFamily="49" charset="0"/>
              <a:buChar char="o"/>
              <a:defRPr/>
            </a:pPr>
            <a:r>
              <a:rPr lang="en-US" altLang="en-US" sz="1000" b="1" dirty="0" smtClean="0">
                <a:solidFill>
                  <a:schemeClr val="accent1"/>
                </a:solidFill>
                <a:cs typeface="Aparajita" pitchFamily="34" charset="0"/>
              </a:rPr>
              <a:t>Preserve connections and strengthen relationships </a:t>
            </a:r>
            <a:r>
              <a:rPr lang="en-US" altLang="en-US" sz="1000" dirty="0" smtClean="0">
                <a:cs typeface="Aparajita" pitchFamily="34" charset="0"/>
              </a:rPr>
              <a:t>by enhancing the capacity of child welfare staff to effectively engage children, youth and families in case decision making, creating a culture that values and supports the development of relationships between caseworkers and family members and recognizes the behavioral change process.</a:t>
            </a:r>
          </a:p>
          <a:p>
            <a:pPr marL="401638" lvl="1" indent="-173038" algn="just">
              <a:lnSpc>
                <a:spcPts val="1080"/>
              </a:lnSpc>
              <a:spcBef>
                <a:spcPts val="0"/>
              </a:spcBef>
              <a:buSzPct val="120000"/>
              <a:buFont typeface="Courier New" panose="02070309020205020404" pitchFamily="49" charset="0"/>
              <a:buChar char="o"/>
              <a:defRPr/>
            </a:pPr>
            <a:endParaRPr lang="en-US" altLang="en-US" sz="1000" dirty="0" smtClean="0">
              <a:cs typeface="Aparajita" pitchFamily="34" charset="0"/>
            </a:endParaRPr>
          </a:p>
          <a:p>
            <a:pPr marL="401638" lvl="1" indent="-173038" algn="just">
              <a:lnSpc>
                <a:spcPts val="1080"/>
              </a:lnSpc>
              <a:spcBef>
                <a:spcPts val="0"/>
              </a:spcBef>
              <a:buSzPct val="120000"/>
              <a:buFont typeface="Courier New" panose="02070309020205020404" pitchFamily="49" charset="0"/>
              <a:buChar char="o"/>
              <a:defRPr/>
            </a:pPr>
            <a:r>
              <a:rPr lang="en-US" altLang="en-US" sz="1000" b="1" dirty="0" smtClean="0">
                <a:solidFill>
                  <a:schemeClr val="accent1"/>
                </a:solidFill>
                <a:cs typeface="Aparajita" pitchFamily="34" charset="0"/>
              </a:rPr>
              <a:t>Expand service options and create flexibility for services to meet the needs of children and families </a:t>
            </a:r>
            <a:r>
              <a:rPr lang="en-US" altLang="en-US" sz="1000" dirty="0" smtClean="0">
                <a:cs typeface="Aparajita" pitchFamily="34" charset="0"/>
              </a:rPr>
              <a:t>by</a:t>
            </a:r>
            <a:r>
              <a:rPr lang="en-US" altLang="en-US" sz="1000" b="1" dirty="0" smtClean="0">
                <a:solidFill>
                  <a:srgbClr val="993366"/>
                </a:solidFill>
                <a:cs typeface="Aparajita" pitchFamily="34" charset="0"/>
              </a:rPr>
              <a:t> </a:t>
            </a:r>
            <a:r>
              <a:rPr lang="en-US" altLang="en-US" sz="1000" dirty="0" smtClean="0">
                <a:cs typeface="Aparajita" pitchFamily="34" charset="0"/>
              </a:rPr>
              <a:t>increasing the array of foster homes and treatment services available to children and families; and, strengthening foster parent skills.</a:t>
            </a:r>
          </a:p>
          <a:p>
            <a:pPr marL="401638" lvl="1" indent="-173038" algn="just">
              <a:lnSpc>
                <a:spcPts val="1080"/>
              </a:lnSpc>
              <a:spcBef>
                <a:spcPts val="0"/>
              </a:spcBef>
              <a:buSzPct val="120000"/>
              <a:buFont typeface="Courier New" panose="02070309020205020404" pitchFamily="49" charset="0"/>
              <a:buChar char="o"/>
              <a:defRPr/>
            </a:pPr>
            <a:endParaRPr lang="en-US" altLang="en-US" sz="1000" dirty="0" smtClean="0">
              <a:cs typeface="Aparajita" pitchFamily="34" charset="0"/>
            </a:endParaRPr>
          </a:p>
          <a:p>
            <a:pPr algn="just">
              <a:lnSpc>
                <a:spcPts val="1080"/>
              </a:lnSpc>
              <a:spcBef>
                <a:spcPts val="0"/>
              </a:spcBef>
              <a:buFont typeface="Wingdings" pitchFamily="2" charset="2"/>
              <a:buNone/>
              <a:defRPr/>
            </a:pPr>
            <a:endParaRPr lang="en-US" altLang="en-US" sz="1000" b="1" dirty="0" smtClean="0">
              <a:cs typeface="Aparajita" pitchFamily="34" charset="0"/>
            </a:endParaRPr>
          </a:p>
          <a:p>
            <a:pPr algn="just">
              <a:lnSpc>
                <a:spcPts val="1080"/>
              </a:lnSpc>
              <a:spcBef>
                <a:spcPts val="0"/>
              </a:spcBef>
              <a:buFont typeface="Wingdings" pitchFamily="2" charset="2"/>
              <a:buNone/>
              <a:defRPr/>
            </a:pPr>
            <a:r>
              <a:rPr lang="en-US" altLang="en-US" sz="1000" b="1" dirty="0" smtClean="0">
                <a:cs typeface="Aparajita" pitchFamily="34" charset="0"/>
              </a:rPr>
              <a:t>CHILDREN’S </a:t>
            </a:r>
            <a:r>
              <a:rPr lang="en-US" altLang="en-US" sz="1000" b="1" dirty="0">
                <a:cs typeface="Aparajita" pitchFamily="34" charset="0"/>
              </a:rPr>
              <a:t>MENTAL </a:t>
            </a:r>
            <a:r>
              <a:rPr lang="en-US" altLang="en-US" sz="1000" b="1" dirty="0" smtClean="0">
                <a:cs typeface="Aparajita" pitchFamily="34" charset="0"/>
              </a:rPr>
              <a:t>HEALTH</a:t>
            </a:r>
          </a:p>
          <a:p>
            <a:pPr algn="just">
              <a:lnSpc>
                <a:spcPts val="1080"/>
              </a:lnSpc>
              <a:spcBef>
                <a:spcPts val="0"/>
              </a:spcBef>
              <a:buFont typeface="Wingdings" pitchFamily="2" charset="2"/>
              <a:buNone/>
              <a:defRPr/>
            </a:pPr>
            <a:endParaRPr lang="en-US" altLang="en-US" sz="200" b="1" dirty="0">
              <a:cs typeface="Aparajita" pitchFamily="34" charset="0"/>
            </a:endParaRPr>
          </a:p>
          <a:p>
            <a:pPr marL="401638" lvl="1" indent="-173038" algn="just">
              <a:lnSpc>
                <a:spcPts val="1080"/>
              </a:lnSpc>
              <a:spcBef>
                <a:spcPts val="0"/>
              </a:spcBef>
              <a:buClr>
                <a:schemeClr val="bg1">
                  <a:lumMod val="50000"/>
                </a:schemeClr>
              </a:buClr>
              <a:buSzPct val="120000"/>
              <a:buFont typeface="Courier New" panose="02070309020205020404" pitchFamily="49" charset="0"/>
              <a:buChar char="o"/>
              <a:defRPr/>
            </a:pPr>
            <a:r>
              <a:rPr lang="en-US" altLang="en-US" sz="1000" b="1" dirty="0">
                <a:solidFill>
                  <a:schemeClr val="bg1">
                    <a:lumMod val="50000"/>
                  </a:schemeClr>
                </a:solidFill>
                <a:cs typeface="Aparajita" pitchFamily="34" charset="0"/>
              </a:rPr>
              <a:t>Provide comprehensive mental health services for children and adolescents </a:t>
            </a:r>
            <a:r>
              <a:rPr lang="en-US" altLang="en-US" sz="1000" dirty="0">
                <a:cs typeface="Aparajita" pitchFamily="34" charset="0"/>
              </a:rPr>
              <a:t>who are unable to access these critically-needed services elsewhere due to lack of insurance coverage or lack of capacity in the private sector and to meet the needs of youth under the Medicaid </a:t>
            </a:r>
            <a:r>
              <a:rPr lang="en-US" altLang="en-US" sz="1000" dirty="0" smtClean="0">
                <a:cs typeface="Aparajita" pitchFamily="34" charset="0"/>
              </a:rPr>
              <a:t>system</a:t>
            </a:r>
            <a:r>
              <a:rPr lang="en-US" altLang="en-US" sz="1000" dirty="0">
                <a:cs typeface="Aparajita" pitchFamily="34" charset="0"/>
              </a:rPr>
              <a:t>.</a:t>
            </a:r>
          </a:p>
          <a:p>
            <a:pPr marL="401638" lvl="1" indent="-173038" algn="just">
              <a:lnSpc>
                <a:spcPts val="1080"/>
              </a:lnSpc>
              <a:spcBef>
                <a:spcPts val="0"/>
              </a:spcBef>
              <a:buClr>
                <a:schemeClr val="bg1">
                  <a:lumMod val="50000"/>
                </a:schemeClr>
              </a:buClr>
              <a:buSzPct val="120000"/>
              <a:buFont typeface="Courier New" panose="02070309020205020404" pitchFamily="49" charset="0"/>
              <a:buChar char="o"/>
              <a:defRPr/>
            </a:pPr>
            <a:endParaRPr lang="en-US" altLang="en-US" sz="1000" b="1" dirty="0">
              <a:solidFill>
                <a:schemeClr val="bg2">
                  <a:lumMod val="50000"/>
                </a:schemeClr>
              </a:solidFill>
              <a:cs typeface="Aparajita" pitchFamily="34" charset="0"/>
            </a:endParaRPr>
          </a:p>
          <a:p>
            <a:pPr marL="401638" lvl="1" indent="-173038" algn="just">
              <a:lnSpc>
                <a:spcPts val="1080"/>
              </a:lnSpc>
              <a:spcBef>
                <a:spcPts val="0"/>
              </a:spcBef>
              <a:buClr>
                <a:schemeClr val="bg1">
                  <a:lumMod val="50000"/>
                </a:schemeClr>
              </a:buClr>
              <a:buSzPct val="120000"/>
              <a:buFont typeface="Courier New" panose="02070309020205020404" pitchFamily="49" charset="0"/>
              <a:buChar char="o"/>
              <a:defRPr/>
            </a:pPr>
            <a:r>
              <a:rPr lang="en-US" altLang="en-US" sz="1000" b="1" dirty="0">
                <a:solidFill>
                  <a:schemeClr val="bg1">
                    <a:lumMod val="50000"/>
                  </a:schemeClr>
                </a:solidFill>
                <a:cs typeface="Aparajita" pitchFamily="34" charset="0"/>
              </a:rPr>
              <a:t>Improve and restore a child’s functioning at home, in school and in the community</a:t>
            </a:r>
            <a:r>
              <a:rPr lang="en-US" altLang="en-US" sz="1000" dirty="0">
                <a:cs typeface="Aparajita" pitchFamily="34" charset="0"/>
              </a:rPr>
              <a:t>, thus preserving families and reducing the number of children entering the child welfare and/or juvenile justice </a:t>
            </a:r>
            <a:r>
              <a:rPr lang="en-US" altLang="en-US" sz="1000" dirty="0" smtClean="0">
                <a:cs typeface="Aparajita" pitchFamily="34" charset="0"/>
              </a:rPr>
              <a:t>system. </a:t>
            </a:r>
            <a:endParaRPr lang="en-US" altLang="en-US" sz="1000" dirty="0">
              <a:cs typeface="Aparajita" pitchFamily="34" charset="0"/>
            </a:endParaRPr>
          </a:p>
          <a:p>
            <a:pPr marL="401638" lvl="1" indent="-173038" algn="just">
              <a:lnSpc>
                <a:spcPts val="1080"/>
              </a:lnSpc>
              <a:spcBef>
                <a:spcPts val="0"/>
              </a:spcBef>
              <a:buClr>
                <a:schemeClr val="bg1">
                  <a:lumMod val="50000"/>
                </a:schemeClr>
              </a:buClr>
              <a:buSzPct val="120000"/>
              <a:buFont typeface="Courier New" panose="02070309020205020404" pitchFamily="49" charset="0"/>
              <a:buChar char="o"/>
              <a:defRPr/>
            </a:pPr>
            <a:endParaRPr lang="en-US" altLang="en-US" sz="1000" b="1" dirty="0">
              <a:solidFill>
                <a:schemeClr val="bg2">
                  <a:lumMod val="50000"/>
                </a:schemeClr>
              </a:solidFill>
              <a:cs typeface="Aparajita" pitchFamily="34" charset="0"/>
            </a:endParaRPr>
          </a:p>
          <a:p>
            <a:pPr marL="401638" lvl="1" indent="-173038" algn="just">
              <a:lnSpc>
                <a:spcPts val="1080"/>
              </a:lnSpc>
              <a:spcBef>
                <a:spcPts val="0"/>
              </a:spcBef>
              <a:buClr>
                <a:schemeClr val="bg1">
                  <a:lumMod val="50000"/>
                </a:schemeClr>
              </a:buClr>
              <a:buSzPct val="120000"/>
              <a:buFont typeface="Courier New" panose="02070309020205020404" pitchFamily="49" charset="0"/>
              <a:buChar char="o"/>
              <a:defRPr/>
            </a:pPr>
            <a:r>
              <a:rPr lang="en-US" altLang="en-US" sz="1000" b="1" dirty="0">
                <a:solidFill>
                  <a:schemeClr val="bg1">
                    <a:lumMod val="50000"/>
                  </a:schemeClr>
                </a:solidFill>
                <a:cs typeface="Aparajita" pitchFamily="34" charset="0"/>
              </a:rPr>
              <a:t>Promote safety and well-being in the community</a:t>
            </a:r>
            <a:r>
              <a:rPr lang="en-US" altLang="en-US" sz="1000" dirty="0">
                <a:solidFill>
                  <a:schemeClr val="bg1">
                    <a:lumMod val="50000"/>
                  </a:schemeClr>
                </a:solidFill>
                <a:cs typeface="Aparajita" pitchFamily="34" charset="0"/>
              </a:rPr>
              <a:t> </a:t>
            </a:r>
            <a:r>
              <a:rPr lang="en-US" altLang="en-US" sz="1000" dirty="0">
                <a:cs typeface="Aparajita" pitchFamily="34" charset="0"/>
              </a:rPr>
              <a:t>by providing crisis assessment and intervention for children and adolescents and monitoring psychiatric care in acute care facilities</a:t>
            </a:r>
            <a:r>
              <a:rPr lang="en-US" altLang="en-US" sz="1000" dirty="0" smtClean="0">
                <a:cs typeface="Aparajita" pitchFamily="34" charset="0"/>
              </a:rPr>
              <a:t>.</a:t>
            </a:r>
          </a:p>
          <a:p>
            <a:pPr marL="401638" lvl="1" indent="-173038" algn="just">
              <a:lnSpc>
                <a:spcPts val="1080"/>
              </a:lnSpc>
              <a:spcBef>
                <a:spcPts val="0"/>
              </a:spcBef>
              <a:buSzPct val="120000"/>
              <a:buFont typeface="Courier New" panose="02070309020205020404" pitchFamily="49" charset="0"/>
              <a:buChar char="o"/>
              <a:defRPr/>
            </a:pPr>
            <a:endParaRPr lang="en-US" altLang="en-US" sz="1000" dirty="0">
              <a:cs typeface="Aparajita" pitchFamily="34" charset="0"/>
            </a:endParaRPr>
          </a:p>
          <a:p>
            <a:pPr marL="365760" lvl="1" indent="0" algn="just">
              <a:lnSpc>
                <a:spcPts val="1080"/>
              </a:lnSpc>
              <a:spcBef>
                <a:spcPts val="0"/>
              </a:spcBef>
              <a:buSzPct val="65000"/>
              <a:buFont typeface="Wingdings 2"/>
              <a:buNone/>
              <a:defRPr/>
            </a:pPr>
            <a:endParaRPr lang="en-US" sz="1000" dirty="0" smtClean="0"/>
          </a:p>
          <a:p>
            <a:pPr marL="0" indent="0" algn="just">
              <a:lnSpc>
                <a:spcPts val="1080"/>
              </a:lnSpc>
              <a:spcBef>
                <a:spcPts val="0"/>
              </a:spcBef>
              <a:buFontTx/>
              <a:buNone/>
              <a:defRPr/>
            </a:pPr>
            <a:r>
              <a:rPr lang="en-US" altLang="en-US" sz="1000" b="1" dirty="0" smtClean="0">
                <a:cs typeface="Aparajita" pitchFamily="34" charset="0"/>
              </a:rPr>
              <a:t>JUVENILE JUSTICE</a:t>
            </a:r>
          </a:p>
          <a:p>
            <a:pPr marL="0" indent="0" algn="just">
              <a:lnSpc>
                <a:spcPts val="1080"/>
              </a:lnSpc>
              <a:spcBef>
                <a:spcPts val="0"/>
              </a:spcBef>
              <a:buFontTx/>
              <a:buNone/>
              <a:defRPr/>
            </a:pPr>
            <a:endParaRPr lang="en-US" altLang="en-US" sz="1000" b="1" dirty="0" smtClean="0">
              <a:cs typeface="Aparajita" pitchFamily="34" charset="0"/>
            </a:endParaRPr>
          </a:p>
          <a:p>
            <a:pPr marL="401638" lvl="1" indent="-173038" algn="just">
              <a:lnSpc>
                <a:spcPts val="1080"/>
              </a:lnSpc>
              <a:spcBef>
                <a:spcPts val="0"/>
              </a:spcBef>
              <a:buClr>
                <a:schemeClr val="accent3"/>
              </a:buClr>
              <a:buSzPct val="118000"/>
              <a:buFont typeface="Courier New" panose="02070309020205020404" pitchFamily="49" charset="0"/>
              <a:buChar char="o"/>
              <a:defRPr/>
            </a:pPr>
            <a:r>
              <a:rPr lang="en-US" altLang="en-US" sz="1000" b="1" dirty="0" smtClean="0">
                <a:solidFill>
                  <a:schemeClr val="accent3"/>
                </a:solidFill>
                <a:cs typeface="Aparajita" pitchFamily="34" charset="0"/>
              </a:rPr>
              <a:t>Provide a comprehensive array of services to delinquent youth and their families</a:t>
            </a:r>
            <a:r>
              <a:rPr lang="en-US" altLang="en-US" sz="1000" dirty="0" smtClean="0">
                <a:solidFill>
                  <a:schemeClr val="accent3"/>
                </a:solidFill>
                <a:cs typeface="Aparajita" pitchFamily="34" charset="0"/>
              </a:rPr>
              <a:t> </a:t>
            </a:r>
            <a:r>
              <a:rPr lang="en-US" altLang="en-US" sz="1000" dirty="0" smtClean="0">
                <a:cs typeface="Aparajita" pitchFamily="34" charset="0"/>
              </a:rPr>
              <a:t>which address their identified needs while maintaining community protection by holding youth accountable for their actions through community based, correctional and aftercare interventions</a:t>
            </a:r>
            <a:r>
              <a:rPr lang="en-US" altLang="en-US" sz="1000" dirty="0">
                <a:cs typeface="Aparajita" pitchFamily="34" charset="0"/>
              </a:rPr>
              <a:t>.</a:t>
            </a:r>
            <a:endParaRPr lang="en-US" altLang="en-US" sz="1000" dirty="0" smtClean="0">
              <a:cs typeface="Aparajita" pitchFamily="34" charset="0"/>
            </a:endParaRPr>
          </a:p>
          <a:p>
            <a:pPr marL="401638" lvl="1" indent="-173038" algn="just">
              <a:lnSpc>
                <a:spcPts val="1080"/>
              </a:lnSpc>
              <a:spcBef>
                <a:spcPts val="0"/>
              </a:spcBef>
              <a:buClr>
                <a:schemeClr val="accent3"/>
              </a:buClr>
              <a:buSzPct val="118000"/>
              <a:buFont typeface="Courier New" panose="02070309020205020404" pitchFamily="49" charset="0"/>
              <a:buChar char="o"/>
              <a:defRPr/>
            </a:pPr>
            <a:endParaRPr lang="en-US" sz="1000" dirty="0" smtClean="0">
              <a:cs typeface="Aparajita" pitchFamily="34" charset="0"/>
            </a:endParaRPr>
          </a:p>
          <a:p>
            <a:pPr marL="401638" lvl="1" indent="-173038" algn="just">
              <a:lnSpc>
                <a:spcPts val="1080"/>
              </a:lnSpc>
              <a:spcBef>
                <a:spcPts val="0"/>
              </a:spcBef>
              <a:buClr>
                <a:schemeClr val="accent3"/>
              </a:buClr>
              <a:buSzPct val="118000"/>
              <a:buFont typeface="Courier New" panose="02070309020205020404" pitchFamily="49" charset="0"/>
              <a:buChar char="o"/>
              <a:defRPr/>
            </a:pPr>
            <a:r>
              <a:rPr lang="en-US" sz="1000" b="1" dirty="0" smtClean="0">
                <a:solidFill>
                  <a:schemeClr val="accent3"/>
                </a:solidFill>
              </a:rPr>
              <a:t>Provide services and support to assist Nevada’s youth and families </a:t>
            </a:r>
            <a:r>
              <a:rPr lang="en-US" sz="1000" dirty="0" smtClean="0"/>
              <a:t>in reaching their full potential through a consistent, statewide continuum of care.  Build strong communities through the strengthening of families, promoting family engagement at every level of service and intervention.  </a:t>
            </a:r>
          </a:p>
          <a:p>
            <a:pPr marL="401638" lvl="1" indent="-173038" algn="just">
              <a:lnSpc>
                <a:spcPts val="1080"/>
              </a:lnSpc>
              <a:spcBef>
                <a:spcPts val="0"/>
              </a:spcBef>
              <a:buClr>
                <a:schemeClr val="accent3"/>
              </a:buClr>
              <a:buSzPct val="118000"/>
              <a:buFont typeface="Courier New" panose="02070309020205020404" pitchFamily="49" charset="0"/>
              <a:buChar char="o"/>
              <a:defRPr/>
            </a:pPr>
            <a:endParaRPr lang="en-US" altLang="en-US" sz="1000" dirty="0" smtClean="0">
              <a:cs typeface="Aparajita" pitchFamily="34" charset="0"/>
            </a:endParaRPr>
          </a:p>
          <a:p>
            <a:pPr marL="401638" lvl="1" indent="-173038" algn="just">
              <a:lnSpc>
                <a:spcPts val="1080"/>
              </a:lnSpc>
              <a:spcBef>
                <a:spcPts val="0"/>
              </a:spcBef>
              <a:buClr>
                <a:schemeClr val="accent3"/>
              </a:buClr>
              <a:buSzPct val="118000"/>
              <a:buFont typeface="Courier New" panose="02070309020205020404" pitchFamily="49" charset="0"/>
              <a:buChar char="o"/>
              <a:defRPr/>
            </a:pPr>
            <a:r>
              <a:rPr lang="en-US" altLang="en-US" sz="1000" b="1" dirty="0" smtClean="0">
                <a:solidFill>
                  <a:schemeClr val="accent3"/>
                </a:solidFill>
                <a:cs typeface="Aparajita" pitchFamily="34" charset="0"/>
              </a:rPr>
              <a:t>Promote positive value change for youths committed</a:t>
            </a:r>
            <a:r>
              <a:rPr lang="en-US" altLang="en-US" sz="1000" b="1" dirty="0" smtClean="0">
                <a:solidFill>
                  <a:schemeClr val="bg2">
                    <a:lumMod val="50000"/>
                  </a:schemeClr>
                </a:solidFill>
                <a:cs typeface="Aparajita" pitchFamily="34" charset="0"/>
              </a:rPr>
              <a:t> </a:t>
            </a:r>
            <a:r>
              <a:rPr lang="en-US" altLang="en-US" sz="1000" dirty="0" smtClean="0">
                <a:cs typeface="Aparajita" pitchFamily="34" charset="0"/>
              </a:rPr>
              <a:t>to the State of Nevada for correctional care due to delinquent offenses through a balanced, team-centered approach to service delivery.</a:t>
            </a:r>
          </a:p>
          <a:p>
            <a:pPr marL="0" indent="0" algn="just">
              <a:lnSpc>
                <a:spcPct val="120000"/>
              </a:lnSpc>
              <a:spcBef>
                <a:spcPts val="0"/>
              </a:spcBef>
              <a:buFontTx/>
              <a:buNone/>
              <a:defRPr/>
            </a:pPr>
            <a:endParaRPr lang="en-US" altLang="en-US" sz="1000" dirty="0">
              <a:cs typeface="Aparajita" pitchFamily="34" charset="0"/>
            </a:endParaRPr>
          </a:p>
        </p:txBody>
      </p:sp>
      <p:sp>
        <p:nvSpPr>
          <p:cNvPr id="2" name="Slide Number Placeholder 1"/>
          <p:cNvSpPr>
            <a:spLocks noGrp="1"/>
          </p:cNvSpPr>
          <p:nvPr>
            <p:ph type="sldNum" sz="quarter" idx="11"/>
          </p:nvPr>
        </p:nvSpPr>
        <p:spPr/>
        <p:txBody>
          <a:bodyPr/>
          <a:lstStyle/>
          <a:p>
            <a:pPr>
              <a:defRPr/>
            </a:pPr>
            <a:fld id="{B1FE0D6B-134A-4CDF-B3F6-131A5E13AE5D}" type="slidenum">
              <a:rPr lang="en-US" altLang="en-US" smtClean="0"/>
              <a:pPr>
                <a:defRPr/>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077200" y="5676900"/>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1200" y="1676400"/>
            <a:ext cx="6248400" cy="769441"/>
          </a:xfrm>
          <a:prstGeom prst="rect">
            <a:avLst/>
          </a:prstGeom>
          <a:noFill/>
        </p:spPr>
        <p:txBody>
          <a:bodyPr wrap="square" rtlCol="0">
            <a:spAutoFit/>
          </a:bodyPr>
          <a:lstStyle/>
          <a:p>
            <a:r>
              <a:rPr lang="en-US" sz="4400" dirty="0" smtClean="0">
                <a:latin typeface="+mn-lt"/>
              </a:rPr>
              <a:t>CHILD WELFARE </a:t>
            </a:r>
            <a:endParaRPr lang="en-US" sz="4400" dirty="0">
              <a:latin typeface="+mn-lt"/>
            </a:endParaRPr>
          </a:p>
        </p:txBody>
      </p:sp>
      <p:sp>
        <p:nvSpPr>
          <p:cNvPr id="11" name="Slide Number Placeholder 1"/>
          <p:cNvSpPr>
            <a:spLocks noGrp="1"/>
          </p:cNvSpPr>
          <p:nvPr>
            <p:ph type="sldNum" sz="quarter" idx="11"/>
          </p:nvPr>
        </p:nvSpPr>
        <p:spPr>
          <a:xfrm>
            <a:off x="8280400" y="5727700"/>
            <a:ext cx="609600" cy="520700"/>
          </a:xfrm>
        </p:spPr>
        <p:txBody>
          <a:bodyPr/>
          <a:lstStyle/>
          <a:p>
            <a:pPr>
              <a:defRPr/>
            </a:pPr>
            <a:fld id="{5E6B8C7C-6AE8-4B16-ABE5-C0708023CFB6}" type="slidenum">
              <a:rPr lang="en-US" altLang="en-US" b="1" smtClean="0"/>
              <a:pPr>
                <a:defRPr/>
              </a:pPr>
              <a:t>6</a:t>
            </a:fld>
            <a:endParaRPr lang="en-US" altLang="en-US" b="1" dirty="0"/>
          </a:p>
        </p:txBody>
      </p:sp>
    </p:spTree>
    <p:extLst>
      <p:ext uri="{BB962C8B-B14F-4D97-AF65-F5344CB8AC3E}">
        <p14:creationId xmlns:p14="http://schemas.microsoft.com/office/powerpoint/2010/main" val="310464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609600" y="1295400"/>
            <a:ext cx="7315200" cy="5253038"/>
          </a:xfrm>
        </p:spPr>
        <p:txBody>
          <a:bodyPr>
            <a:noAutofit/>
          </a:bodyPr>
          <a:lstStyle/>
          <a:p>
            <a:pPr marL="274320" indent="-274320" algn="just" eaLnBrk="1" fontAlgn="auto" hangingPunct="1">
              <a:spcBef>
                <a:spcPts val="0"/>
              </a:spcBef>
              <a:spcAft>
                <a:spcPts val="0"/>
              </a:spcAft>
              <a:buClr>
                <a:schemeClr val="accent2">
                  <a:lumMod val="75000"/>
                </a:schemeClr>
              </a:buClr>
              <a:buFont typeface="Wingdings"/>
              <a:buChar char=""/>
              <a:defRPr/>
            </a:pPr>
            <a:r>
              <a:rPr lang="en-US" sz="1400" dirty="0">
                <a:latin typeface="+mj-lt"/>
              </a:rPr>
              <a:t>Child welfare in Nevada up until 2001 was bifurcated.  The two urban counties (Las Vegas and Reno) were responsible for the FRONT END type services: </a:t>
            </a:r>
            <a:r>
              <a:rPr lang="en-US" sz="1400" dirty="0" smtClean="0">
                <a:latin typeface="+mj-lt"/>
              </a:rPr>
              <a:t>Intake</a:t>
            </a:r>
            <a:r>
              <a:rPr lang="en-US" sz="1400" dirty="0">
                <a:latin typeface="+mj-lt"/>
              </a:rPr>
              <a:t>, investigations, removal and the State was responsible for the BACK END type </a:t>
            </a:r>
            <a:r>
              <a:rPr lang="en-US" sz="1400" dirty="0" smtClean="0">
                <a:latin typeface="+mj-lt"/>
              </a:rPr>
              <a:t>services such as </a:t>
            </a:r>
            <a:r>
              <a:rPr lang="en-US" sz="1400" dirty="0">
                <a:latin typeface="+mj-lt"/>
              </a:rPr>
              <a:t>Foster Care and/or Adoption.  </a:t>
            </a:r>
            <a:endParaRPr lang="en-US" sz="1400" dirty="0" smtClean="0">
              <a:latin typeface="+mj-lt"/>
            </a:endParaRPr>
          </a:p>
          <a:p>
            <a:pPr marL="274320" indent="-274320" algn="just" eaLnBrk="1" fontAlgn="auto" hangingPunct="1">
              <a:spcBef>
                <a:spcPts val="0"/>
              </a:spcBef>
              <a:spcAft>
                <a:spcPts val="0"/>
              </a:spcAft>
              <a:buClr>
                <a:schemeClr val="accent2">
                  <a:lumMod val="75000"/>
                </a:schemeClr>
              </a:buClr>
              <a:buFont typeface="Wingdings"/>
              <a:buChar char=""/>
              <a:defRPr/>
            </a:pPr>
            <a:endParaRPr lang="en-US" sz="1400" dirty="0" smtClean="0">
              <a:latin typeface="+mj-lt"/>
            </a:endParaRPr>
          </a:p>
          <a:p>
            <a:pPr marL="274320" indent="-274320" algn="just" eaLnBrk="1" fontAlgn="auto" hangingPunct="1">
              <a:spcBef>
                <a:spcPts val="0"/>
              </a:spcBef>
              <a:spcAft>
                <a:spcPts val="0"/>
              </a:spcAft>
              <a:buClr>
                <a:schemeClr val="accent2">
                  <a:lumMod val="75000"/>
                </a:schemeClr>
              </a:buClr>
              <a:buFont typeface="Wingdings"/>
              <a:buChar char=""/>
              <a:defRPr/>
            </a:pPr>
            <a:r>
              <a:rPr lang="en-US" sz="1400" dirty="0" smtClean="0">
                <a:latin typeface="+mj-lt"/>
              </a:rPr>
              <a:t>In </a:t>
            </a:r>
            <a:r>
              <a:rPr lang="en-US" sz="1400" dirty="0">
                <a:latin typeface="+mj-lt"/>
              </a:rPr>
              <a:t>2001, the Legislature changed this design of child welfare to a system </a:t>
            </a:r>
            <a:r>
              <a:rPr lang="en-US" sz="1400" dirty="0" smtClean="0">
                <a:latin typeface="+mj-lt"/>
              </a:rPr>
              <a:t>where those counties </a:t>
            </a:r>
            <a:r>
              <a:rPr lang="en-US" sz="1400" dirty="0">
                <a:latin typeface="+mj-lt"/>
              </a:rPr>
              <a:t>that had populations of 100,000 or more were responsible for child welfare services and the State was responsible for the counties who had populations of less than 100,000. </a:t>
            </a:r>
            <a:endParaRPr lang="en-US" sz="1400" dirty="0" smtClean="0">
              <a:latin typeface="+mj-lt"/>
            </a:endParaRPr>
          </a:p>
          <a:p>
            <a:pPr marL="0" indent="0" algn="just" eaLnBrk="1" fontAlgn="auto" hangingPunct="1">
              <a:spcBef>
                <a:spcPts val="0"/>
              </a:spcBef>
              <a:spcAft>
                <a:spcPts val="0"/>
              </a:spcAft>
              <a:buClr>
                <a:schemeClr val="accent2">
                  <a:lumMod val="75000"/>
                </a:schemeClr>
              </a:buClr>
              <a:buFont typeface="Wingdings" pitchFamily="2" charset="2"/>
              <a:buNone/>
              <a:defRPr/>
            </a:pPr>
            <a:endParaRPr lang="en-US" sz="1400" dirty="0" smtClean="0">
              <a:latin typeface="+mj-lt"/>
            </a:endParaRPr>
          </a:p>
          <a:p>
            <a:pPr marL="274320" indent="-274320" algn="just" eaLnBrk="1" fontAlgn="auto" hangingPunct="1">
              <a:spcBef>
                <a:spcPts val="0"/>
              </a:spcBef>
              <a:spcAft>
                <a:spcPts val="0"/>
              </a:spcAft>
              <a:buClr>
                <a:schemeClr val="accent2">
                  <a:lumMod val="75000"/>
                </a:schemeClr>
              </a:buClr>
              <a:buFont typeface="Wingdings"/>
              <a:buChar char=""/>
              <a:defRPr/>
            </a:pPr>
            <a:r>
              <a:rPr lang="en-US" sz="1400" dirty="0" smtClean="0">
                <a:latin typeface="+mj-lt"/>
              </a:rPr>
              <a:t>Nevada has three child welfare agencies</a:t>
            </a:r>
          </a:p>
          <a:p>
            <a:pPr marL="274320" indent="-274320" algn="just" eaLnBrk="1" fontAlgn="auto" hangingPunct="1">
              <a:spcBef>
                <a:spcPts val="0"/>
              </a:spcBef>
              <a:spcAft>
                <a:spcPts val="0"/>
              </a:spcAft>
              <a:buClr>
                <a:schemeClr val="accent2">
                  <a:lumMod val="75000"/>
                </a:schemeClr>
              </a:buClr>
              <a:buFont typeface="Wingdings"/>
              <a:buChar char=""/>
              <a:defRPr/>
            </a:pPr>
            <a:endParaRPr lang="en-US" sz="1400" dirty="0" smtClean="0">
              <a:latin typeface="+mj-lt"/>
            </a:endParaRPr>
          </a:p>
          <a:p>
            <a:pPr marL="274320" indent="-274320" algn="just" eaLnBrk="1" fontAlgn="auto" hangingPunct="1">
              <a:spcAft>
                <a:spcPts val="0"/>
              </a:spcAft>
              <a:buClr>
                <a:schemeClr val="accent2">
                  <a:lumMod val="75000"/>
                </a:schemeClr>
              </a:buClr>
              <a:buFont typeface="Wingdings"/>
              <a:buChar char=""/>
              <a:defRPr/>
            </a:pPr>
            <a:r>
              <a:rPr lang="en-US" sz="1400" dirty="0">
                <a:latin typeface="+mj-lt"/>
              </a:rPr>
              <a:t>DCFS supervises and administers child welfare services in the 15 rural counties.</a:t>
            </a:r>
          </a:p>
          <a:p>
            <a:pPr marL="274320" indent="-274320" algn="just" eaLnBrk="1" fontAlgn="auto" hangingPunct="1">
              <a:spcBef>
                <a:spcPts val="0"/>
              </a:spcBef>
              <a:spcAft>
                <a:spcPts val="0"/>
              </a:spcAft>
              <a:buClr>
                <a:schemeClr val="accent2">
                  <a:lumMod val="75000"/>
                </a:schemeClr>
              </a:buClr>
              <a:buFont typeface="Wingdings"/>
              <a:buChar char=""/>
              <a:defRPr/>
            </a:pPr>
            <a:endParaRPr lang="en-US" sz="1400" dirty="0">
              <a:latin typeface="+mj-lt"/>
            </a:endParaRPr>
          </a:p>
          <a:p>
            <a:pPr marL="274320" indent="-274320" eaLnBrk="1" fontAlgn="auto" hangingPunct="1">
              <a:spcBef>
                <a:spcPts val="0"/>
              </a:spcBef>
              <a:spcAft>
                <a:spcPts val="0"/>
              </a:spcAft>
              <a:buClr>
                <a:schemeClr val="accent2">
                  <a:lumMod val="75000"/>
                </a:schemeClr>
              </a:buClr>
              <a:buFont typeface="Wingdings"/>
              <a:buChar char=""/>
              <a:defRPr/>
            </a:pPr>
            <a:r>
              <a:rPr lang="en-US" sz="1400" dirty="0" smtClean="0">
                <a:latin typeface="+mj-lt"/>
              </a:rPr>
              <a:t>Nevada uses a state-supervised, county-administered structure for the management of child welfare services. </a:t>
            </a:r>
          </a:p>
          <a:p>
            <a:pPr marL="274320" indent="-274320" algn="just" eaLnBrk="1" fontAlgn="auto" hangingPunct="1">
              <a:spcBef>
                <a:spcPts val="0"/>
              </a:spcBef>
              <a:spcAft>
                <a:spcPts val="0"/>
              </a:spcAft>
              <a:buClr>
                <a:schemeClr val="accent2">
                  <a:lumMod val="75000"/>
                </a:schemeClr>
              </a:buClr>
              <a:buFont typeface="Wingdings"/>
              <a:buChar char=""/>
              <a:defRPr/>
            </a:pPr>
            <a:endParaRPr lang="en-US" sz="1400" dirty="0">
              <a:latin typeface="+mj-lt"/>
            </a:endParaRPr>
          </a:p>
          <a:p>
            <a:pPr marL="274320" indent="-274320" algn="just" eaLnBrk="1" fontAlgn="auto" hangingPunct="1">
              <a:spcBef>
                <a:spcPts val="0"/>
              </a:spcBef>
              <a:spcAft>
                <a:spcPts val="0"/>
              </a:spcAft>
              <a:buClr>
                <a:schemeClr val="accent2">
                  <a:lumMod val="75000"/>
                </a:schemeClr>
              </a:buClr>
              <a:buFont typeface="Wingdings"/>
              <a:buChar char=""/>
              <a:defRPr/>
            </a:pPr>
            <a:r>
              <a:rPr lang="en-US" sz="1400" dirty="0" smtClean="0">
                <a:latin typeface="+mj-lt"/>
              </a:rPr>
              <a:t>Further</a:t>
            </a:r>
            <a:r>
              <a:rPr lang="en-US" sz="1400" dirty="0">
                <a:latin typeface="+mj-lt"/>
              </a:rPr>
              <a:t>, DCFS has state oversight for county-administered child protective and child welfare services delivery providing technical assistance, fiscal oversight for federal monies, and quality improvement activities.  </a:t>
            </a:r>
          </a:p>
          <a:p>
            <a:pPr marL="114300" indent="0" eaLnBrk="1" fontAlgn="auto" hangingPunct="1">
              <a:spcBef>
                <a:spcPts val="0"/>
              </a:spcBef>
              <a:spcAft>
                <a:spcPts val="0"/>
              </a:spcAft>
              <a:buFontTx/>
              <a:buNone/>
              <a:defRPr/>
            </a:pPr>
            <a:endParaRPr lang="en-US" sz="1600" dirty="0" smtClean="0">
              <a:solidFill>
                <a:schemeClr val="tx2"/>
              </a:solidFill>
              <a:latin typeface="+mj-lt"/>
            </a:endParaRPr>
          </a:p>
          <a:p>
            <a:pPr marL="274320" indent="-274320" algn="just" eaLnBrk="1" fontAlgn="auto" hangingPunct="1">
              <a:spcAft>
                <a:spcPts val="0"/>
              </a:spcAft>
              <a:buFont typeface="Wingdings"/>
              <a:buChar char=""/>
              <a:defRPr/>
            </a:pPr>
            <a:endParaRPr lang="en-US" sz="1800" dirty="0" smtClean="0">
              <a:solidFill>
                <a:schemeClr val="tx2"/>
              </a:solidFill>
              <a:latin typeface="+mj-lt"/>
            </a:endParaRPr>
          </a:p>
          <a:p>
            <a:pPr marL="274320" indent="-274320" algn="just" eaLnBrk="1" fontAlgn="auto" hangingPunct="1">
              <a:lnSpc>
                <a:spcPct val="80000"/>
              </a:lnSpc>
              <a:spcAft>
                <a:spcPts val="0"/>
              </a:spcAft>
              <a:buFont typeface="Wingdings" pitchFamily="2" charset="2"/>
              <a:buNone/>
              <a:defRPr/>
            </a:pPr>
            <a:endParaRPr lang="en-US" sz="1800" b="1" dirty="0"/>
          </a:p>
          <a:p>
            <a:pPr marL="274320" indent="-274320" algn="just" eaLnBrk="1" fontAlgn="auto" hangingPunct="1">
              <a:lnSpc>
                <a:spcPct val="80000"/>
              </a:lnSpc>
              <a:spcAft>
                <a:spcPts val="0"/>
              </a:spcAft>
              <a:buFont typeface="Wingdings"/>
              <a:buChar char=""/>
              <a:defRPr/>
            </a:pPr>
            <a:endParaRPr lang="en-US" sz="1800" b="1" dirty="0"/>
          </a:p>
          <a:p>
            <a:pPr marL="274320" indent="-274320" algn="just" eaLnBrk="1" fontAlgn="auto" hangingPunct="1">
              <a:lnSpc>
                <a:spcPct val="80000"/>
              </a:lnSpc>
              <a:spcAft>
                <a:spcPts val="0"/>
              </a:spcAft>
              <a:buFontTx/>
              <a:buNone/>
              <a:defRPr/>
            </a:pPr>
            <a:endParaRPr lang="en-US" sz="1800" dirty="0" smtClean="0">
              <a:solidFill>
                <a:schemeClr val="tx2"/>
              </a:solidFill>
              <a:latin typeface="+mj-lt"/>
            </a:endParaRPr>
          </a:p>
        </p:txBody>
      </p:sp>
      <p:sp>
        <p:nvSpPr>
          <p:cNvPr id="6" name="Title 1"/>
          <p:cNvSpPr>
            <a:spLocks noGrp="1"/>
          </p:cNvSpPr>
          <p:nvPr>
            <p:ph type="title"/>
          </p:nvPr>
        </p:nvSpPr>
        <p:spPr>
          <a:xfrm>
            <a:off x="457200" y="274638"/>
            <a:ext cx="7620000" cy="639762"/>
          </a:xfrm>
        </p:spPr>
        <p:txBody>
          <a:bodyPr/>
          <a:lstStyle/>
          <a:p>
            <a:pPr eaLnBrk="1" fontAlgn="auto" hangingPunct="1">
              <a:spcAft>
                <a:spcPts val="0"/>
              </a:spcAft>
              <a:defRPr/>
            </a:pPr>
            <a:r>
              <a:rPr lang="en-US" altLang="en-US" sz="3200" dirty="0" smtClean="0">
                <a:solidFill>
                  <a:schemeClr val="tx1"/>
                </a:solidFill>
              </a:rPr>
              <a:t>Nevada’s Child Welfare system</a:t>
            </a:r>
          </a:p>
        </p:txBody>
      </p:sp>
      <p:sp>
        <p:nvSpPr>
          <p:cNvPr id="2" name="Slide Number Placeholder 1"/>
          <p:cNvSpPr>
            <a:spLocks noGrp="1"/>
          </p:cNvSpPr>
          <p:nvPr>
            <p:ph type="sldNum" sz="quarter" idx="11"/>
          </p:nvPr>
        </p:nvSpPr>
        <p:spPr/>
        <p:txBody>
          <a:bodyPr/>
          <a:lstStyle/>
          <a:p>
            <a:pPr>
              <a:defRPr/>
            </a:pPr>
            <a:fld id="{5E6B8C7C-6AE8-4B16-ABE5-C0708023CFB6}" type="slidenum">
              <a:rPr lang="en-US" altLang="en-US" smtClean="0"/>
              <a:pPr>
                <a:defRPr/>
              </a:pPr>
              <a:t>7</a:t>
            </a:fld>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nealcomm.com/images/State-Seals/NV-State-Seal2.pn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47800" y="1905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http://images.vector-images.com/119/washoe_county_seal_n10309.gif"/>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85800" y="3935413"/>
            <a:ext cx="13716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http://www.clarkcountynv.gov/SiteCollectionImages/ClarkCountyLogo.jp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514600" y="3935413"/>
            <a:ext cx="1395413"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C:\Users\jnoble\Desktop\Nevada2.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7200" y="1447800"/>
            <a:ext cx="356552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4638"/>
            <a:ext cx="7620000" cy="639762"/>
          </a:xfrm>
        </p:spPr>
        <p:txBody>
          <a:bodyPr/>
          <a:lstStyle/>
          <a:p>
            <a:pPr eaLnBrk="1" fontAlgn="auto" hangingPunct="1">
              <a:spcAft>
                <a:spcPts val="0"/>
              </a:spcAft>
              <a:defRPr/>
            </a:pPr>
            <a:r>
              <a:rPr lang="en-US" altLang="en-US" sz="3200" dirty="0" smtClean="0">
                <a:solidFill>
                  <a:schemeClr val="tx1"/>
                </a:solidFill>
              </a:rPr>
              <a:t>Child Welfare Agencies</a:t>
            </a:r>
          </a:p>
        </p:txBody>
      </p:sp>
      <p:sp>
        <p:nvSpPr>
          <p:cNvPr id="2" name="Slide Number Placeholder 1"/>
          <p:cNvSpPr>
            <a:spLocks noGrp="1"/>
          </p:cNvSpPr>
          <p:nvPr>
            <p:ph type="sldNum" sz="quarter" idx="12"/>
          </p:nvPr>
        </p:nvSpPr>
        <p:spPr/>
        <p:txBody>
          <a:bodyPr/>
          <a:lstStyle/>
          <a:p>
            <a:pPr>
              <a:defRPr/>
            </a:pPr>
            <a:fld id="{4D1008AE-52BE-41AD-9513-AAC5116B90BA}" type="slidenum">
              <a:rPr lang="en-US" altLang="en-US" smtClean="0"/>
              <a:pPr>
                <a:defRPr/>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563562"/>
          </a:xfrm>
        </p:spPr>
        <p:txBody>
          <a:bodyPr>
            <a:noAutofit/>
          </a:bodyPr>
          <a:lstStyle/>
          <a:p>
            <a:pPr>
              <a:defRPr/>
            </a:pPr>
            <a:r>
              <a:rPr lang="en-US" sz="3200" dirty="0" smtClean="0">
                <a:solidFill>
                  <a:schemeClr val="tx1"/>
                </a:solidFill>
              </a:rPr>
              <a:t>State funding</a:t>
            </a:r>
            <a:endParaRPr lang="en-US" sz="3200" dirty="0">
              <a:solidFill>
                <a:schemeClr val="tx1"/>
              </a:solidFill>
            </a:endParaRPr>
          </a:p>
        </p:txBody>
      </p:sp>
      <p:sp>
        <p:nvSpPr>
          <p:cNvPr id="4" name="Content Placeholder 3"/>
          <p:cNvSpPr>
            <a:spLocks noGrp="1"/>
          </p:cNvSpPr>
          <p:nvPr>
            <p:ph idx="1"/>
          </p:nvPr>
        </p:nvSpPr>
        <p:spPr>
          <a:xfrm>
            <a:off x="152400" y="1066800"/>
            <a:ext cx="8534400" cy="3124200"/>
          </a:xfrm>
        </p:spPr>
        <p:txBody>
          <a:bodyPr>
            <a:normAutofit/>
          </a:bodyPr>
          <a:lstStyle/>
          <a:p>
            <a:pPr marL="114300" indent="0" algn="just">
              <a:buFont typeface="Wingdings" pitchFamily="2" charset="2"/>
              <a:buNone/>
              <a:defRPr/>
            </a:pPr>
            <a:r>
              <a:rPr lang="en-US" sz="850" dirty="0" smtClean="0">
                <a:ea typeface="Calibri" pitchFamily="34" charset="0"/>
                <a:cs typeface="Times New Roman" pitchFamily="18" charset="0"/>
              </a:rPr>
              <a:t>In </a:t>
            </a:r>
            <a:r>
              <a:rPr lang="en-US" sz="850" dirty="0">
                <a:ea typeface="Calibri" pitchFamily="34" charset="0"/>
                <a:cs typeface="Times New Roman" pitchFamily="18" charset="0"/>
              </a:rPr>
              <a:t>the 2011 Legislative </a:t>
            </a:r>
            <a:r>
              <a:rPr lang="en-US" sz="850" dirty="0" smtClean="0">
                <a:ea typeface="Calibri" pitchFamily="34" charset="0"/>
                <a:cs typeface="Times New Roman" pitchFamily="18" charset="0"/>
              </a:rPr>
              <a:t>session the </a:t>
            </a:r>
            <a:r>
              <a:rPr lang="en-US" sz="850" dirty="0">
                <a:ea typeface="Calibri" pitchFamily="34" charset="0"/>
                <a:cs typeface="Times New Roman" pitchFamily="18" charset="0"/>
              </a:rPr>
              <a:t>funding for </a:t>
            </a:r>
            <a:r>
              <a:rPr lang="en-US" sz="850" dirty="0" smtClean="0">
                <a:ea typeface="Calibri" pitchFamily="34" charset="0"/>
                <a:cs typeface="Times New Roman" pitchFamily="18" charset="0"/>
              </a:rPr>
              <a:t>the two urban counties, Washoe </a:t>
            </a:r>
            <a:r>
              <a:rPr lang="en-US" sz="850" dirty="0">
                <a:ea typeface="Calibri" pitchFamily="34" charset="0"/>
                <a:cs typeface="Times New Roman" pitchFamily="18" charset="0"/>
              </a:rPr>
              <a:t>County Department of Social Services (WCDSS) </a:t>
            </a:r>
            <a:r>
              <a:rPr lang="en-US" sz="850" dirty="0" smtClean="0">
                <a:ea typeface="Calibri" pitchFamily="34" charset="0"/>
                <a:cs typeface="Times New Roman" pitchFamily="18" charset="0"/>
              </a:rPr>
              <a:t>and the Clark County Department of Family Services (CCDFS) by </a:t>
            </a:r>
            <a:r>
              <a:rPr lang="en-US" sz="850" dirty="0">
                <a:ea typeface="Calibri" pitchFamily="34" charset="0"/>
                <a:cs typeface="Times New Roman" pitchFamily="18" charset="0"/>
              </a:rPr>
              <a:t>the Division changed.  </a:t>
            </a:r>
            <a:r>
              <a:rPr lang="en-US" sz="850" dirty="0" smtClean="0">
                <a:ea typeface="Calibri" pitchFamily="34" charset="0"/>
                <a:cs typeface="Times New Roman" pitchFamily="18" charset="0"/>
              </a:rPr>
              <a:t>Today, CCDFS and WCDSS</a:t>
            </a:r>
            <a:r>
              <a:rPr lang="en-US" sz="850" dirty="0" smtClean="0"/>
              <a:t> receive an </a:t>
            </a:r>
            <a:r>
              <a:rPr lang="en-US" sz="850" dirty="0"/>
              <a:t>annual capped block grant each year </a:t>
            </a:r>
            <a:r>
              <a:rPr lang="en-US" sz="850" dirty="0" smtClean="0"/>
              <a:t>to </a:t>
            </a:r>
            <a:r>
              <a:rPr lang="en-US" sz="850" dirty="0"/>
              <a:t>support child welfare services.  The block grant is divided into two allocations:</a:t>
            </a:r>
          </a:p>
          <a:p>
            <a:pPr marL="457200" lvl="1" indent="-171450" algn="just">
              <a:buFont typeface="Wingdings" pitchFamily="2" charset="2"/>
              <a:buChar char="§"/>
              <a:defRPr/>
            </a:pPr>
            <a:r>
              <a:rPr lang="en-US" sz="850" dirty="0"/>
              <a:t>A base allocation for each biennium which </a:t>
            </a:r>
            <a:r>
              <a:rPr lang="en-US" sz="850" dirty="0" smtClean="0"/>
              <a:t>is </a:t>
            </a:r>
            <a:r>
              <a:rPr lang="en-US" sz="850" dirty="0"/>
              <a:t>based on the total State General Fund appropriated for the previous biennium.  The base allocation may be used for the delivery of child welfare and child protective services without category restriction.  Any unspent State General Funds remaining in the base allocation at the end of the fiscal year </a:t>
            </a:r>
            <a:r>
              <a:rPr lang="en-US" sz="850" i="1" u="sng" dirty="0"/>
              <a:t>may be retained and reinvested</a:t>
            </a:r>
            <a:r>
              <a:rPr lang="en-US" sz="850" dirty="0"/>
              <a:t> for the delivery of child welfare and child protective services.</a:t>
            </a:r>
          </a:p>
          <a:p>
            <a:pPr lvl="2" algn="just">
              <a:buClr>
                <a:schemeClr val="accent1"/>
              </a:buClr>
              <a:buFont typeface="Wingdings" pitchFamily="2" charset="2"/>
              <a:buChar char="§"/>
              <a:defRPr/>
            </a:pPr>
            <a:r>
              <a:rPr lang="en-US" sz="850" i="1" dirty="0"/>
              <a:t>This requires the urban counties to meet a minimum maintenance of </a:t>
            </a:r>
            <a:r>
              <a:rPr lang="en-US" sz="850" i="1" dirty="0" smtClean="0"/>
              <a:t>effort requirement.  </a:t>
            </a:r>
            <a:r>
              <a:rPr lang="en-US" sz="850" i="1" dirty="0"/>
              <a:t>Specifically, the counties must maintain the amount of local funds spent for child welfare and child protective services at a level equal to or greater than the amount appropriated for fiscal year 2011.  </a:t>
            </a:r>
          </a:p>
          <a:p>
            <a:pPr marL="457200" lvl="1" indent="-160338" algn="just">
              <a:buFont typeface="Wingdings" pitchFamily="2" charset="2"/>
              <a:buChar char="§"/>
              <a:defRPr/>
            </a:pPr>
            <a:r>
              <a:rPr lang="en-US" sz="850" dirty="0" smtClean="0"/>
              <a:t>A </a:t>
            </a:r>
            <a:r>
              <a:rPr lang="en-US" sz="850" dirty="0"/>
              <a:t>second allocation which would include the estimated cost attributable to projected caseload growth for the adoption assistance </a:t>
            </a:r>
            <a:r>
              <a:rPr lang="en-US" sz="850" dirty="0" smtClean="0"/>
              <a:t>program.  This </a:t>
            </a:r>
            <a:r>
              <a:rPr lang="en-US" sz="850" dirty="0"/>
              <a:t>was separated out of the block grant so there wasn’t a cap on adoptions to avoid de-incentivizing this permanency option for children</a:t>
            </a:r>
            <a:r>
              <a:rPr lang="en-US" sz="850" dirty="0" smtClean="0"/>
              <a:t>.  Caseloads will be discussed on the two next slides.</a:t>
            </a:r>
            <a:endParaRPr lang="en-US" sz="850" dirty="0"/>
          </a:p>
          <a:p>
            <a:pPr marL="342900" lvl="1" algn="just">
              <a:buFont typeface="Wingdings" pitchFamily="2" charset="2"/>
              <a:buChar char="§"/>
              <a:defRPr/>
            </a:pPr>
            <a:endParaRPr lang="en-US" sz="850" dirty="0" smtClean="0"/>
          </a:p>
          <a:p>
            <a:pPr marL="115888" lvl="1" indent="-1588" algn="just">
              <a:spcBef>
                <a:spcPts val="0"/>
              </a:spcBef>
              <a:buFont typeface="Wingdings 2" pitchFamily="18" charset="2"/>
              <a:buNone/>
              <a:defRPr/>
            </a:pPr>
            <a:r>
              <a:rPr lang="en-US" sz="850" dirty="0" smtClean="0"/>
              <a:t>In </a:t>
            </a:r>
            <a:r>
              <a:rPr lang="en-US" sz="850" dirty="0"/>
              <a:t>addition to the block grant, </a:t>
            </a:r>
            <a:r>
              <a:rPr lang="en-US" sz="850" dirty="0" smtClean="0"/>
              <a:t>the two urban counties are eligible to receive incentive funds to stimulate </a:t>
            </a:r>
            <a:r>
              <a:rPr lang="en-US" sz="850" dirty="0"/>
              <a:t>and </a:t>
            </a:r>
            <a:r>
              <a:rPr lang="en-US" sz="850" dirty="0" smtClean="0"/>
              <a:t>support improvement in key areas identified </a:t>
            </a:r>
            <a:r>
              <a:rPr lang="en-US" sz="850" dirty="0"/>
              <a:t>in the agency improvement plan. In order to access incentive funding, the urban counties would be required to submit an application odd number years targeting defined improvement goals, resources needed to achieve the goals, established baseline data and stretch goals they believe they could achieve within a one year period the baseline data used including a description of the process they used to solicit public input. </a:t>
            </a:r>
            <a:endParaRPr lang="en-US" sz="850" dirty="0" smtClean="0"/>
          </a:p>
          <a:p>
            <a:pPr marL="115888" lvl="1" indent="-1588" algn="just">
              <a:spcBef>
                <a:spcPts val="0"/>
              </a:spcBef>
              <a:buFont typeface="Wingdings 2" pitchFamily="18" charset="2"/>
              <a:buNone/>
              <a:defRPr/>
            </a:pPr>
            <a:endParaRPr lang="en-US" sz="850" dirty="0"/>
          </a:p>
          <a:p>
            <a:pPr marL="115888" lvl="1" indent="-1588" algn="just">
              <a:spcBef>
                <a:spcPts val="0"/>
              </a:spcBef>
              <a:buFont typeface="Wingdings 2" pitchFamily="18" charset="2"/>
              <a:buNone/>
              <a:defRPr/>
            </a:pPr>
            <a:r>
              <a:rPr lang="en-US" sz="850" dirty="0"/>
              <a:t>If the urban county does not meet the targeted outcomes, the incentive award amount will be adjusted based on the applicable percentage of performance level achieved and the subsequent fiscal year's payment will be adjusted accordingly. </a:t>
            </a:r>
          </a:p>
          <a:p>
            <a:pPr marL="115888" lvl="1" indent="-1588" algn="just">
              <a:spcBef>
                <a:spcPts val="0"/>
              </a:spcBef>
              <a:buFont typeface="Wingdings 2" pitchFamily="18" charset="2"/>
              <a:buNone/>
              <a:defRPr/>
            </a:pPr>
            <a:r>
              <a:rPr lang="en-US" sz="850" dirty="0" smtClean="0"/>
              <a:t>DCFS also funds the common core training </a:t>
            </a:r>
            <a:endParaRPr lang="en-US" sz="850" dirty="0"/>
          </a:p>
        </p:txBody>
      </p:sp>
      <p:graphicFrame>
        <p:nvGraphicFramePr>
          <p:cNvPr id="2" name="Chart 6"/>
          <p:cNvGraphicFramePr>
            <a:graphicFrameLocks/>
          </p:cNvGraphicFramePr>
          <p:nvPr>
            <p:extLst>
              <p:ext uri="{D42A27DB-BD31-4B8C-83A1-F6EECF244321}">
                <p14:modId xmlns:p14="http://schemas.microsoft.com/office/powerpoint/2010/main" val="919270006"/>
              </p:ext>
            </p:extLst>
          </p:nvPr>
        </p:nvGraphicFramePr>
        <p:xfrm>
          <a:off x="457200" y="4089400"/>
          <a:ext cx="3505200" cy="215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7"/>
          <p:cNvGraphicFramePr>
            <a:graphicFrameLocks/>
          </p:cNvGraphicFramePr>
          <p:nvPr>
            <p:extLst>
              <p:ext uri="{D42A27DB-BD31-4B8C-83A1-F6EECF244321}">
                <p14:modId xmlns:p14="http://schemas.microsoft.com/office/powerpoint/2010/main" val="1839841509"/>
              </p:ext>
            </p:extLst>
          </p:nvPr>
        </p:nvGraphicFramePr>
        <p:xfrm>
          <a:off x="4267200" y="4089400"/>
          <a:ext cx="3505200" cy="21590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1"/>
          </p:nvPr>
        </p:nvSpPr>
        <p:spPr/>
        <p:txBody>
          <a:bodyPr/>
          <a:lstStyle/>
          <a:p>
            <a:pPr>
              <a:defRPr/>
            </a:pPr>
            <a:fld id="{4D0256B9-E924-47CA-90CB-62595CDF5205}" type="slidenum">
              <a:rPr lang="en-US" altLang="en-US" smtClean="0"/>
              <a:pPr>
                <a:defRPr/>
              </a:pPr>
              <a:t>9</a:t>
            </a:fld>
            <a:endParaRPr lang="en-US"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4">
      <a:dk1>
        <a:srgbClr val="292934"/>
      </a:dk1>
      <a:lt1>
        <a:srgbClr val="FFFFFF"/>
      </a:lt1>
      <a:dk2>
        <a:srgbClr val="FFFFFF"/>
      </a:dk2>
      <a:lt2>
        <a:srgbClr val="FFFFFF"/>
      </a:lt2>
      <a:accent1>
        <a:srgbClr val="56566E"/>
      </a:accent1>
      <a:accent2>
        <a:srgbClr val="8A8AA3"/>
      </a:accent2>
      <a:accent3>
        <a:srgbClr val="726056"/>
      </a:accent3>
      <a:accent4>
        <a:srgbClr val="4C5A6A"/>
      </a:accent4>
      <a:accent5>
        <a:srgbClr val="808DA0"/>
      </a:accent5>
      <a:accent6>
        <a:srgbClr val="79463D"/>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rgbClr val="292934"/>
    </a:dk1>
    <a:lt1>
      <a:srgbClr val="FFFFFF"/>
    </a:lt1>
    <a:dk2>
      <a:srgbClr val="FFFFFF"/>
    </a:dk2>
    <a:lt2>
      <a:srgbClr val="FFFFFF"/>
    </a:lt2>
    <a:accent1>
      <a:srgbClr val="56566E"/>
    </a:accent1>
    <a:accent2>
      <a:srgbClr val="8A8AA3"/>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Oriel</Template>
  <TotalTime>1598</TotalTime>
  <Words>4453</Words>
  <Application>Microsoft Office PowerPoint</Application>
  <PresentationFormat>On-screen Show (4:3)</PresentationFormat>
  <Paragraphs>670</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Oriel</vt:lpstr>
      <vt:lpstr>State of Nevada Department of Health and Human Services Division of Child and Family Services Amber l. howell, administrator</vt:lpstr>
      <vt:lpstr>Organizational Structure</vt:lpstr>
      <vt:lpstr>Summary of Agency Operations</vt:lpstr>
      <vt:lpstr>Mission Statement</vt:lpstr>
      <vt:lpstr>Vision</vt:lpstr>
      <vt:lpstr>PowerPoint Presentation</vt:lpstr>
      <vt:lpstr>Nevada’s Child Welfare system</vt:lpstr>
      <vt:lpstr>Child Welfare Agencies</vt:lpstr>
      <vt:lpstr>State funding</vt:lpstr>
      <vt:lpstr>County Assessments</vt:lpstr>
      <vt:lpstr>CHILD WELFARE ASSESSMENTS</vt:lpstr>
      <vt:lpstr>PowerPoint Presentation</vt:lpstr>
      <vt:lpstr>PowerPoint Presentation</vt:lpstr>
      <vt:lpstr>State Juvenile Justice Services</vt:lpstr>
      <vt:lpstr>PowerPoint Presentation</vt:lpstr>
      <vt:lpstr>County Level</vt:lpstr>
      <vt:lpstr>Youth Parole Assessments</vt:lpstr>
      <vt:lpstr>YOUTH PAROLE ASSESSMENS </vt:lpstr>
      <vt:lpstr>Recommendations made by the Commission on Statewide Juvenile Justice Reform</vt:lpstr>
      <vt:lpstr>        Recommendations made by the Commission on Statewide Juvenile Justice Reform</vt:lpstr>
      <vt:lpstr>Mandates</vt:lpstr>
      <vt:lpstr>PowerPoint Presentation</vt:lpstr>
      <vt:lpstr>Children’s Mental Health </vt:lpstr>
      <vt:lpstr>Budget Enhancements </vt:lpstr>
      <vt:lpstr>Rural Infrastructure</vt:lpstr>
      <vt:lpstr>Specialized Foster Care Initiative</vt:lpstr>
      <vt:lpstr>DCFS Rural Specialized Foster Care</vt:lpstr>
      <vt:lpstr>MOBILE CRISIS</vt:lpstr>
      <vt:lpstr>Bill Draft Request</vt:lpstr>
      <vt:lpstr>DATA</vt:lpstr>
      <vt:lpstr>Avoidable Employee Turnover Rates</vt:lpstr>
      <vt:lpstr>Highest Avoidable Turnover Rates</vt:lpstr>
      <vt:lpstr>CPS INVESTIGATIONS</vt:lpstr>
      <vt:lpstr>Caseworker Contact Compliance</vt:lpstr>
      <vt:lpstr>Statewide Foster Care Removals</vt:lpstr>
      <vt:lpstr>Statewide Foster Care Removal Rates</vt:lpstr>
      <vt:lpstr>Foster Care Licensing Trends</vt:lpstr>
      <vt:lpstr>Statewide Average Length of stay in foster care (In Months)</vt:lpstr>
      <vt:lpstr>Statewide Adoptions (SFY)</vt:lpstr>
      <vt:lpstr>Number of Children Served in Children’s Mental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Nevada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dcomeaux</dc:creator>
  <cp:lastModifiedBy>Josh Noble</cp:lastModifiedBy>
  <cp:revision>96</cp:revision>
  <dcterms:created xsi:type="dcterms:W3CDTF">2011-02-16T02:54:44Z</dcterms:created>
  <dcterms:modified xsi:type="dcterms:W3CDTF">2015-01-14T23:01:29Z</dcterms:modified>
</cp:coreProperties>
</file>