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notesSlides/notesSlide14.xml" ContentType="application/vnd.openxmlformats-officedocument.presentationml.notesSlide+xml"/>
  <Override PartName="/ppt/charts/chart5.xml" ContentType="application/vnd.openxmlformats-officedocument.drawingml.chart+xml"/>
  <Override PartName="/ppt/drawings/drawing4.xml" ContentType="application/vnd.openxmlformats-officedocument.drawingml.chartshapes+xml"/>
  <Override PartName="/ppt/notesSlides/notesSlide15.xml" ContentType="application/vnd.openxmlformats-officedocument.presentationml.notesSlide+xml"/>
  <Override PartName="/ppt/charts/chart6.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handoutMasterIdLst>
    <p:handoutMasterId r:id="rId42"/>
  </p:handoutMasterIdLst>
  <p:sldIdLst>
    <p:sldId id="257" r:id="rId2"/>
    <p:sldId id="260" r:id="rId3"/>
    <p:sldId id="477" r:id="rId4"/>
    <p:sldId id="466" r:id="rId5"/>
    <p:sldId id="467" r:id="rId6"/>
    <p:sldId id="469" r:id="rId7"/>
    <p:sldId id="470" r:id="rId8"/>
    <p:sldId id="479" r:id="rId9"/>
    <p:sldId id="472" r:id="rId10"/>
    <p:sldId id="262" r:id="rId11"/>
    <p:sldId id="263" r:id="rId12"/>
    <p:sldId id="461" r:id="rId13"/>
    <p:sldId id="297" r:id="rId14"/>
    <p:sldId id="474" r:id="rId15"/>
    <p:sldId id="475" r:id="rId16"/>
    <p:sldId id="476" r:id="rId17"/>
    <p:sldId id="452" r:id="rId18"/>
    <p:sldId id="453" r:id="rId19"/>
    <p:sldId id="454" r:id="rId20"/>
    <p:sldId id="455" r:id="rId21"/>
    <p:sldId id="456" r:id="rId22"/>
    <p:sldId id="457" r:id="rId23"/>
    <p:sldId id="458" r:id="rId24"/>
    <p:sldId id="459" r:id="rId25"/>
    <p:sldId id="460" r:id="rId26"/>
    <p:sldId id="302" r:id="rId27"/>
    <p:sldId id="306" r:id="rId28"/>
    <p:sldId id="307" r:id="rId29"/>
    <p:sldId id="442" r:id="rId30"/>
    <p:sldId id="443" r:id="rId31"/>
    <p:sldId id="444" r:id="rId32"/>
    <p:sldId id="448" r:id="rId33"/>
    <p:sldId id="447" r:id="rId34"/>
    <p:sldId id="478" r:id="rId35"/>
    <p:sldId id="464" r:id="rId36"/>
    <p:sldId id="480" r:id="rId37"/>
    <p:sldId id="481" r:id="rId38"/>
    <p:sldId id="340" r:id="rId39"/>
    <p:sldId id="473"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11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33" autoAdjust="0"/>
    <p:restoredTop sz="70652" autoAdjust="0"/>
  </p:normalViewPr>
  <p:slideViewPr>
    <p:cSldViewPr>
      <p:cViewPr>
        <p:scale>
          <a:sx n="75" d="100"/>
          <a:sy n="75" d="100"/>
        </p:scale>
        <p:origin x="-808" y="-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584"/>
    </p:cViewPr>
  </p:sorterViewPr>
  <p:notesViewPr>
    <p:cSldViewPr>
      <p:cViewPr varScale="1">
        <p:scale>
          <a:sx n="67" d="100"/>
          <a:sy n="67" d="100"/>
        </p:scale>
        <p:origin x="-3168"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 Id="rId2"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 Id="rId2"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oleObject" Target="file:///C:\Users\CECH\AppData\Local\Microsoft\Windows\INetCache\Content.Outlook\SN3O8AFW\CPC%202%200%20Graphs%20September%202015%20SD.xlsx" TargetMode="External"/><Relationship Id="rId2"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1422351233672"/>
          <c:y val="0.0438247011952191"/>
          <c:w val="0.820029027576198"/>
          <c:h val="0.872509960159363"/>
        </c:manualLayout>
      </c:layout>
      <c:barChart>
        <c:barDir val="col"/>
        <c:grouping val="clustered"/>
        <c:varyColors val="0"/>
        <c:ser>
          <c:idx val="0"/>
          <c:order val="0"/>
          <c:tx>
            <c:strRef>
              <c:f>Sheet1!$A$2</c:f>
              <c:strCache>
                <c:ptCount val="1"/>
                <c:pt idx="0">
                  <c:v>Reduction</c:v>
                </c:pt>
              </c:strCache>
            </c:strRef>
          </c:tx>
          <c:spPr>
            <a:solidFill>
              <a:srgbClr val="000000"/>
            </a:solidFill>
            <a:ln w="10914">
              <a:solidFill>
                <a:schemeClr val="tx1"/>
              </a:solidFill>
              <a:prstDash val="solid"/>
            </a:ln>
          </c:spPr>
          <c:invertIfNegative val="0"/>
          <c:dPt>
            <c:idx val="0"/>
            <c:invertIfNegative val="0"/>
            <c:bubble3D val="0"/>
            <c:spPr>
              <a:solidFill>
                <a:srgbClr val="FF0000"/>
              </a:solidFill>
              <a:ln w="10914">
                <a:solidFill>
                  <a:schemeClr val="tx1"/>
                </a:solidFill>
                <a:prstDash val="solid"/>
              </a:ln>
            </c:spPr>
          </c:dPt>
          <c:dPt>
            <c:idx val="1"/>
            <c:invertIfNegative val="0"/>
            <c:bubble3D val="0"/>
            <c:spPr>
              <a:solidFill>
                <a:schemeClr val="tx1"/>
              </a:solidFill>
              <a:ln w="10914">
                <a:solidFill>
                  <a:schemeClr val="tx1"/>
                </a:solidFill>
                <a:prstDash val="solid"/>
              </a:ln>
            </c:spPr>
          </c:dPt>
          <c:dPt>
            <c:idx val="2"/>
            <c:invertIfNegative val="0"/>
            <c:bubble3D val="0"/>
            <c:spPr>
              <a:solidFill>
                <a:schemeClr val="tx1"/>
              </a:solidFill>
              <a:ln w="10914">
                <a:solidFill>
                  <a:schemeClr val="tx1"/>
                </a:solidFill>
                <a:prstDash val="solid"/>
              </a:ln>
            </c:spPr>
          </c:dPt>
          <c:dPt>
            <c:idx val="3"/>
            <c:invertIfNegative val="0"/>
            <c:bubble3D val="0"/>
            <c:spPr>
              <a:solidFill>
                <a:schemeClr val="tx1"/>
              </a:solidFill>
              <a:ln w="10914">
                <a:solidFill>
                  <a:schemeClr val="tx1"/>
                </a:solidFill>
                <a:prstDash val="solid"/>
              </a:ln>
            </c:spPr>
          </c:dPt>
          <c:dLbls>
            <c:dLbl>
              <c:idx val="0"/>
              <c:layout/>
              <c:tx>
                <c:rich>
                  <a:bodyPr/>
                  <a:lstStyle/>
                  <a:p>
                    <a:pPr>
                      <a:defRPr sz="1547" b="0" i="0" u="none" strike="noStrike" baseline="0">
                        <a:solidFill>
                          <a:srgbClr val="FFFFFF"/>
                        </a:solidFill>
                        <a:latin typeface="Arial"/>
                        <a:ea typeface="Arial"/>
                        <a:cs typeface="Arial"/>
                      </a:defRPr>
                    </a:pPr>
                    <a:r>
                      <a:rPr lang="en-US" dirty="0" smtClean="0"/>
                      <a:t>-.19</a:t>
                    </a:r>
                    <a:endParaRPr lang="en-US" dirty="0"/>
                  </a:p>
                </c:rich>
              </c:tx>
              <c:spPr>
                <a:solidFill>
                  <a:srgbClr val="FF0000"/>
                </a:solidFill>
                <a:ln w="21828">
                  <a:noFill/>
                </a:ln>
              </c:spPr>
              <c:dLblPos val="ctr"/>
              <c:showLegendKey val="0"/>
              <c:showVal val="1"/>
              <c:showCatName val="0"/>
              <c:showSerName val="0"/>
              <c:showPercent val="0"/>
              <c:showBubbleSize val="0"/>
              <c:separator>. </c:separator>
              <c:extLst>
                <c:ext xmlns:c15="http://schemas.microsoft.com/office/drawing/2012/chart" uri="{CE6537A1-D6FC-4f65-9D91-7224C49458BB}">
                  <c15:layout/>
                </c:ext>
              </c:extLst>
            </c:dLbl>
            <c:dLbl>
              <c:idx val="1"/>
              <c:layout/>
              <c:spPr>
                <a:solidFill>
                  <a:schemeClr val="tx1"/>
                </a:solidFill>
                <a:ln w="21828">
                  <a:noFill/>
                </a:ln>
              </c:spPr>
              <c:txPr>
                <a:bodyPr/>
                <a:lstStyle/>
                <a:p>
                  <a:pPr>
                    <a:defRPr sz="1547" b="0" i="0" u="none" strike="noStrike" baseline="0">
                      <a:solidFill>
                        <a:srgbClr val="FFFFFF"/>
                      </a:solidFill>
                      <a:latin typeface="Arial"/>
                      <a:ea typeface="Arial"/>
                      <a:cs typeface="Arial"/>
                    </a:defRPr>
                  </a:pPr>
                  <a:endParaRPr lang="en-US"/>
                </a:p>
              </c:txPr>
              <c:dLblPos val="ctr"/>
              <c:showLegendKey val="0"/>
              <c:showVal val="1"/>
              <c:showCatName val="1"/>
              <c:showSerName val="0"/>
              <c:showPercent val="0"/>
              <c:showBubbleSize val="0"/>
              <c:separator>. </c:separator>
              <c:extLst>
                <c:ext xmlns:c15="http://schemas.microsoft.com/office/drawing/2012/chart" uri="{CE6537A1-D6FC-4f65-9D91-7224C49458BB}">
                  <c15:layout/>
                </c:ext>
              </c:extLst>
            </c:dLbl>
            <c:dLbl>
              <c:idx val="2"/>
              <c:layout/>
              <c:spPr>
                <a:solidFill>
                  <a:schemeClr val="tx1"/>
                </a:solidFill>
                <a:ln w="21828">
                  <a:noFill/>
                </a:ln>
              </c:spPr>
              <c:txPr>
                <a:bodyPr/>
                <a:lstStyle/>
                <a:p>
                  <a:pPr>
                    <a:defRPr sz="1547" b="0" i="0" u="none" strike="noStrike" baseline="0">
                      <a:solidFill>
                        <a:srgbClr val="FFFFFF"/>
                      </a:solidFill>
                      <a:latin typeface="Arial"/>
                      <a:ea typeface="Arial"/>
                      <a:cs typeface="Arial"/>
                    </a:defRPr>
                  </a:pPr>
                  <a:endParaRPr lang="en-US"/>
                </a:p>
              </c:txPr>
              <c:dLblPos val="ctr"/>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delete val="1"/>
              <c:extLst>
                <c:ext xmlns:c15="http://schemas.microsoft.com/office/drawing/2012/chart" uri="{CE6537A1-D6FC-4f65-9D91-7224C49458BB}"/>
              </c:extLst>
            </c:dLbl>
            <c:spPr>
              <a:solidFill>
                <a:srgbClr val="FF0000"/>
              </a:solidFill>
              <a:ln w="21828">
                <a:noFill/>
              </a:ln>
            </c:spPr>
            <c:txPr>
              <a:bodyPr wrap="square" lIns="38100" tIns="19050" rIns="38100" bIns="19050" anchor="ctr">
                <a:spAutoFit/>
              </a:bodyPr>
              <a:lstStyle/>
              <a:p>
                <a:pPr>
                  <a:defRPr sz="1547" b="0" i="0" u="none" strike="noStrike" baseline="0">
                    <a:solidFill>
                      <a:srgbClr val="FFFFFF"/>
                    </a:solidFill>
                    <a:latin typeface="Arial"/>
                    <a:ea typeface="Arial"/>
                    <a:cs typeface="Arial"/>
                  </a:defRPr>
                </a:pPr>
                <a:endParaRPr lang="en-US"/>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numRef>
              <c:f>Sheet1!$B$1:$E$1</c:f>
              <c:numCache>
                <c:formatCode>General</c:formatCode>
                <c:ptCount val="4"/>
              </c:numCache>
            </c:numRef>
          </c:cat>
          <c:val>
            <c:numRef>
              <c:f>Sheet1!$B$2:$E$2</c:f>
              <c:numCache>
                <c:formatCode>General</c:formatCode>
                <c:ptCount val="4"/>
                <c:pt idx="0">
                  <c:v>-19.0</c:v>
                </c:pt>
                <c:pt idx="1">
                  <c:v>5.0</c:v>
                </c:pt>
                <c:pt idx="2">
                  <c:v>10.0</c:v>
                </c:pt>
                <c:pt idx="3">
                  <c:v>22.0</c:v>
                </c:pt>
              </c:numCache>
            </c:numRef>
          </c:val>
        </c:ser>
        <c:dLbls>
          <c:showLegendKey val="0"/>
          <c:showVal val="1"/>
          <c:showCatName val="0"/>
          <c:showSerName val="0"/>
          <c:showPercent val="0"/>
          <c:showBubbleSize val="0"/>
        </c:dLbls>
        <c:gapWidth val="150"/>
        <c:axId val="-2142236872"/>
        <c:axId val="-2140197688"/>
      </c:barChart>
      <c:catAx>
        <c:axId val="-2142236872"/>
        <c:scaling>
          <c:orientation val="minMax"/>
        </c:scaling>
        <c:delete val="0"/>
        <c:axPos val="b"/>
        <c:numFmt formatCode="General" sourceLinked="1"/>
        <c:majorTickMark val="out"/>
        <c:minorTickMark val="none"/>
        <c:tickLblPos val="nextTo"/>
        <c:spPr>
          <a:ln w="2729">
            <a:solidFill>
              <a:schemeClr val="tx1"/>
            </a:solidFill>
            <a:prstDash val="solid"/>
          </a:ln>
        </c:spPr>
        <c:txPr>
          <a:bodyPr rot="0" vert="horz"/>
          <a:lstStyle/>
          <a:p>
            <a:pPr>
              <a:defRPr sz="1547" b="0" i="0" u="none" strike="noStrike" baseline="0">
                <a:solidFill>
                  <a:schemeClr val="tx1"/>
                </a:solidFill>
                <a:latin typeface="Arial"/>
                <a:ea typeface="Arial"/>
                <a:cs typeface="Arial"/>
              </a:defRPr>
            </a:pPr>
            <a:endParaRPr lang="en-US"/>
          </a:p>
        </c:txPr>
        <c:crossAx val="-2140197688"/>
        <c:crossesAt val="0.0"/>
        <c:auto val="1"/>
        <c:lblAlgn val="ctr"/>
        <c:lblOffset val="1000"/>
        <c:tickLblSkip val="1"/>
        <c:tickMarkSkip val="1"/>
        <c:noMultiLvlLbl val="0"/>
      </c:catAx>
      <c:valAx>
        <c:axId val="-2140197688"/>
        <c:scaling>
          <c:orientation val="minMax"/>
        </c:scaling>
        <c:delete val="0"/>
        <c:axPos val="l"/>
        <c:title>
          <c:tx>
            <c:rich>
              <a:bodyPr/>
              <a:lstStyle/>
              <a:p>
                <a:pPr>
                  <a:defRPr sz="1600" b="1" i="0" u="none" strike="noStrike" baseline="0">
                    <a:solidFill>
                      <a:schemeClr val="tx1"/>
                    </a:solidFill>
                    <a:latin typeface="+mn-lt"/>
                    <a:ea typeface="Times New Roman"/>
                    <a:cs typeface="Times New Roman"/>
                  </a:defRPr>
                </a:pPr>
                <a:r>
                  <a:rPr lang="en-US" sz="1600" dirty="0">
                    <a:latin typeface="+mn-lt"/>
                  </a:rPr>
                  <a:t>Change In Recidivism Rates</a:t>
                </a:r>
              </a:p>
            </c:rich>
          </c:tx>
          <c:layout>
            <c:manualLayout>
              <c:xMode val="edge"/>
              <c:yMode val="edge"/>
              <c:x val="0.0420899854862119"/>
              <c:y val="0.157370517928287"/>
            </c:manualLayout>
          </c:layout>
          <c:overlay val="0"/>
          <c:spPr>
            <a:noFill/>
            <a:ln w="21828">
              <a:noFill/>
            </a:ln>
          </c:spPr>
        </c:title>
        <c:numFmt formatCode="General" sourceLinked="1"/>
        <c:majorTickMark val="out"/>
        <c:minorTickMark val="none"/>
        <c:tickLblPos val="nextTo"/>
        <c:spPr>
          <a:ln w="2729">
            <a:solidFill>
              <a:schemeClr val="tx1"/>
            </a:solidFill>
            <a:prstDash val="solid"/>
          </a:ln>
        </c:spPr>
        <c:txPr>
          <a:bodyPr rot="0" vert="horz"/>
          <a:lstStyle/>
          <a:p>
            <a:pPr>
              <a:defRPr sz="1547" b="1" i="0" u="none" strike="noStrike" baseline="0">
                <a:solidFill>
                  <a:schemeClr val="tx1"/>
                </a:solidFill>
                <a:latin typeface="Arial"/>
                <a:ea typeface="Arial"/>
                <a:cs typeface="Arial"/>
              </a:defRPr>
            </a:pPr>
            <a:endParaRPr lang="en-US"/>
          </a:p>
        </c:txPr>
        <c:crossAx val="-2142236872"/>
        <c:crosses val="autoZero"/>
        <c:crossBetween val="between"/>
        <c:dispUnits>
          <c:builtInUnit val="hundreds"/>
        </c:dispUnits>
      </c:valAx>
    </c:plotArea>
    <c:plotVisOnly val="1"/>
    <c:dispBlanksAs val="gap"/>
    <c:showDLblsOverMax val="0"/>
  </c:chart>
  <c:spPr>
    <a:noFill/>
    <a:ln>
      <a:noFill/>
    </a:ln>
  </c:spPr>
  <c:txPr>
    <a:bodyPr/>
    <a:lstStyle/>
    <a:p>
      <a:pPr>
        <a:defRPr sz="1547" b="1"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571956901397"/>
          <c:y val="0.019932977127859"/>
          <c:w val="0.818880354844363"/>
          <c:h val="0.815450643776824"/>
        </c:manualLayout>
      </c:layout>
      <c:barChart>
        <c:barDir val="col"/>
        <c:grouping val="stacked"/>
        <c:varyColors val="0"/>
        <c:ser>
          <c:idx val="0"/>
          <c:order val="0"/>
          <c:tx>
            <c:strRef>
              <c:f>Sheet1!$A$2</c:f>
              <c:strCache>
                <c:ptCount val="1"/>
                <c:pt idx="0">
                  <c:v>r-value</c:v>
                </c:pt>
              </c:strCache>
            </c:strRef>
          </c:tx>
          <c:spPr>
            <a:solidFill>
              <a:schemeClr val="accent1"/>
            </a:solidFill>
            <a:ln w="12691">
              <a:solidFill>
                <a:schemeClr val="tx1"/>
              </a:solidFill>
              <a:prstDash val="solid"/>
            </a:ln>
          </c:spPr>
          <c:invertIfNegative val="0"/>
          <c:dPt>
            <c:idx val="0"/>
            <c:invertIfNegative val="0"/>
            <c:bubble3D val="0"/>
            <c:spPr>
              <a:solidFill>
                <a:srgbClr val="FF0000"/>
              </a:solidFill>
              <a:ln w="12691">
                <a:solidFill>
                  <a:schemeClr val="tx1"/>
                </a:solidFill>
                <a:prstDash val="solid"/>
              </a:ln>
            </c:spPr>
          </c:dPt>
          <c:dPt>
            <c:idx val="1"/>
            <c:invertIfNegative val="0"/>
            <c:bubble3D val="0"/>
            <c:spPr>
              <a:solidFill>
                <a:schemeClr val="tx1"/>
              </a:solidFill>
              <a:ln w="12691">
                <a:solidFill>
                  <a:schemeClr val="tx1"/>
                </a:solidFill>
                <a:prstDash val="solid"/>
              </a:ln>
            </c:spPr>
          </c:dPt>
          <c:dPt>
            <c:idx val="2"/>
            <c:invertIfNegative val="0"/>
            <c:bubble3D val="0"/>
            <c:spPr>
              <a:solidFill>
                <a:schemeClr val="tx1"/>
              </a:solidFill>
              <a:ln w="12691">
                <a:solidFill>
                  <a:schemeClr val="tx1"/>
                </a:solidFill>
                <a:prstDash val="solid"/>
              </a:ln>
            </c:spPr>
          </c:dPt>
          <c:dPt>
            <c:idx val="3"/>
            <c:invertIfNegative val="0"/>
            <c:bubble3D val="0"/>
            <c:spPr>
              <a:solidFill>
                <a:schemeClr val="tx1"/>
              </a:solidFill>
              <a:ln w="12691">
                <a:solidFill>
                  <a:schemeClr val="tx1"/>
                </a:solidFill>
                <a:prstDash val="solid"/>
              </a:ln>
            </c:spPr>
          </c:dPt>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0.00455846894809676"/>
                  <c:y val="-0.00551193771735894"/>
                </c:manualLayout>
              </c:layout>
              <c:tx>
                <c:rich>
                  <a:bodyPr/>
                  <a:lstStyle/>
                  <a:p>
                    <a:pPr algn="ctr">
                      <a:defRPr/>
                    </a:pPr>
                    <a:r>
                      <a:rPr lang="en-US" dirty="0"/>
                      <a:t>.16</a:t>
                    </a:r>
                  </a:p>
                </c:rich>
              </c:tx>
              <c:spPr>
                <a:noFill/>
                <a:ln w="25382">
                  <a:noFill/>
                </a:ln>
              </c:spPr>
              <c:showLegendKey val="0"/>
              <c:showVal val="1"/>
              <c:showCatName val="0"/>
              <c:showSerName val="0"/>
              <c:showPercent val="0"/>
              <c:showBubbleSize val="0"/>
              <c:extLst>
                <c:ext xmlns:c15="http://schemas.microsoft.com/office/drawing/2012/chart" uri="{CE6537A1-D6FC-4f65-9D91-7224C49458BB}">
                  <c15:layout/>
                </c:ext>
              </c:extLst>
            </c:dLbl>
            <c:spPr>
              <a:noFill/>
              <a:ln w="25382">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0-19% (9)</c:v>
                </c:pt>
                <c:pt idx="1">
                  <c:v>20-39% (37)</c:v>
                </c:pt>
                <c:pt idx="2">
                  <c:v>40-59% (17)</c:v>
                </c:pt>
                <c:pt idx="3">
                  <c:v>60+% (3)</c:v>
                </c:pt>
              </c:strCache>
            </c:strRef>
          </c:cat>
          <c:val>
            <c:numRef>
              <c:f>Sheet1!$B$2:$E$2</c:f>
              <c:numCache>
                <c:formatCode>General</c:formatCode>
                <c:ptCount val="4"/>
                <c:pt idx="0">
                  <c:v>-0.15</c:v>
                </c:pt>
                <c:pt idx="1">
                  <c:v>0.02</c:v>
                </c:pt>
                <c:pt idx="2">
                  <c:v>0.12</c:v>
                </c:pt>
                <c:pt idx="3">
                  <c:v>0.16</c:v>
                </c:pt>
              </c:numCache>
            </c:numRef>
          </c:val>
        </c:ser>
        <c:dLbls>
          <c:showLegendKey val="0"/>
          <c:showVal val="1"/>
          <c:showCatName val="0"/>
          <c:showSerName val="0"/>
          <c:showPercent val="0"/>
          <c:showBubbleSize val="0"/>
        </c:dLbls>
        <c:gapWidth val="150"/>
        <c:overlap val="100"/>
        <c:axId val="-2143467496"/>
        <c:axId val="2062856392"/>
      </c:barChart>
      <c:catAx>
        <c:axId val="-2143467496"/>
        <c:scaling>
          <c:orientation val="minMax"/>
        </c:scaling>
        <c:delete val="0"/>
        <c:axPos val="b"/>
        <c:title>
          <c:tx>
            <c:rich>
              <a:bodyPr/>
              <a:lstStyle/>
              <a:p>
                <a:pPr>
                  <a:defRPr/>
                </a:pPr>
                <a:r>
                  <a:rPr lang="en-US" dirty="0"/>
                  <a:t>Program Percentage Score</a:t>
                </a:r>
              </a:p>
            </c:rich>
          </c:tx>
          <c:layout>
            <c:manualLayout>
              <c:xMode val="edge"/>
              <c:yMode val="edge"/>
              <c:x val="0.301584713652927"/>
              <c:y val="0.924603554553355"/>
            </c:manualLayout>
          </c:layout>
          <c:overlay val="0"/>
          <c:spPr>
            <a:noFill/>
            <a:ln w="25382">
              <a:noFill/>
            </a:ln>
          </c:spPr>
        </c:title>
        <c:numFmt formatCode="General" sourceLinked="1"/>
        <c:majorTickMark val="out"/>
        <c:minorTickMark val="none"/>
        <c:tickLblPos val="low"/>
        <c:spPr>
          <a:ln w="3173">
            <a:solidFill>
              <a:schemeClr val="tx1"/>
            </a:solidFill>
            <a:prstDash val="solid"/>
          </a:ln>
        </c:spPr>
        <c:txPr>
          <a:bodyPr rot="0" vert="horz"/>
          <a:lstStyle/>
          <a:p>
            <a:pPr>
              <a:defRPr/>
            </a:pPr>
            <a:endParaRPr lang="en-US"/>
          </a:p>
        </c:txPr>
        <c:crossAx val="2062856392"/>
        <c:crosses val="autoZero"/>
        <c:auto val="1"/>
        <c:lblAlgn val="ctr"/>
        <c:lblOffset val="100"/>
        <c:noMultiLvlLbl val="0"/>
      </c:catAx>
      <c:valAx>
        <c:axId val="2062856392"/>
        <c:scaling>
          <c:orientation val="minMax"/>
        </c:scaling>
        <c:delete val="0"/>
        <c:axPos val="l"/>
        <c:majorGridlines>
          <c:spPr>
            <a:ln w="3173">
              <a:noFill/>
              <a:prstDash val="solid"/>
            </a:ln>
          </c:spPr>
        </c:majorGridlines>
        <c:numFmt formatCode="General" sourceLinked="1"/>
        <c:majorTickMark val="out"/>
        <c:minorTickMark val="none"/>
        <c:tickLblPos val="nextTo"/>
        <c:spPr>
          <a:ln w="3173">
            <a:solidFill>
              <a:schemeClr val="tx1"/>
            </a:solidFill>
            <a:prstDash val="solid"/>
          </a:ln>
        </c:spPr>
        <c:txPr>
          <a:bodyPr rot="0" vert="horz"/>
          <a:lstStyle/>
          <a:p>
            <a:pPr>
              <a:defRPr/>
            </a:pPr>
            <a:endParaRPr lang="en-US"/>
          </a:p>
        </c:txPr>
        <c:crossAx val="-2143467496"/>
        <c:crosses val="autoZero"/>
        <c:crossBetween val="between"/>
      </c:valAx>
      <c:spPr>
        <a:noFill/>
        <a:ln w="12700">
          <a:noFill/>
          <a:prstDash val="solid"/>
        </a:ln>
      </c:spPr>
    </c:plotArea>
    <c:plotVisOnly val="1"/>
    <c:dispBlanksAs val="gap"/>
    <c:showDLblsOverMax val="0"/>
  </c:chart>
  <c:spPr>
    <a:noFill/>
    <a:ln>
      <a:noFill/>
    </a:ln>
  </c:spPr>
  <c:txPr>
    <a:bodyPr/>
    <a:lstStyle/>
    <a:p>
      <a:pPr>
        <a:defRPr sz="1550" b="1"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571956901397"/>
          <c:y val="0.019932977127859"/>
          <c:w val="0.818880354844363"/>
          <c:h val="0.815450643776824"/>
        </c:manualLayout>
      </c:layout>
      <c:barChart>
        <c:barDir val="col"/>
        <c:grouping val="stacked"/>
        <c:varyColors val="0"/>
        <c:ser>
          <c:idx val="0"/>
          <c:order val="0"/>
          <c:tx>
            <c:strRef>
              <c:f>Sheet1!$A$2</c:f>
              <c:strCache>
                <c:ptCount val="1"/>
                <c:pt idx="0">
                  <c:v>r-value</c:v>
                </c:pt>
              </c:strCache>
            </c:strRef>
          </c:tx>
          <c:spPr>
            <a:solidFill>
              <a:schemeClr val="accent1"/>
            </a:solidFill>
            <a:ln w="12691">
              <a:solidFill>
                <a:schemeClr val="tx1"/>
              </a:solidFill>
              <a:prstDash val="solid"/>
            </a:ln>
          </c:spPr>
          <c:invertIfNegative val="0"/>
          <c:dPt>
            <c:idx val="0"/>
            <c:invertIfNegative val="0"/>
            <c:bubble3D val="0"/>
            <c:spPr>
              <a:solidFill>
                <a:srgbClr val="FF0000"/>
              </a:solidFill>
              <a:ln w="12691">
                <a:solidFill>
                  <a:schemeClr val="tx1"/>
                </a:solidFill>
                <a:prstDash val="solid"/>
              </a:ln>
            </c:spPr>
          </c:dPt>
          <c:dPt>
            <c:idx val="1"/>
            <c:invertIfNegative val="0"/>
            <c:bubble3D val="0"/>
            <c:spPr>
              <a:solidFill>
                <a:schemeClr val="tx1"/>
              </a:solidFill>
              <a:ln w="12691">
                <a:solidFill>
                  <a:schemeClr val="tx1"/>
                </a:solidFill>
                <a:prstDash val="solid"/>
              </a:ln>
            </c:spPr>
          </c:dPt>
          <c:dPt>
            <c:idx val="2"/>
            <c:invertIfNegative val="0"/>
            <c:bubble3D val="0"/>
            <c:spPr>
              <a:solidFill>
                <a:schemeClr val="tx1"/>
              </a:solidFill>
              <a:ln w="12691">
                <a:solidFill>
                  <a:schemeClr val="tx1"/>
                </a:solidFill>
                <a:prstDash val="solid"/>
              </a:ln>
            </c:spPr>
          </c:dPt>
          <c:dPt>
            <c:idx val="3"/>
            <c:invertIfNegative val="0"/>
            <c:bubble3D val="0"/>
            <c:spPr>
              <a:solidFill>
                <a:schemeClr val="tx1"/>
              </a:solidFill>
              <a:ln w="12691">
                <a:solidFill>
                  <a:schemeClr val="tx1"/>
                </a:solidFill>
                <a:prstDash val="solid"/>
              </a:ln>
            </c:spPr>
          </c:dPt>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0.00455846894809676"/>
                  <c:y val="-0.00551193771735894"/>
                </c:manualLayout>
              </c:layout>
              <c:tx>
                <c:rich>
                  <a:bodyPr anchorCtr="0"/>
                  <a:lstStyle/>
                  <a:p>
                    <a:pPr algn="ctr">
                      <a:defRPr sz="1550" b="1" i="0" u="none" strike="noStrike" baseline="0">
                        <a:solidFill>
                          <a:schemeClr val="bg1"/>
                        </a:solidFill>
                        <a:latin typeface="Arial"/>
                        <a:ea typeface="Arial"/>
                        <a:cs typeface="Arial"/>
                      </a:defRPr>
                    </a:pPr>
                    <a:r>
                      <a:rPr lang="en-US" dirty="0" smtClean="0"/>
                      <a:t>.16</a:t>
                    </a:r>
                    <a:endParaRPr lang="en-US" dirty="0"/>
                  </a:p>
                </c:rich>
              </c:tx>
              <c:spPr>
                <a:noFill/>
                <a:ln w="25382">
                  <a:noFill/>
                </a:ln>
              </c:spPr>
              <c:showLegendKey val="0"/>
              <c:showVal val="1"/>
              <c:showCatName val="0"/>
              <c:showSerName val="0"/>
              <c:showPercent val="0"/>
              <c:showBubbleSize val="0"/>
              <c:extLst>
                <c:ext xmlns:c15="http://schemas.microsoft.com/office/drawing/2012/chart" uri="{CE6537A1-D6FC-4f65-9D91-7224C49458BB}">
                  <c15:layout/>
                </c:ext>
              </c:extLst>
            </c:dLbl>
            <c:spPr>
              <a:noFill/>
              <a:ln w="25382">
                <a:noFill/>
              </a:ln>
            </c:spPr>
            <c:txPr>
              <a:bodyPr wrap="square" lIns="38100" tIns="19050" rIns="38100" bIns="19050" anchor="ctr">
                <a:spAutoFit/>
              </a:bodyPr>
              <a:lstStyle/>
              <a:p>
                <a:pPr>
                  <a:defRPr sz="1199" b="1" i="0" u="none" strike="noStrike" baseline="0">
                    <a:solidFill>
                      <a:schemeClr val="bg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3"/>
                <c:pt idx="0">
                  <c:v>0-60%</c:v>
                </c:pt>
                <c:pt idx="1">
                  <c:v>60-69%</c:v>
                </c:pt>
                <c:pt idx="2">
                  <c:v>70% + </c:v>
                </c:pt>
              </c:strCache>
            </c:strRef>
          </c:cat>
          <c:val>
            <c:numRef>
              <c:f>Sheet1!$B$2:$E$2</c:f>
              <c:numCache>
                <c:formatCode>General</c:formatCode>
                <c:ptCount val="4"/>
                <c:pt idx="0">
                  <c:v>-0.17</c:v>
                </c:pt>
                <c:pt idx="1">
                  <c:v>0.05</c:v>
                </c:pt>
                <c:pt idx="2">
                  <c:v>0.1</c:v>
                </c:pt>
              </c:numCache>
            </c:numRef>
          </c:val>
        </c:ser>
        <c:dLbls>
          <c:showLegendKey val="0"/>
          <c:showVal val="1"/>
          <c:showCatName val="0"/>
          <c:showSerName val="0"/>
          <c:showPercent val="0"/>
          <c:showBubbleSize val="0"/>
        </c:dLbls>
        <c:gapWidth val="150"/>
        <c:overlap val="100"/>
        <c:axId val="2062558568"/>
        <c:axId val="-2144131480"/>
      </c:barChart>
      <c:catAx>
        <c:axId val="2062558568"/>
        <c:scaling>
          <c:orientation val="minMax"/>
        </c:scaling>
        <c:delete val="0"/>
        <c:axPos val="b"/>
        <c:title>
          <c:tx>
            <c:rich>
              <a:bodyPr/>
              <a:lstStyle/>
              <a:p>
                <a:pPr>
                  <a:defRPr sz="1199" b="1" i="0" u="none" strike="noStrike" baseline="0">
                    <a:solidFill>
                      <a:schemeClr val="tx1"/>
                    </a:solidFill>
                    <a:latin typeface="Arial"/>
                    <a:ea typeface="Arial"/>
                    <a:cs typeface="Arial"/>
                  </a:defRPr>
                </a:pPr>
                <a:r>
                  <a:rPr lang="en-US" sz="2000" dirty="0"/>
                  <a:t>Program Percentage Score</a:t>
                </a:r>
              </a:p>
            </c:rich>
          </c:tx>
          <c:layout>
            <c:manualLayout>
              <c:xMode val="edge"/>
              <c:yMode val="edge"/>
              <c:x val="0.301584713652927"/>
              <c:y val="0.924603554553355"/>
            </c:manualLayout>
          </c:layout>
          <c:overlay val="0"/>
          <c:spPr>
            <a:noFill/>
            <a:ln w="25382">
              <a:noFill/>
            </a:ln>
          </c:spPr>
        </c:title>
        <c:numFmt formatCode="General" sourceLinked="1"/>
        <c:majorTickMark val="out"/>
        <c:minorTickMark val="none"/>
        <c:tickLblPos val="low"/>
        <c:spPr>
          <a:ln w="3173">
            <a:solidFill>
              <a:schemeClr val="tx1"/>
            </a:solidFill>
            <a:prstDash val="solid"/>
          </a:ln>
        </c:spPr>
        <c:txPr>
          <a:bodyPr rot="0" vert="horz"/>
          <a:lstStyle/>
          <a:p>
            <a:pPr>
              <a:defRPr sz="1199" b="1" i="0" u="none" strike="noStrike" baseline="0">
                <a:solidFill>
                  <a:schemeClr val="tx1"/>
                </a:solidFill>
                <a:latin typeface="Arial"/>
                <a:ea typeface="Arial"/>
                <a:cs typeface="Arial"/>
              </a:defRPr>
            </a:pPr>
            <a:endParaRPr lang="en-US"/>
          </a:p>
        </c:txPr>
        <c:crossAx val="-2144131480"/>
        <c:crosses val="autoZero"/>
        <c:auto val="1"/>
        <c:lblAlgn val="ctr"/>
        <c:lblOffset val="100"/>
        <c:noMultiLvlLbl val="0"/>
      </c:catAx>
      <c:valAx>
        <c:axId val="-2144131480"/>
        <c:scaling>
          <c:orientation val="minMax"/>
        </c:scaling>
        <c:delete val="0"/>
        <c:axPos val="l"/>
        <c:majorGridlines>
          <c:spPr>
            <a:ln w="3173">
              <a:noFill/>
              <a:prstDash val="solid"/>
            </a:ln>
          </c:spPr>
        </c:majorGridlines>
        <c:numFmt formatCode="General" sourceLinked="1"/>
        <c:majorTickMark val="out"/>
        <c:minorTickMark val="none"/>
        <c:tickLblPos val="nextTo"/>
        <c:spPr>
          <a:ln w="3173">
            <a:solidFill>
              <a:schemeClr val="tx1"/>
            </a:solidFill>
            <a:prstDash val="solid"/>
          </a:ln>
        </c:spPr>
        <c:txPr>
          <a:bodyPr rot="0" vert="horz"/>
          <a:lstStyle/>
          <a:p>
            <a:pPr>
              <a:defRPr sz="1550" b="1" i="0" u="none" strike="noStrike" baseline="0">
                <a:solidFill>
                  <a:schemeClr val="tx1"/>
                </a:solidFill>
                <a:latin typeface="Arial"/>
                <a:ea typeface="Arial"/>
                <a:cs typeface="Arial"/>
              </a:defRPr>
            </a:pPr>
            <a:endParaRPr lang="en-US"/>
          </a:p>
        </c:txPr>
        <c:crossAx val="2062558568"/>
        <c:crosses val="autoZero"/>
        <c:crossBetween val="between"/>
      </c:valAx>
      <c:spPr>
        <a:noFill/>
        <a:ln w="12700">
          <a:noFill/>
          <a:prstDash val="solid"/>
        </a:ln>
      </c:spPr>
    </c:plotArea>
    <c:plotVisOnly val="1"/>
    <c:dispBlanksAs val="gap"/>
    <c:showDLblsOverMax val="0"/>
  </c:chart>
  <c:spPr>
    <a:noFill/>
    <a:ln>
      <a:noFill/>
    </a:ln>
  </c:spPr>
  <c:txPr>
    <a:bodyPr/>
    <a:lstStyle/>
    <a:p>
      <a:pPr>
        <a:defRPr sz="1799" b="1"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59"/>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0.100496277915633"/>
          <c:y val="0.0412371134020619"/>
          <c:w val="0.887096774193549"/>
          <c:h val="0.754639175257732"/>
        </c:manualLayout>
      </c:layout>
      <c:bar3DChart>
        <c:barDir val="col"/>
        <c:grouping val="clustered"/>
        <c:varyColors val="0"/>
        <c:ser>
          <c:idx val="0"/>
          <c:order val="0"/>
          <c:tx>
            <c:strRef>
              <c:f>Sheet1!$A$2</c:f>
              <c:strCache>
                <c:ptCount val="1"/>
                <c:pt idx="0">
                  <c:v>Average</c:v>
                </c:pt>
              </c:strCache>
            </c:strRef>
          </c:tx>
          <c:spPr>
            <a:solidFill>
              <a:srgbClr val="C00000"/>
            </a:solidFill>
            <a:ln w="11208">
              <a:solidFill>
                <a:schemeClr val="tx1"/>
              </a:solidFill>
              <a:prstDash val="solid"/>
            </a:ln>
          </c:spPr>
          <c:invertIfNegative val="0"/>
          <c:dLbls>
            <c:dLbl>
              <c:idx val="0"/>
              <c:layout>
                <c:manualLayout>
                  <c:x val="0.00130909945562354"/>
                  <c:y val="-0.0321246169796847"/>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00957067674734292"/>
                  <c:y val="-0.0241908736078204"/>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00666585296428943"/>
                  <c:y val="-0.023132643914078"/>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0124460406778449"/>
                  <c:y val="-0.015320207652807"/>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0107819116838733"/>
                  <c:y val="-0.025006242728721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0103586254520191"/>
                  <c:y val="-0.0336886518282749"/>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0148979704034571"/>
                  <c:y val="-0.0248179858732614"/>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0119932945934393"/>
                  <c:y val="-0.0256294860033224"/>
                </c:manualLayout>
              </c:layout>
              <c:showLegendKey val="0"/>
              <c:showVal val="1"/>
              <c:showCatName val="0"/>
              <c:showSerName val="0"/>
              <c:showPercent val="0"/>
              <c:showBubbleSize val="0"/>
              <c:extLst>
                <c:ext xmlns:c15="http://schemas.microsoft.com/office/drawing/2012/chart" uri="{CE6537A1-D6FC-4f65-9D91-7224C49458BB}"/>
              </c:extLst>
            </c:dLbl>
            <c:spPr>
              <a:noFill/>
              <a:ln w="22415">
                <a:noFill/>
              </a:ln>
            </c:spPr>
            <c:txPr>
              <a:bodyPr/>
              <a:lstStyle/>
              <a:p>
                <a:pPr>
                  <a:defRPr sz="1412" b="1" i="0" u="none" strike="noStrike" baseline="0">
                    <a:solidFill>
                      <a:schemeClr val="tx1"/>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0">
                  <c:v>Leadership</c:v>
                </c:pt>
                <c:pt idx="1">
                  <c:v>Staff</c:v>
                </c:pt>
                <c:pt idx="2">
                  <c:v>QA</c:v>
                </c:pt>
                <c:pt idx="3">
                  <c:v>Assessment</c:v>
                </c:pt>
                <c:pt idx="4">
                  <c:v>Treatment</c:v>
                </c:pt>
                <c:pt idx="5">
                  <c:v>Capacity</c:v>
                </c:pt>
                <c:pt idx="6">
                  <c:v>Content</c:v>
                </c:pt>
                <c:pt idx="7">
                  <c:v>Overall</c:v>
                </c:pt>
              </c:strCache>
            </c:strRef>
          </c:cat>
          <c:val>
            <c:numRef>
              <c:f>Sheet1!$B$2:$I$2</c:f>
              <c:numCache>
                <c:formatCode>General</c:formatCode>
                <c:ptCount val="8"/>
                <c:pt idx="0">
                  <c:v>68.0</c:v>
                </c:pt>
                <c:pt idx="1">
                  <c:v>62.0</c:v>
                </c:pt>
                <c:pt idx="2">
                  <c:v>31.0</c:v>
                </c:pt>
                <c:pt idx="3">
                  <c:v>53.0</c:v>
                </c:pt>
                <c:pt idx="4">
                  <c:v>34.0</c:v>
                </c:pt>
                <c:pt idx="5">
                  <c:v>56.0</c:v>
                </c:pt>
                <c:pt idx="6">
                  <c:v>40.0</c:v>
                </c:pt>
                <c:pt idx="7">
                  <c:v>47.0</c:v>
                </c:pt>
              </c:numCache>
            </c:numRef>
          </c:val>
        </c:ser>
        <c:dLbls>
          <c:showLegendKey val="0"/>
          <c:showVal val="0"/>
          <c:showCatName val="0"/>
          <c:showSerName val="0"/>
          <c:showPercent val="0"/>
          <c:showBubbleSize val="0"/>
        </c:dLbls>
        <c:gapWidth val="150"/>
        <c:gapDepth val="0"/>
        <c:shape val="box"/>
        <c:axId val="-2085997368"/>
        <c:axId val="-2085993640"/>
        <c:axId val="0"/>
      </c:bar3DChart>
      <c:catAx>
        <c:axId val="-2085997368"/>
        <c:scaling>
          <c:orientation val="minMax"/>
        </c:scaling>
        <c:delete val="0"/>
        <c:axPos val="b"/>
        <c:numFmt formatCode="General" sourceLinked="1"/>
        <c:majorTickMark val="out"/>
        <c:minorTickMark val="none"/>
        <c:tickLblPos val="low"/>
        <c:spPr>
          <a:ln w="2802">
            <a:solidFill>
              <a:schemeClr val="tx1"/>
            </a:solidFill>
            <a:prstDash val="solid"/>
          </a:ln>
        </c:spPr>
        <c:txPr>
          <a:bodyPr rot="-3000000" vert="horz"/>
          <a:lstStyle/>
          <a:p>
            <a:pPr>
              <a:defRPr sz="1059" b="1" i="0" u="none" strike="noStrike" baseline="0">
                <a:solidFill>
                  <a:schemeClr val="tx1"/>
                </a:solidFill>
                <a:latin typeface="Times New Roman"/>
                <a:ea typeface="Times New Roman"/>
                <a:cs typeface="Times New Roman"/>
              </a:defRPr>
            </a:pPr>
            <a:endParaRPr lang="en-US"/>
          </a:p>
        </c:txPr>
        <c:crossAx val="-2085993640"/>
        <c:crosses val="autoZero"/>
        <c:auto val="1"/>
        <c:lblAlgn val="ctr"/>
        <c:lblOffset val="100"/>
        <c:tickLblSkip val="1"/>
        <c:tickMarkSkip val="1"/>
        <c:noMultiLvlLbl val="0"/>
      </c:catAx>
      <c:valAx>
        <c:axId val="-2085993640"/>
        <c:scaling>
          <c:orientation val="minMax"/>
          <c:max val="100.0"/>
        </c:scaling>
        <c:delete val="0"/>
        <c:axPos val="l"/>
        <c:majorGridlines>
          <c:spPr>
            <a:ln w="2802">
              <a:solidFill>
                <a:schemeClr val="tx1"/>
              </a:solidFill>
              <a:prstDash val="solid"/>
            </a:ln>
          </c:spPr>
        </c:majorGridlines>
        <c:numFmt formatCode="General" sourceLinked="1"/>
        <c:majorTickMark val="out"/>
        <c:minorTickMark val="none"/>
        <c:tickLblPos val="nextTo"/>
        <c:spPr>
          <a:ln w="2802">
            <a:solidFill>
              <a:schemeClr val="tx1"/>
            </a:solidFill>
            <a:prstDash val="solid"/>
          </a:ln>
        </c:spPr>
        <c:txPr>
          <a:bodyPr rot="0" vert="horz"/>
          <a:lstStyle/>
          <a:p>
            <a:pPr>
              <a:defRPr sz="1412" b="1" i="0" u="none" strike="noStrike" baseline="0">
                <a:solidFill>
                  <a:schemeClr val="tx1"/>
                </a:solidFill>
                <a:latin typeface="Times New Roman"/>
                <a:ea typeface="Times New Roman"/>
                <a:cs typeface="Times New Roman"/>
              </a:defRPr>
            </a:pPr>
            <a:endParaRPr lang="en-US"/>
          </a:p>
        </c:txPr>
        <c:crossAx val="-2085997368"/>
        <c:crosses val="autoZero"/>
        <c:crossBetween val="between"/>
      </c:valAx>
      <c:spPr>
        <a:noFill/>
        <a:ln w="22415">
          <a:noFill/>
        </a:ln>
      </c:spPr>
    </c:plotArea>
    <c:plotVisOnly val="1"/>
    <c:dispBlanksAs val="gap"/>
    <c:showDLblsOverMax val="0"/>
  </c:chart>
  <c:spPr>
    <a:noFill/>
    <a:ln>
      <a:noFill/>
    </a:ln>
  </c:spPr>
  <c:txPr>
    <a:bodyPr/>
    <a:lstStyle/>
    <a:p>
      <a:pPr>
        <a:defRPr sz="1588"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5"/>
    </mc:Choice>
    <mc:Fallback>
      <c:style val="25"/>
    </mc:Fallback>
  </mc:AlternateContent>
  <c:chart>
    <c:autoTitleDeleted val="1"/>
    <c:plotArea>
      <c:layout>
        <c:manualLayout>
          <c:layoutTarget val="inner"/>
          <c:xMode val="edge"/>
          <c:yMode val="edge"/>
          <c:x val="0.190970253718285"/>
          <c:y val="0.106870321765335"/>
          <c:w val="0.798032079323418"/>
          <c:h val="0.724188914255541"/>
        </c:manualLayout>
      </c:layout>
      <c:barChart>
        <c:barDir val="col"/>
        <c:grouping val="clustered"/>
        <c:varyColors val="0"/>
        <c:ser>
          <c:idx val="2"/>
          <c:order val="1"/>
          <c:tx>
            <c:strRef>
              <c:f>'[CPC 2 0 Graphs September 2015 SD.xlsx]CPC'!$A$31</c:f>
              <c:strCache>
                <c:ptCount val="1"/>
                <c:pt idx="0">
                  <c:v>Original CPC National Average</c:v>
                </c:pt>
              </c:strCache>
            </c:strRef>
          </c:tx>
          <c:spPr>
            <a:solidFill>
              <a:schemeClr val="bg1">
                <a:lumMod val="85000"/>
              </a:schemeClr>
            </a:solidFill>
          </c:spPr>
          <c:invertIfNegative val="0"/>
          <c:cat>
            <c:strRef>
              <c:f>'[CPC 2 0 Graphs September 2015 SD.xlsx]CPC'!$B$29:$I$29</c:f>
              <c:strCache>
                <c:ptCount val="8"/>
                <c:pt idx="0">
                  <c:v>Program Leadership &amp; Development</c:v>
                </c:pt>
                <c:pt idx="1">
                  <c:v>Staff Characteristics</c:v>
                </c:pt>
                <c:pt idx="2">
                  <c:v>Offender Assessment</c:v>
                </c:pt>
                <c:pt idx="3">
                  <c:v>Treatment Characteristics </c:v>
                </c:pt>
                <c:pt idx="4">
                  <c:v>Quality Assurance</c:v>
                </c:pt>
                <c:pt idx="5">
                  <c:v>Overall Capacity</c:v>
                </c:pt>
                <c:pt idx="6">
                  <c:v>Overall Content</c:v>
                </c:pt>
                <c:pt idx="7">
                  <c:v>Overall</c:v>
                </c:pt>
              </c:strCache>
            </c:strRef>
          </c:cat>
          <c:val>
            <c:numRef>
              <c:f>'[CPC 2 0 Graphs September 2015 SD.xlsx]CPC'!$B$31:$I$31</c:f>
              <c:numCache>
                <c:formatCode>General</c:formatCode>
                <c:ptCount val="8"/>
                <c:pt idx="0">
                  <c:v>70.0</c:v>
                </c:pt>
                <c:pt idx="1">
                  <c:v>60.0</c:v>
                </c:pt>
                <c:pt idx="2">
                  <c:v>47.0</c:v>
                </c:pt>
                <c:pt idx="3">
                  <c:v>34.0</c:v>
                </c:pt>
                <c:pt idx="4">
                  <c:v>28.0</c:v>
                </c:pt>
                <c:pt idx="5">
                  <c:v>53.0</c:v>
                </c:pt>
                <c:pt idx="6">
                  <c:v>40.0</c:v>
                </c:pt>
                <c:pt idx="7">
                  <c:v>47.0</c:v>
                </c:pt>
              </c:numCache>
            </c:numRef>
          </c:val>
        </c:ser>
        <c:ser>
          <c:idx val="0"/>
          <c:order val="0"/>
          <c:tx>
            <c:strRef>
              <c:f>'[CPC 2 0 Graphs September 2015 SD.xlsx]CPC'!$A$3</c:f>
              <c:strCache>
                <c:ptCount val="1"/>
                <c:pt idx="0">
                  <c:v>CPC 2.0 National Average</c:v>
                </c:pt>
              </c:strCache>
            </c:strRef>
          </c:tx>
          <c:invertIfNegative val="0"/>
          <c:dPt>
            <c:idx val="5"/>
            <c:invertIfNegative val="0"/>
            <c:bubble3D val="0"/>
            <c:spPr>
              <a:scene3d>
                <a:camera prst="orthographicFront"/>
                <a:lightRig rig="threePt" dir="t">
                  <a:rot lat="0" lon="0" rev="1200000"/>
                </a:lightRig>
              </a:scene3d>
              <a:sp3d>
                <a:bevelT w="101600" h="25400"/>
              </a:sp3d>
            </c:spPr>
          </c:dPt>
          <c:cat>
            <c:strRef>
              <c:f>'[CPC 2 0 Graphs September 2015 SD.xlsx]CPC'!$B$2:$I$2</c:f>
              <c:strCache>
                <c:ptCount val="8"/>
                <c:pt idx="0">
                  <c:v>Program Leadership &amp; Development</c:v>
                </c:pt>
                <c:pt idx="1">
                  <c:v>Staff Characteristics</c:v>
                </c:pt>
                <c:pt idx="2">
                  <c:v>Offender Assessment</c:v>
                </c:pt>
                <c:pt idx="3">
                  <c:v>Treatment Characteristics </c:v>
                </c:pt>
                <c:pt idx="4">
                  <c:v>Quality Assurance</c:v>
                </c:pt>
                <c:pt idx="5">
                  <c:v>Overall Capacity</c:v>
                </c:pt>
                <c:pt idx="6">
                  <c:v>Overall Content</c:v>
                </c:pt>
                <c:pt idx="7">
                  <c:v>Overall</c:v>
                </c:pt>
              </c:strCache>
            </c:strRef>
          </c:cat>
          <c:val>
            <c:numRef>
              <c:f>'[CPC 2 0 Graphs September 2015 SD.xlsx]CPC'!$B$3:$I$3</c:f>
              <c:numCache>
                <c:formatCode>General</c:formatCode>
                <c:ptCount val="8"/>
                <c:pt idx="0">
                  <c:v>68.4</c:v>
                </c:pt>
                <c:pt idx="1">
                  <c:v>61.9</c:v>
                </c:pt>
                <c:pt idx="2">
                  <c:v>53.2</c:v>
                </c:pt>
                <c:pt idx="3">
                  <c:v>34.5</c:v>
                </c:pt>
                <c:pt idx="4">
                  <c:v>31.2</c:v>
                </c:pt>
                <c:pt idx="5">
                  <c:v>56.1</c:v>
                </c:pt>
                <c:pt idx="6">
                  <c:v>40.3</c:v>
                </c:pt>
                <c:pt idx="7">
                  <c:v>46.9</c:v>
                </c:pt>
              </c:numCache>
            </c:numRef>
          </c:val>
        </c:ser>
        <c:dLbls>
          <c:showLegendKey val="0"/>
          <c:showVal val="0"/>
          <c:showCatName val="0"/>
          <c:showSerName val="0"/>
          <c:showPercent val="0"/>
          <c:showBubbleSize val="0"/>
        </c:dLbls>
        <c:gapWidth val="150"/>
        <c:axId val="-2086091336"/>
        <c:axId val="-2086094264"/>
      </c:barChart>
      <c:catAx>
        <c:axId val="-2086091336"/>
        <c:scaling>
          <c:orientation val="minMax"/>
        </c:scaling>
        <c:delete val="0"/>
        <c:axPos val="b"/>
        <c:numFmt formatCode="General" sourceLinked="0"/>
        <c:majorTickMark val="none"/>
        <c:minorTickMark val="none"/>
        <c:tickLblPos val="nextTo"/>
        <c:crossAx val="-2086094264"/>
        <c:crosses val="autoZero"/>
        <c:auto val="1"/>
        <c:lblAlgn val="ctr"/>
        <c:lblOffset val="100"/>
        <c:noMultiLvlLbl val="0"/>
      </c:catAx>
      <c:valAx>
        <c:axId val="-2086094264"/>
        <c:scaling>
          <c:orientation val="minMax"/>
          <c:max val="100.0"/>
        </c:scaling>
        <c:delete val="0"/>
        <c:axPos val="l"/>
        <c:majorGridlines>
          <c:spPr>
            <a:ln>
              <a:noFill/>
            </a:ln>
          </c:spPr>
        </c:majorGridlines>
        <c:numFmt formatCode="General" sourceLinked="1"/>
        <c:majorTickMark val="none"/>
        <c:minorTickMark val="none"/>
        <c:tickLblPos val="nextTo"/>
        <c:spPr>
          <a:noFill/>
          <a:ln>
            <a:noFill/>
          </a:ln>
        </c:spPr>
        <c:crossAx val="-2086091336"/>
        <c:crosses val="autoZero"/>
        <c:crossBetween val="between"/>
      </c:valAx>
      <c:dTable>
        <c:showHorzBorder val="1"/>
        <c:showVertBorder val="1"/>
        <c:showOutline val="1"/>
        <c:showKeys val="1"/>
        <c:txPr>
          <a:bodyPr/>
          <a:lstStyle/>
          <a:p>
            <a:pPr rtl="0">
              <a:defRPr sz="600" baseline="0"/>
            </a:pPr>
            <a:endParaRPr lang="en-US"/>
          </a:p>
        </c:txPr>
      </c:dTable>
      <c:spPr>
        <a:gradFill rotWithShape="1">
          <a:gsLst>
            <a:gs pos="100000">
              <a:srgbClr val="00C800">
                <a:alpha val="74902"/>
              </a:srgbClr>
            </a:gs>
            <a:gs pos="55000">
              <a:srgbClr val="00C800">
                <a:alpha val="74902"/>
              </a:srgbClr>
            </a:gs>
            <a:gs pos="45000">
              <a:srgbClr val="FFFF00">
                <a:alpha val="74902"/>
              </a:srgbClr>
            </a:gs>
            <a:gs pos="44000">
              <a:srgbClr val="FF0000"/>
            </a:gs>
            <a:gs pos="54000">
              <a:srgbClr val="FFFF00">
                <a:alpha val="74902"/>
              </a:srgbClr>
            </a:gs>
          </a:gsLst>
          <a:lin ang="16200000" scaled="1"/>
        </a:gradFill>
        <a:ln>
          <a:solidFill>
            <a:schemeClr val="tx1"/>
          </a:solidFill>
        </a:ln>
      </c:spPr>
    </c:plotArea>
    <c:plotVisOnly val="1"/>
    <c:dispBlanksAs val="gap"/>
    <c:showDLblsOverMax val="0"/>
  </c:chart>
  <c:txPr>
    <a:bodyPr/>
    <a:lstStyle/>
    <a:p>
      <a:pPr>
        <a:defRPr sz="800" baseline="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6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0.208436724565757"/>
          <c:y val="0.0402843601895735"/>
          <c:w val="0.58560794044665"/>
          <c:h val="0.658767772511849"/>
        </c:manualLayout>
      </c:layout>
      <c:bar3DChart>
        <c:barDir val="col"/>
        <c:grouping val="clustered"/>
        <c:varyColors val="0"/>
        <c:ser>
          <c:idx val="0"/>
          <c:order val="0"/>
          <c:tx>
            <c:strRef>
              <c:f>Sheet1!$A$2</c:f>
              <c:strCache>
                <c:ptCount val="1"/>
                <c:pt idx="0">
                  <c:v>Percentage</c:v>
                </c:pt>
              </c:strCache>
            </c:strRef>
          </c:tx>
          <c:spPr>
            <a:solidFill>
              <a:srgbClr val="C00000"/>
            </a:solidFill>
            <a:ln w="11568">
              <a:solidFill>
                <a:schemeClr val="tx1"/>
              </a:solidFill>
              <a:prstDash val="solid"/>
            </a:ln>
          </c:spPr>
          <c:invertIfNegative val="0"/>
          <c:dLbls>
            <c:dLbl>
              <c:idx val="0"/>
              <c:layout>
                <c:manualLayout>
                  <c:x val="0.00956714086015594"/>
                  <c:y val="-0.0314918242543801"/>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0113473543982054"/>
                  <c:y val="-0.0188852074830507"/>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00813365861976485"/>
                  <c:y val="-0.0165786383191728"/>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014850852677929"/>
                  <c:y val="-0.0422025338285375"/>
                </c:manualLayout>
              </c:layout>
              <c:showLegendKey val="0"/>
              <c:showVal val="1"/>
              <c:showCatName val="0"/>
              <c:showSerName val="0"/>
              <c:showPercent val="0"/>
              <c:showBubbleSize val="0"/>
              <c:extLst>
                <c:ext xmlns:c15="http://schemas.microsoft.com/office/drawing/2012/chart" uri="{CE6537A1-D6FC-4f65-9D91-7224C49458BB}"/>
              </c:extLst>
            </c:dLbl>
            <c:spPr>
              <a:noFill/>
              <a:ln w="23136">
                <a:noFill/>
              </a:ln>
            </c:spPr>
            <c:txPr>
              <a:bodyPr/>
              <a:lstStyle/>
              <a:p>
                <a:pPr>
                  <a:defRPr sz="1640" b="1" i="0" u="none" strike="noStrike" baseline="0">
                    <a:solidFill>
                      <a:schemeClr val="tx1"/>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Low Adherence</c:v>
                </c:pt>
                <c:pt idx="1">
                  <c:v>Moderate Adherence</c:v>
                </c:pt>
                <c:pt idx="2">
                  <c:v>High Adherence</c:v>
                </c:pt>
                <c:pt idx="3">
                  <c:v>Very High Adherence</c:v>
                </c:pt>
              </c:strCache>
            </c:strRef>
          </c:cat>
          <c:val>
            <c:numRef>
              <c:f>Sheet1!$B$2:$E$2</c:f>
              <c:numCache>
                <c:formatCode>General</c:formatCode>
                <c:ptCount val="4"/>
                <c:pt idx="0">
                  <c:v>48.4</c:v>
                </c:pt>
                <c:pt idx="1">
                  <c:v>21.4</c:v>
                </c:pt>
                <c:pt idx="2">
                  <c:v>22.0</c:v>
                </c:pt>
                <c:pt idx="3">
                  <c:v>8.200000000000001</c:v>
                </c:pt>
              </c:numCache>
            </c:numRef>
          </c:val>
        </c:ser>
        <c:dLbls>
          <c:showLegendKey val="0"/>
          <c:showVal val="0"/>
          <c:showCatName val="0"/>
          <c:showSerName val="0"/>
          <c:showPercent val="0"/>
          <c:showBubbleSize val="0"/>
        </c:dLbls>
        <c:gapWidth val="150"/>
        <c:gapDepth val="0"/>
        <c:shape val="box"/>
        <c:axId val="-2086229688"/>
        <c:axId val="-2086237960"/>
        <c:axId val="0"/>
      </c:bar3DChart>
      <c:catAx>
        <c:axId val="-2086229688"/>
        <c:scaling>
          <c:orientation val="minMax"/>
        </c:scaling>
        <c:delete val="0"/>
        <c:axPos val="b"/>
        <c:numFmt formatCode="General" sourceLinked="1"/>
        <c:majorTickMark val="out"/>
        <c:minorTickMark val="none"/>
        <c:tickLblPos val="low"/>
        <c:spPr>
          <a:ln w="2892">
            <a:solidFill>
              <a:schemeClr val="tx1"/>
            </a:solidFill>
            <a:prstDash val="solid"/>
          </a:ln>
        </c:spPr>
        <c:txPr>
          <a:bodyPr rot="-1800000" vert="horz"/>
          <a:lstStyle/>
          <a:p>
            <a:pPr>
              <a:defRPr sz="1275" b="1" i="0" u="none" strike="noStrike" baseline="0">
                <a:solidFill>
                  <a:schemeClr val="tx1"/>
                </a:solidFill>
                <a:latin typeface="Times New Roman"/>
                <a:ea typeface="Times New Roman"/>
                <a:cs typeface="Times New Roman"/>
              </a:defRPr>
            </a:pPr>
            <a:endParaRPr lang="en-US"/>
          </a:p>
        </c:txPr>
        <c:crossAx val="-2086237960"/>
        <c:crosses val="autoZero"/>
        <c:auto val="1"/>
        <c:lblAlgn val="ctr"/>
        <c:lblOffset val="100"/>
        <c:tickLblSkip val="1"/>
        <c:tickMarkSkip val="1"/>
        <c:noMultiLvlLbl val="0"/>
      </c:catAx>
      <c:valAx>
        <c:axId val="-2086237960"/>
        <c:scaling>
          <c:orientation val="minMax"/>
          <c:max val="60.0"/>
        </c:scaling>
        <c:delete val="0"/>
        <c:axPos val="l"/>
        <c:majorGridlines>
          <c:spPr>
            <a:ln w="2892">
              <a:solidFill>
                <a:schemeClr val="tx1"/>
              </a:solidFill>
              <a:prstDash val="solid"/>
            </a:ln>
          </c:spPr>
        </c:majorGridlines>
        <c:numFmt formatCode="General" sourceLinked="1"/>
        <c:majorTickMark val="out"/>
        <c:minorTickMark val="none"/>
        <c:tickLblPos val="nextTo"/>
        <c:spPr>
          <a:ln w="2892">
            <a:solidFill>
              <a:schemeClr val="tx1"/>
            </a:solidFill>
            <a:prstDash val="solid"/>
          </a:ln>
        </c:spPr>
        <c:txPr>
          <a:bodyPr rot="0" vert="horz"/>
          <a:lstStyle/>
          <a:p>
            <a:pPr>
              <a:defRPr sz="1640" b="1" i="0" u="none" strike="noStrike" baseline="0">
                <a:solidFill>
                  <a:schemeClr val="tx1"/>
                </a:solidFill>
                <a:latin typeface="Times New Roman"/>
                <a:ea typeface="Times New Roman"/>
                <a:cs typeface="Times New Roman"/>
              </a:defRPr>
            </a:pPr>
            <a:endParaRPr lang="en-US"/>
          </a:p>
        </c:txPr>
        <c:crossAx val="-2086229688"/>
        <c:crosses val="autoZero"/>
        <c:crossBetween val="between"/>
      </c:valAx>
      <c:spPr>
        <a:noFill/>
        <a:ln w="23136">
          <a:noFill/>
        </a:ln>
      </c:spPr>
    </c:plotArea>
    <c:plotVisOnly val="1"/>
    <c:dispBlanksAs val="gap"/>
    <c:showDLblsOverMax val="0"/>
  </c:chart>
  <c:spPr>
    <a:noFill/>
    <a:ln>
      <a:noFill/>
    </a:ln>
  </c:spPr>
  <c:txPr>
    <a:bodyPr/>
    <a:lstStyle/>
    <a:p>
      <a:pPr>
        <a:defRPr sz="1640"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0.86239</cdr:x>
      <cdr:y>0.13651</cdr:y>
    </cdr:from>
    <cdr:to>
      <cdr:x>0.92661</cdr:x>
      <cdr:y>0.22784</cdr:y>
    </cdr:to>
    <cdr:sp macro="" textlink="">
      <cdr:nvSpPr>
        <cdr:cNvPr id="2" name="TextBox 1"/>
        <cdr:cNvSpPr txBox="1"/>
      </cdr:nvSpPr>
      <cdr:spPr>
        <a:xfrm xmlns:a="http://schemas.openxmlformats.org/drawingml/2006/main">
          <a:off x="7162800" y="569504"/>
          <a:ext cx="5334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550" dirty="0" smtClean="0">
              <a:solidFill>
                <a:schemeClr val="bg1"/>
              </a:solidFill>
            </a:rPr>
            <a:t>.22</a:t>
          </a:r>
          <a:endParaRPr lang="en-US" sz="1550"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0.52111</cdr:x>
      <cdr:y>0.51287</cdr:y>
    </cdr:from>
    <cdr:to>
      <cdr:x>0.95395</cdr:x>
      <cdr:y>0.79412</cdr:y>
    </cdr:to>
    <cdr:sp macro="" textlink="">
      <cdr:nvSpPr>
        <cdr:cNvPr id="3" name="TextBox 2"/>
        <cdr:cNvSpPr txBox="1"/>
      </cdr:nvSpPr>
      <cdr:spPr>
        <a:xfrm xmlns:a="http://schemas.openxmlformats.org/drawingml/2006/main">
          <a:off x="4311650" y="2362200"/>
          <a:ext cx="3581400" cy="1295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0.16193</cdr:x>
      <cdr:y>0.84375</cdr:y>
    </cdr:from>
    <cdr:to>
      <cdr:x>0.3185</cdr:x>
      <cdr:y>0.91682</cdr:y>
    </cdr:to>
    <cdr:sp macro="" textlink="">
      <cdr:nvSpPr>
        <cdr:cNvPr id="6" name="Text Box 7"/>
        <cdr:cNvSpPr txBox="1">
          <a:spLocks xmlns:a="http://schemas.openxmlformats.org/drawingml/2006/main" noChangeArrowheads="1"/>
        </cdr:cNvSpPr>
      </cdr:nvSpPr>
      <cdr:spPr bwMode="auto">
        <a:xfrm xmlns:a="http://schemas.openxmlformats.org/drawingml/2006/main">
          <a:off x="1339850" y="3886200"/>
          <a:ext cx="1295400" cy="336550"/>
        </a:xfrm>
        <a:prstGeom xmlns:a="http://schemas.openxmlformats.org/drawingml/2006/main" prst="rect">
          <a:avLst/>
        </a:prstGeom>
        <a:solidFill xmlns:a="http://schemas.openxmlformats.org/drawingml/2006/main">
          <a:schemeClr val="bg1"/>
        </a:solidFill>
        <a:ln xmlns:a="http://schemas.openxmlformats.org/drawingml/2006/main">
          <a:noFill/>
        </a:ln>
        <a:extLst xmlns:a="http://schemas.openxmlformats.org/drawingml/2006/main"/>
      </cdr:spPr>
      <cdr:txBody>
        <a:bodyPr xmlns:a="http://schemas.openxmlformats.org/drawingml/2006/main">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pPr algn="ctr" eaLnBrk="1" hangingPunct="1">
            <a:spcBef>
              <a:spcPct val="0"/>
            </a:spcBef>
            <a:buFontTx/>
            <a:buNone/>
          </a:pPr>
          <a:r>
            <a:rPr lang="en-US" altLang="en-US" sz="1600" dirty="0" smtClean="0">
              <a:latin typeface="Arial" panose="020B0604020202020204" pitchFamily="34" charset="0"/>
            </a:rPr>
            <a:t>0-19%</a:t>
          </a:r>
          <a:endParaRPr lang="en-US" altLang="en-US" sz="1600" dirty="0">
            <a:latin typeface="Arial" panose="020B0604020202020204" pitchFamily="34" charset="0"/>
          </a:endParaRPr>
        </a:p>
      </cdr:txBody>
    </cdr:sp>
  </cdr:relSizeAnchor>
  <cdr:relSizeAnchor xmlns:cdr="http://schemas.openxmlformats.org/drawingml/2006/chartDrawing">
    <cdr:from>
      <cdr:x>0.34817</cdr:x>
      <cdr:y>0.84375</cdr:y>
    </cdr:from>
    <cdr:to>
      <cdr:x>0.50473</cdr:x>
      <cdr:y>0.91682</cdr:y>
    </cdr:to>
    <cdr:sp macro="" textlink="">
      <cdr:nvSpPr>
        <cdr:cNvPr id="7" name="Text Box 7"/>
        <cdr:cNvSpPr txBox="1">
          <a:spLocks xmlns:a="http://schemas.openxmlformats.org/drawingml/2006/main" noChangeArrowheads="1"/>
        </cdr:cNvSpPr>
      </cdr:nvSpPr>
      <cdr:spPr bwMode="auto">
        <a:xfrm xmlns:a="http://schemas.openxmlformats.org/drawingml/2006/main">
          <a:off x="2880783" y="3886200"/>
          <a:ext cx="1295400" cy="336550"/>
        </a:xfrm>
        <a:prstGeom xmlns:a="http://schemas.openxmlformats.org/drawingml/2006/main" prst="rect">
          <a:avLst/>
        </a:prstGeom>
        <a:solidFill xmlns:a="http://schemas.openxmlformats.org/drawingml/2006/main">
          <a:schemeClr val="bg1"/>
        </a:solidFill>
        <a:ln xmlns:a="http://schemas.openxmlformats.org/drawingml/2006/main">
          <a:noFill/>
        </a:ln>
        <a:extLst xmlns:a="http://schemas.openxmlformats.org/drawingml/2006/main"/>
      </cdr:spPr>
      <cdr:txBody>
        <a:bodyPr xmlns:a="http://schemas.openxmlformats.org/drawingml/2006/main">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en-US" altLang="en-US" sz="1600" dirty="0" smtClean="0">
              <a:latin typeface="Arial" panose="020B0604020202020204" pitchFamily="34" charset="0"/>
            </a:rPr>
            <a:t>20-39%</a:t>
          </a:r>
          <a:endParaRPr lang="en-US" altLang="en-US" sz="1600" dirty="0">
            <a:latin typeface="Arial" panose="020B0604020202020204" pitchFamily="34" charset="0"/>
          </a:endParaRPr>
        </a:p>
      </cdr:txBody>
    </cdr:sp>
  </cdr:relSizeAnchor>
  <cdr:relSizeAnchor xmlns:cdr="http://schemas.openxmlformats.org/drawingml/2006/chartDrawing">
    <cdr:from>
      <cdr:x>0.56715</cdr:x>
      <cdr:y>0.84375</cdr:y>
    </cdr:from>
    <cdr:to>
      <cdr:x>0.72371</cdr:x>
      <cdr:y>0.91682</cdr:y>
    </cdr:to>
    <cdr:sp macro="" textlink="">
      <cdr:nvSpPr>
        <cdr:cNvPr id="8" name="Text Box 7"/>
        <cdr:cNvSpPr txBox="1">
          <a:spLocks xmlns:a="http://schemas.openxmlformats.org/drawingml/2006/main" noChangeArrowheads="1"/>
        </cdr:cNvSpPr>
      </cdr:nvSpPr>
      <cdr:spPr bwMode="auto">
        <a:xfrm xmlns:a="http://schemas.openxmlformats.org/drawingml/2006/main">
          <a:off x="4692650" y="3886200"/>
          <a:ext cx="1295400" cy="336550"/>
        </a:xfrm>
        <a:prstGeom xmlns:a="http://schemas.openxmlformats.org/drawingml/2006/main" prst="rect">
          <a:avLst/>
        </a:prstGeom>
        <a:solidFill xmlns:a="http://schemas.openxmlformats.org/drawingml/2006/main">
          <a:schemeClr val="bg1"/>
        </a:solidFill>
        <a:ln xmlns:a="http://schemas.openxmlformats.org/drawingml/2006/main">
          <a:noFill/>
        </a:ln>
        <a:extLst xmlns:a="http://schemas.openxmlformats.org/drawingml/2006/main"/>
      </cdr:spPr>
      <cdr:txBody>
        <a:bodyPr xmlns:a="http://schemas.openxmlformats.org/drawingml/2006/main">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en-US" altLang="en-US" sz="1600" dirty="0" smtClean="0">
              <a:latin typeface="Arial" panose="020B0604020202020204" pitchFamily="34" charset="0"/>
            </a:rPr>
            <a:t>40-59%</a:t>
          </a:r>
          <a:endParaRPr lang="en-US" altLang="en-US" sz="1600" dirty="0">
            <a:latin typeface="Arial" panose="020B0604020202020204" pitchFamily="34" charset="0"/>
          </a:endParaRPr>
        </a:p>
      </cdr:txBody>
    </cdr:sp>
  </cdr:relSizeAnchor>
  <cdr:relSizeAnchor xmlns:cdr="http://schemas.openxmlformats.org/drawingml/2006/chartDrawing">
    <cdr:from>
      <cdr:x>0.76976</cdr:x>
      <cdr:y>0.84375</cdr:y>
    </cdr:from>
    <cdr:to>
      <cdr:x>0.92632</cdr:x>
      <cdr:y>0.91682</cdr:y>
    </cdr:to>
    <cdr:sp macro="" textlink="">
      <cdr:nvSpPr>
        <cdr:cNvPr id="9" name="Text Box 7"/>
        <cdr:cNvSpPr txBox="1">
          <a:spLocks xmlns:a="http://schemas.openxmlformats.org/drawingml/2006/main" noChangeArrowheads="1"/>
        </cdr:cNvSpPr>
      </cdr:nvSpPr>
      <cdr:spPr bwMode="auto">
        <a:xfrm xmlns:a="http://schemas.openxmlformats.org/drawingml/2006/main">
          <a:off x="6369050" y="3886200"/>
          <a:ext cx="1295400" cy="336550"/>
        </a:xfrm>
        <a:prstGeom xmlns:a="http://schemas.openxmlformats.org/drawingml/2006/main" prst="rect">
          <a:avLst/>
        </a:prstGeom>
        <a:solidFill xmlns:a="http://schemas.openxmlformats.org/drawingml/2006/main">
          <a:schemeClr val="bg1"/>
        </a:solidFill>
        <a:ln xmlns:a="http://schemas.openxmlformats.org/drawingml/2006/main">
          <a:noFill/>
        </a:ln>
        <a:extLst xmlns:a="http://schemas.openxmlformats.org/drawingml/2006/main"/>
      </cdr:spPr>
      <cdr:txBody>
        <a:bodyPr xmlns:a="http://schemas.openxmlformats.org/drawingml/2006/main">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en-US" altLang="en-US" sz="1600" dirty="0" smtClean="0">
              <a:latin typeface="Arial" panose="020B0604020202020204" pitchFamily="34" charset="0"/>
            </a:rPr>
            <a:t>60%+</a:t>
          </a:r>
          <a:endParaRPr lang="en-US" altLang="en-US" sz="1600" dirty="0">
            <a:latin typeface="Arial" panose="020B0604020202020204" pitchFamily="34" charset="0"/>
          </a:endParaRPr>
        </a:p>
      </cdr:txBody>
    </cdr:sp>
  </cdr:relSizeAnchor>
  <cdr:relSizeAnchor xmlns:cdr="http://schemas.openxmlformats.org/drawingml/2006/chartDrawing">
    <cdr:from>
      <cdr:x>0.19877</cdr:x>
      <cdr:y>0.59559</cdr:y>
    </cdr:from>
    <cdr:to>
      <cdr:x>0.26324</cdr:x>
      <cdr:y>0.67831</cdr:y>
    </cdr:to>
    <cdr:sp macro="" textlink="">
      <cdr:nvSpPr>
        <cdr:cNvPr id="10" name="TextBox 9"/>
        <cdr:cNvSpPr txBox="1"/>
      </cdr:nvSpPr>
      <cdr:spPr>
        <a:xfrm xmlns:a="http://schemas.openxmlformats.org/drawingml/2006/main">
          <a:off x="1644650" y="2743200"/>
          <a:ext cx="5334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550" dirty="0" smtClean="0">
              <a:solidFill>
                <a:schemeClr val="bg1"/>
              </a:solidFill>
            </a:rPr>
            <a:t>-.15</a:t>
          </a:r>
          <a:endParaRPr lang="en-US" sz="1550" dirty="0">
            <a:solidFill>
              <a:schemeClr val="bg1"/>
            </a:solidFill>
          </a:endParaRPr>
        </a:p>
      </cdr:txBody>
    </cdr:sp>
  </cdr:relSizeAnchor>
  <cdr:relSizeAnchor xmlns:cdr="http://schemas.openxmlformats.org/drawingml/2006/chartDrawing">
    <cdr:from>
      <cdr:x>0.41059</cdr:x>
      <cdr:y>0.28125</cdr:y>
    </cdr:from>
    <cdr:to>
      <cdr:x>0.47506</cdr:x>
      <cdr:y>0.36397</cdr:y>
    </cdr:to>
    <cdr:sp macro="" textlink="">
      <cdr:nvSpPr>
        <cdr:cNvPr id="11" name="TextBox 10"/>
        <cdr:cNvSpPr txBox="1"/>
      </cdr:nvSpPr>
      <cdr:spPr>
        <a:xfrm xmlns:a="http://schemas.openxmlformats.org/drawingml/2006/main">
          <a:off x="3397250" y="1295400"/>
          <a:ext cx="5334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550" b="1" dirty="0" smtClean="0">
              <a:solidFill>
                <a:schemeClr val="tx1"/>
              </a:solidFill>
            </a:rPr>
            <a:t>.02</a:t>
          </a:r>
          <a:endParaRPr lang="en-US" sz="1550" b="1" dirty="0">
            <a:solidFill>
              <a:schemeClr val="tx1"/>
            </a:solidFill>
          </a:endParaRPr>
        </a:p>
      </cdr:txBody>
    </cdr:sp>
  </cdr:relSizeAnchor>
  <cdr:relSizeAnchor xmlns:cdr="http://schemas.openxmlformats.org/drawingml/2006/chartDrawing">
    <cdr:from>
      <cdr:x>0.6132</cdr:x>
      <cdr:y>0.24816</cdr:y>
    </cdr:from>
    <cdr:to>
      <cdr:x>0.67153</cdr:x>
      <cdr:y>0.35846</cdr:y>
    </cdr:to>
    <cdr:sp macro="" textlink="">
      <cdr:nvSpPr>
        <cdr:cNvPr id="12" name="TextBox 11"/>
        <cdr:cNvSpPr txBox="1"/>
      </cdr:nvSpPr>
      <cdr:spPr>
        <a:xfrm xmlns:a="http://schemas.openxmlformats.org/drawingml/2006/main" flipH="1">
          <a:off x="5073650" y="1143000"/>
          <a:ext cx="482600" cy="508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550" dirty="0" smtClean="0">
              <a:solidFill>
                <a:schemeClr val="bg1"/>
              </a:solidFill>
            </a:rPr>
            <a:t>.12</a:t>
          </a:r>
          <a:endParaRPr lang="en-US" sz="1550" dirty="0">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0.52111</cdr:x>
      <cdr:y>0.51287</cdr:y>
    </cdr:from>
    <cdr:to>
      <cdr:x>0.95395</cdr:x>
      <cdr:y>0.79412</cdr:y>
    </cdr:to>
    <cdr:sp macro="" textlink="">
      <cdr:nvSpPr>
        <cdr:cNvPr id="3" name="TextBox 2"/>
        <cdr:cNvSpPr txBox="1"/>
      </cdr:nvSpPr>
      <cdr:spPr>
        <a:xfrm xmlns:a="http://schemas.openxmlformats.org/drawingml/2006/main">
          <a:off x="4311650" y="2362200"/>
          <a:ext cx="3581400" cy="1295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0.16193</cdr:x>
      <cdr:y>0.84375</cdr:y>
    </cdr:from>
    <cdr:to>
      <cdr:x>0.3185</cdr:x>
      <cdr:y>0.91682</cdr:y>
    </cdr:to>
    <cdr:sp macro="" textlink="">
      <cdr:nvSpPr>
        <cdr:cNvPr id="6" name="Text Box 7"/>
        <cdr:cNvSpPr txBox="1">
          <a:spLocks xmlns:a="http://schemas.openxmlformats.org/drawingml/2006/main" noChangeArrowheads="1"/>
        </cdr:cNvSpPr>
      </cdr:nvSpPr>
      <cdr:spPr bwMode="auto">
        <a:xfrm xmlns:a="http://schemas.openxmlformats.org/drawingml/2006/main">
          <a:off x="1339850" y="3886200"/>
          <a:ext cx="1295400" cy="336550"/>
        </a:xfrm>
        <a:prstGeom xmlns:a="http://schemas.openxmlformats.org/drawingml/2006/main" prst="rect">
          <a:avLst/>
        </a:prstGeom>
        <a:solidFill xmlns:a="http://schemas.openxmlformats.org/drawingml/2006/main">
          <a:schemeClr val="bg1"/>
        </a:solidFill>
        <a:ln xmlns:a="http://schemas.openxmlformats.org/drawingml/2006/main">
          <a:noFill/>
        </a:ln>
        <a:extLst xmlns:a="http://schemas.openxmlformats.org/drawingml/2006/main"/>
      </cdr:spPr>
      <cdr:txBody>
        <a:bodyPr xmlns:a="http://schemas.openxmlformats.org/drawingml/2006/main">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pPr algn="ctr" eaLnBrk="1" hangingPunct="1">
            <a:spcBef>
              <a:spcPct val="0"/>
            </a:spcBef>
            <a:buFontTx/>
            <a:buNone/>
          </a:pPr>
          <a:r>
            <a:rPr lang="en-US" altLang="en-US" sz="1600" dirty="0" smtClean="0">
              <a:latin typeface="Arial" panose="020B0604020202020204" pitchFamily="34" charset="0"/>
            </a:rPr>
            <a:t>0-19%</a:t>
          </a:r>
          <a:endParaRPr lang="en-US" altLang="en-US" sz="1600" dirty="0">
            <a:latin typeface="Arial" panose="020B0604020202020204" pitchFamily="34" charset="0"/>
          </a:endParaRPr>
        </a:p>
      </cdr:txBody>
    </cdr:sp>
  </cdr:relSizeAnchor>
  <cdr:relSizeAnchor xmlns:cdr="http://schemas.openxmlformats.org/drawingml/2006/chartDrawing">
    <cdr:from>
      <cdr:x>0.34817</cdr:x>
      <cdr:y>0.84375</cdr:y>
    </cdr:from>
    <cdr:to>
      <cdr:x>0.50473</cdr:x>
      <cdr:y>0.91682</cdr:y>
    </cdr:to>
    <cdr:sp macro="" textlink="">
      <cdr:nvSpPr>
        <cdr:cNvPr id="7" name="Text Box 7"/>
        <cdr:cNvSpPr txBox="1">
          <a:spLocks xmlns:a="http://schemas.openxmlformats.org/drawingml/2006/main" noChangeArrowheads="1"/>
        </cdr:cNvSpPr>
      </cdr:nvSpPr>
      <cdr:spPr bwMode="auto">
        <a:xfrm xmlns:a="http://schemas.openxmlformats.org/drawingml/2006/main">
          <a:off x="2880783" y="3886200"/>
          <a:ext cx="1295400" cy="336550"/>
        </a:xfrm>
        <a:prstGeom xmlns:a="http://schemas.openxmlformats.org/drawingml/2006/main" prst="rect">
          <a:avLst/>
        </a:prstGeom>
        <a:solidFill xmlns:a="http://schemas.openxmlformats.org/drawingml/2006/main">
          <a:schemeClr val="bg1"/>
        </a:solidFill>
        <a:ln xmlns:a="http://schemas.openxmlformats.org/drawingml/2006/main">
          <a:noFill/>
        </a:ln>
        <a:extLst xmlns:a="http://schemas.openxmlformats.org/drawingml/2006/main"/>
      </cdr:spPr>
      <cdr:txBody>
        <a:bodyPr xmlns:a="http://schemas.openxmlformats.org/drawingml/2006/main">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en-US" altLang="en-US" sz="1600" dirty="0" smtClean="0">
              <a:latin typeface="Arial" panose="020B0604020202020204" pitchFamily="34" charset="0"/>
            </a:rPr>
            <a:t>20-39%</a:t>
          </a:r>
          <a:endParaRPr lang="en-US" altLang="en-US" sz="1600" dirty="0">
            <a:latin typeface="Arial" panose="020B0604020202020204" pitchFamily="34" charset="0"/>
          </a:endParaRPr>
        </a:p>
      </cdr:txBody>
    </cdr:sp>
  </cdr:relSizeAnchor>
  <cdr:relSizeAnchor xmlns:cdr="http://schemas.openxmlformats.org/drawingml/2006/chartDrawing">
    <cdr:from>
      <cdr:x>0.56715</cdr:x>
      <cdr:y>0.84375</cdr:y>
    </cdr:from>
    <cdr:to>
      <cdr:x>0.72371</cdr:x>
      <cdr:y>0.91682</cdr:y>
    </cdr:to>
    <cdr:sp macro="" textlink="">
      <cdr:nvSpPr>
        <cdr:cNvPr id="8" name="Text Box 7"/>
        <cdr:cNvSpPr txBox="1">
          <a:spLocks xmlns:a="http://schemas.openxmlformats.org/drawingml/2006/main" noChangeArrowheads="1"/>
        </cdr:cNvSpPr>
      </cdr:nvSpPr>
      <cdr:spPr bwMode="auto">
        <a:xfrm xmlns:a="http://schemas.openxmlformats.org/drawingml/2006/main">
          <a:off x="4692650" y="3886200"/>
          <a:ext cx="1295400" cy="336550"/>
        </a:xfrm>
        <a:prstGeom xmlns:a="http://schemas.openxmlformats.org/drawingml/2006/main" prst="rect">
          <a:avLst/>
        </a:prstGeom>
        <a:solidFill xmlns:a="http://schemas.openxmlformats.org/drawingml/2006/main">
          <a:schemeClr val="bg1"/>
        </a:solidFill>
        <a:ln xmlns:a="http://schemas.openxmlformats.org/drawingml/2006/main">
          <a:noFill/>
        </a:ln>
        <a:extLst xmlns:a="http://schemas.openxmlformats.org/drawingml/2006/main"/>
      </cdr:spPr>
      <cdr:txBody>
        <a:bodyPr xmlns:a="http://schemas.openxmlformats.org/drawingml/2006/main">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en-US" altLang="en-US" sz="1600" dirty="0" smtClean="0">
              <a:latin typeface="Arial" panose="020B0604020202020204" pitchFamily="34" charset="0"/>
            </a:rPr>
            <a:t>40-59%</a:t>
          </a:r>
          <a:endParaRPr lang="en-US" altLang="en-US" sz="1600" dirty="0">
            <a:latin typeface="Arial" panose="020B0604020202020204" pitchFamily="34" charset="0"/>
          </a:endParaRPr>
        </a:p>
      </cdr:txBody>
    </cdr:sp>
  </cdr:relSizeAnchor>
  <cdr:relSizeAnchor xmlns:cdr="http://schemas.openxmlformats.org/drawingml/2006/chartDrawing">
    <cdr:from>
      <cdr:x>0.76976</cdr:x>
      <cdr:y>0.84375</cdr:y>
    </cdr:from>
    <cdr:to>
      <cdr:x>0.92632</cdr:x>
      <cdr:y>0.91682</cdr:y>
    </cdr:to>
    <cdr:sp macro="" textlink="">
      <cdr:nvSpPr>
        <cdr:cNvPr id="9" name="Text Box 7"/>
        <cdr:cNvSpPr txBox="1">
          <a:spLocks xmlns:a="http://schemas.openxmlformats.org/drawingml/2006/main" noChangeArrowheads="1"/>
        </cdr:cNvSpPr>
      </cdr:nvSpPr>
      <cdr:spPr bwMode="auto">
        <a:xfrm xmlns:a="http://schemas.openxmlformats.org/drawingml/2006/main">
          <a:off x="6369050" y="3886200"/>
          <a:ext cx="1295400" cy="336550"/>
        </a:xfrm>
        <a:prstGeom xmlns:a="http://schemas.openxmlformats.org/drawingml/2006/main" prst="rect">
          <a:avLst/>
        </a:prstGeom>
        <a:solidFill xmlns:a="http://schemas.openxmlformats.org/drawingml/2006/main">
          <a:schemeClr val="bg1"/>
        </a:solidFill>
        <a:ln xmlns:a="http://schemas.openxmlformats.org/drawingml/2006/main">
          <a:noFill/>
        </a:ln>
        <a:extLst xmlns:a="http://schemas.openxmlformats.org/drawingml/2006/main"/>
      </cdr:spPr>
      <cdr:txBody>
        <a:bodyPr xmlns:a="http://schemas.openxmlformats.org/drawingml/2006/main">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en-US" altLang="en-US" sz="1600" dirty="0" smtClean="0">
              <a:latin typeface="Arial" panose="020B0604020202020204" pitchFamily="34" charset="0"/>
            </a:rPr>
            <a:t>60%+</a:t>
          </a:r>
          <a:endParaRPr lang="en-US" altLang="en-US" sz="1600" dirty="0">
            <a:latin typeface="Arial" panose="020B0604020202020204" pitchFamily="34" charset="0"/>
          </a:endParaRPr>
        </a:p>
      </cdr:txBody>
    </cdr:sp>
  </cdr:relSizeAnchor>
  <cdr:relSizeAnchor xmlns:cdr="http://schemas.openxmlformats.org/drawingml/2006/chartDrawing">
    <cdr:from>
      <cdr:x>0.19877</cdr:x>
      <cdr:y>0.59559</cdr:y>
    </cdr:from>
    <cdr:to>
      <cdr:x>0.26324</cdr:x>
      <cdr:y>0.67831</cdr:y>
    </cdr:to>
    <cdr:sp macro="" textlink="">
      <cdr:nvSpPr>
        <cdr:cNvPr id="10" name="TextBox 9"/>
        <cdr:cNvSpPr txBox="1"/>
      </cdr:nvSpPr>
      <cdr:spPr>
        <a:xfrm xmlns:a="http://schemas.openxmlformats.org/drawingml/2006/main">
          <a:off x="1644650" y="2743200"/>
          <a:ext cx="5334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550" dirty="0" smtClean="0">
              <a:solidFill>
                <a:schemeClr val="bg1"/>
              </a:solidFill>
            </a:rPr>
            <a:t>-.15</a:t>
          </a:r>
          <a:endParaRPr lang="en-US" sz="1550" dirty="0">
            <a:solidFill>
              <a:schemeClr val="bg1"/>
            </a:solidFill>
          </a:endParaRPr>
        </a:p>
      </cdr:txBody>
    </cdr:sp>
  </cdr:relSizeAnchor>
  <cdr:relSizeAnchor xmlns:cdr="http://schemas.openxmlformats.org/drawingml/2006/chartDrawing">
    <cdr:from>
      <cdr:x>0.41059</cdr:x>
      <cdr:y>0.28125</cdr:y>
    </cdr:from>
    <cdr:to>
      <cdr:x>0.47506</cdr:x>
      <cdr:y>0.36397</cdr:y>
    </cdr:to>
    <cdr:sp macro="" textlink="">
      <cdr:nvSpPr>
        <cdr:cNvPr id="11" name="TextBox 10"/>
        <cdr:cNvSpPr txBox="1"/>
      </cdr:nvSpPr>
      <cdr:spPr>
        <a:xfrm xmlns:a="http://schemas.openxmlformats.org/drawingml/2006/main">
          <a:off x="3397250" y="1295400"/>
          <a:ext cx="5334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550" b="1" dirty="0" smtClean="0">
              <a:solidFill>
                <a:schemeClr val="tx1"/>
              </a:solidFill>
            </a:rPr>
            <a:t>.02</a:t>
          </a:r>
          <a:endParaRPr lang="en-US" sz="1550" b="1" dirty="0">
            <a:solidFill>
              <a:schemeClr val="tx1"/>
            </a:solidFill>
          </a:endParaRPr>
        </a:p>
      </cdr:txBody>
    </cdr:sp>
  </cdr:relSizeAnchor>
  <cdr:relSizeAnchor xmlns:cdr="http://schemas.openxmlformats.org/drawingml/2006/chartDrawing">
    <cdr:from>
      <cdr:x>0.6132</cdr:x>
      <cdr:y>0.24816</cdr:y>
    </cdr:from>
    <cdr:to>
      <cdr:x>0.67153</cdr:x>
      <cdr:y>0.35846</cdr:y>
    </cdr:to>
    <cdr:sp macro="" textlink="">
      <cdr:nvSpPr>
        <cdr:cNvPr id="12" name="TextBox 11"/>
        <cdr:cNvSpPr txBox="1"/>
      </cdr:nvSpPr>
      <cdr:spPr>
        <a:xfrm xmlns:a="http://schemas.openxmlformats.org/drawingml/2006/main" flipH="1">
          <a:off x="5073650" y="1143000"/>
          <a:ext cx="482600" cy="508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550" dirty="0" smtClean="0">
              <a:solidFill>
                <a:schemeClr val="bg1"/>
              </a:solidFill>
            </a:rPr>
            <a:t>.12</a:t>
          </a:r>
          <a:endParaRPr lang="en-US" sz="1550" dirty="0">
            <a:solidFill>
              <a:schemeClr val="bg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0.01074</cdr:x>
      <cdr:y>0.2537</cdr:y>
    </cdr:from>
    <cdr:to>
      <cdr:x>0.18022</cdr:x>
      <cdr:y>0.63307</cdr:y>
    </cdr:to>
    <cdr:grpSp>
      <cdr:nvGrpSpPr>
        <cdr:cNvPr id="11" name="Group 10"/>
        <cdr:cNvGrpSpPr/>
      </cdr:nvGrpSpPr>
      <cdr:grpSpPr>
        <a:xfrm xmlns:a="http://schemas.openxmlformats.org/drawingml/2006/main">
          <a:off x="88386" y="978277"/>
          <a:ext cx="1394753" cy="1462864"/>
          <a:chOff x="-1" y="62088"/>
          <a:chExt cx="1239776" cy="1734444"/>
        </a:xfrm>
      </cdr:grpSpPr>
      <cdr:sp macro="" textlink="">
        <cdr:nvSpPr>
          <cdr:cNvPr id="12" name="Rectangle 11"/>
          <cdr:cNvSpPr/>
        </cdr:nvSpPr>
        <cdr:spPr>
          <a:xfrm xmlns:a="http://schemas.openxmlformats.org/drawingml/2006/main">
            <a:off x="164838" y="968005"/>
            <a:ext cx="979880" cy="40524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600" dirty="0">
                <a:solidFill>
                  <a:sysClr val="windowText" lastClr="000000"/>
                </a:solidFill>
              </a:rPr>
              <a:t>Moderate Adherence to EBP = 46-54%</a:t>
            </a:r>
          </a:p>
        </cdr:txBody>
      </cdr:sp>
      <cdr:sp macro="" textlink="">
        <cdr:nvSpPr>
          <cdr:cNvPr id="13" name="Rectangle 12"/>
          <cdr:cNvSpPr>
            <a:spLocks xmlns:a="http://schemas.openxmlformats.org/drawingml/2006/main" noChangeAspect="1"/>
          </cdr:cNvSpPr>
        </cdr:nvSpPr>
        <cdr:spPr>
          <a:xfrm xmlns:a="http://schemas.openxmlformats.org/drawingml/2006/main">
            <a:off x="9741" y="1464172"/>
            <a:ext cx="197670" cy="214482"/>
          </a:xfrm>
          <a:prstGeom xmlns:a="http://schemas.openxmlformats.org/drawingml/2006/main" prst="rect">
            <a:avLst/>
          </a:prstGeom>
          <a:solidFill xmlns:a="http://schemas.openxmlformats.org/drawingml/2006/main">
            <a:srgbClr val="FF0000"/>
          </a:solidFill>
          <a:ln xmlns:a="http://schemas.openxmlformats.org/drawingml/2006/main" w="12700">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sp macro="" textlink="">
        <cdr:nvSpPr>
          <cdr:cNvPr id="14" name="Rectangle 13"/>
          <cdr:cNvSpPr>
            <a:spLocks xmlns:a="http://schemas.openxmlformats.org/drawingml/2006/main" noChangeAspect="1"/>
          </cdr:cNvSpPr>
        </cdr:nvSpPr>
        <cdr:spPr>
          <a:xfrm xmlns:a="http://schemas.openxmlformats.org/drawingml/2006/main">
            <a:off x="136218" y="1433665"/>
            <a:ext cx="1019747" cy="362867"/>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600" dirty="0">
                <a:solidFill>
                  <a:sysClr val="windowText" lastClr="000000"/>
                </a:solidFill>
              </a:rPr>
              <a:t>Low</a:t>
            </a:r>
            <a:r>
              <a:rPr lang="en-US" sz="600" baseline="0" dirty="0">
                <a:solidFill>
                  <a:sysClr val="windowText" lastClr="000000"/>
                </a:solidFill>
              </a:rPr>
              <a:t> Adherence to EBP</a:t>
            </a:r>
            <a:r>
              <a:rPr lang="en-US" sz="600" dirty="0">
                <a:solidFill>
                  <a:sysClr val="windowText" lastClr="000000"/>
                </a:solidFill>
              </a:rPr>
              <a:t> </a:t>
            </a:r>
            <a:r>
              <a:rPr lang="en-US" sz="600" baseline="0" dirty="0">
                <a:solidFill>
                  <a:sysClr val="windowText" lastClr="000000"/>
                </a:solidFill>
              </a:rPr>
              <a:t>= </a:t>
            </a:r>
          </a:p>
          <a:p xmlns:a="http://schemas.openxmlformats.org/drawingml/2006/main">
            <a:r>
              <a:rPr lang="en-US" sz="600" baseline="0" dirty="0">
                <a:solidFill>
                  <a:sysClr val="windowText" lastClr="000000"/>
                </a:solidFill>
              </a:rPr>
              <a:t>45% or lower</a:t>
            </a:r>
          </a:p>
          <a:p xmlns:a="http://schemas.openxmlformats.org/drawingml/2006/main">
            <a:endParaRPr lang="en-US" dirty="0">
              <a:solidFill>
                <a:sysClr val="windowText" lastClr="000000"/>
              </a:solidFill>
            </a:endParaRPr>
          </a:p>
        </cdr:txBody>
      </cdr:sp>
      <cdr:sp macro="" textlink="">
        <cdr:nvSpPr>
          <cdr:cNvPr id="15" name="Rectangle 14"/>
          <cdr:cNvSpPr>
            <a:spLocks xmlns:a="http://schemas.openxmlformats.org/drawingml/2006/main" noChangeAspect="1"/>
          </cdr:cNvSpPr>
        </cdr:nvSpPr>
        <cdr:spPr>
          <a:xfrm xmlns:a="http://schemas.openxmlformats.org/drawingml/2006/main">
            <a:off x="1152" y="1021770"/>
            <a:ext cx="197670" cy="211322"/>
          </a:xfrm>
          <a:prstGeom xmlns:a="http://schemas.openxmlformats.org/drawingml/2006/main" prst="rect">
            <a:avLst/>
          </a:prstGeom>
          <a:solidFill xmlns:a="http://schemas.openxmlformats.org/drawingml/2006/main">
            <a:srgbClr val="FFFF00">
              <a:alpha val="74902"/>
            </a:srgbClr>
          </a:solidFill>
          <a:ln xmlns:a="http://schemas.openxmlformats.org/drawingml/2006/main" w="12700">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sp macro="" textlink="">
        <cdr:nvSpPr>
          <cdr:cNvPr id="16" name="Rectangle 15"/>
          <cdr:cNvSpPr/>
        </cdr:nvSpPr>
        <cdr:spPr>
          <a:xfrm xmlns:a="http://schemas.openxmlformats.org/drawingml/2006/main">
            <a:off x="147199" y="62088"/>
            <a:ext cx="1092576" cy="38945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600" dirty="0">
                <a:solidFill>
                  <a:sysClr val="windowText" lastClr="000000"/>
                </a:solidFill>
              </a:rPr>
              <a:t>Very High Adherence to </a:t>
            </a:r>
          </a:p>
          <a:p xmlns:a="http://schemas.openxmlformats.org/drawingml/2006/main">
            <a:r>
              <a:rPr lang="en-US" sz="600" dirty="0">
                <a:solidFill>
                  <a:sysClr val="windowText" lastClr="000000"/>
                </a:solidFill>
              </a:rPr>
              <a:t>EBP </a:t>
            </a:r>
            <a:r>
              <a:rPr lang="en-US" sz="600" baseline="0" dirty="0">
                <a:solidFill>
                  <a:sysClr val="windowText" lastClr="000000"/>
                </a:solidFill>
              </a:rPr>
              <a:t>= </a:t>
            </a:r>
            <a:r>
              <a:rPr lang="en-US" sz="600" u="none" baseline="0" dirty="0">
                <a:solidFill>
                  <a:sysClr val="windowText" lastClr="000000"/>
                </a:solidFill>
              </a:rPr>
              <a:t>65</a:t>
            </a:r>
            <a:r>
              <a:rPr lang="en-US" sz="600" baseline="0" dirty="0">
                <a:solidFill>
                  <a:sysClr val="windowText" lastClr="000000"/>
                </a:solidFill>
              </a:rPr>
              <a:t>% or higher</a:t>
            </a:r>
          </a:p>
          <a:p xmlns:a="http://schemas.openxmlformats.org/drawingml/2006/main">
            <a:endParaRPr lang="en-US" baseline="0" dirty="0">
              <a:solidFill>
                <a:sysClr val="windowText" lastClr="000000"/>
              </a:solidFill>
            </a:endParaRPr>
          </a:p>
          <a:p xmlns:a="http://schemas.openxmlformats.org/drawingml/2006/main">
            <a:endParaRPr lang="en-US" dirty="0">
              <a:solidFill>
                <a:sysClr val="windowText" lastClr="000000"/>
              </a:solidFill>
            </a:endParaRPr>
          </a:p>
        </cdr:txBody>
      </cdr:sp>
      <cdr:sp macro="" textlink="">
        <cdr:nvSpPr>
          <cdr:cNvPr id="17" name="Rectangle 16"/>
          <cdr:cNvSpPr>
            <a:spLocks xmlns:a="http://schemas.openxmlformats.org/drawingml/2006/main" noChangeAspect="1"/>
          </cdr:cNvSpPr>
        </cdr:nvSpPr>
        <cdr:spPr>
          <a:xfrm xmlns:a="http://schemas.openxmlformats.org/drawingml/2006/main">
            <a:off x="-1" y="103167"/>
            <a:ext cx="197670" cy="214481"/>
          </a:xfrm>
          <a:prstGeom xmlns:a="http://schemas.openxmlformats.org/drawingml/2006/main" prst="rect">
            <a:avLst/>
          </a:prstGeom>
          <a:solidFill xmlns:a="http://schemas.openxmlformats.org/drawingml/2006/main">
            <a:srgbClr val="00C800">
              <a:alpha val="74902"/>
            </a:srgbClr>
          </a:solidFill>
          <a:ln xmlns:a="http://schemas.openxmlformats.org/drawingml/2006/main" w="12700">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sp macro="" textlink="">
        <cdr:nvSpPr>
          <cdr:cNvPr id="18" name="Rectangle 17"/>
          <cdr:cNvSpPr>
            <a:spLocks xmlns:a="http://schemas.openxmlformats.org/drawingml/2006/main" noChangeAspect="1"/>
          </cdr:cNvSpPr>
        </cdr:nvSpPr>
        <cdr:spPr>
          <a:xfrm xmlns:a="http://schemas.openxmlformats.org/drawingml/2006/main">
            <a:off x="5279" y="548405"/>
            <a:ext cx="197670" cy="214481"/>
          </a:xfrm>
          <a:prstGeom xmlns:a="http://schemas.openxmlformats.org/drawingml/2006/main" prst="rect">
            <a:avLst/>
          </a:prstGeom>
          <a:solidFill xmlns:a="http://schemas.openxmlformats.org/drawingml/2006/main">
            <a:srgbClr val="00C800">
              <a:alpha val="74902"/>
            </a:srgbClr>
          </a:solidFill>
          <a:ln xmlns:a="http://schemas.openxmlformats.org/drawingml/2006/main" w="12700">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sp macro="" textlink="">
        <cdr:nvSpPr>
          <cdr:cNvPr id="19" name="Rectangle 18"/>
          <cdr:cNvSpPr/>
        </cdr:nvSpPr>
        <cdr:spPr>
          <a:xfrm xmlns:a="http://schemas.openxmlformats.org/drawingml/2006/main">
            <a:off x="155217" y="510813"/>
            <a:ext cx="1075889" cy="403007"/>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600" dirty="0">
                <a:solidFill>
                  <a:sysClr val="windowText" lastClr="000000"/>
                </a:solidFill>
              </a:rPr>
              <a:t>High Adherence to EBP </a:t>
            </a:r>
            <a:r>
              <a:rPr lang="en-US" sz="600" baseline="0" dirty="0">
                <a:solidFill>
                  <a:sysClr val="windowText" lastClr="000000"/>
                </a:solidFill>
              </a:rPr>
              <a:t>= </a:t>
            </a:r>
          </a:p>
          <a:p xmlns:a="http://schemas.openxmlformats.org/drawingml/2006/main">
            <a:r>
              <a:rPr lang="en-US" sz="600" baseline="0" dirty="0">
                <a:solidFill>
                  <a:sysClr val="windowText" lastClr="000000"/>
                </a:solidFill>
              </a:rPr>
              <a:t>55-64%</a:t>
            </a:r>
          </a:p>
          <a:p xmlns:a="http://schemas.openxmlformats.org/drawingml/2006/main">
            <a:endParaRPr lang="en-US" sz="600" dirty="0">
              <a:solidFill>
                <a:sysClr val="windowText" lastClr="000000"/>
              </a:solidFill>
            </a:endParaRPr>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FCD64E-6346-413D-8590-E221EF470E44}" type="datetimeFigureOut">
              <a:rPr lang="en-US" smtClean="0"/>
              <a:t>3/21/16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A4016D-B5C8-430C-B758-02650721C90E}" type="slidenum">
              <a:rPr lang="en-US" smtClean="0"/>
              <a:t>‹#›</a:t>
            </a:fld>
            <a:endParaRPr lang="en-US" dirty="0"/>
          </a:p>
        </p:txBody>
      </p:sp>
    </p:spTree>
    <p:extLst>
      <p:ext uri="{BB962C8B-B14F-4D97-AF65-F5344CB8AC3E}">
        <p14:creationId xmlns:p14="http://schemas.microsoft.com/office/powerpoint/2010/main" val="3876073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5164BAA-EF19-4E15-BD82-6158B4D3AC6E}" type="slidenum">
              <a:rPr lang="en-US"/>
              <a:pPr>
                <a:defRPr/>
              </a:pPr>
              <a:t>‹#›</a:t>
            </a:fld>
            <a:endParaRPr lang="en-US" dirty="0"/>
          </a:p>
        </p:txBody>
      </p:sp>
    </p:spTree>
    <p:extLst>
      <p:ext uri="{BB962C8B-B14F-4D97-AF65-F5344CB8AC3E}">
        <p14:creationId xmlns:p14="http://schemas.microsoft.com/office/powerpoint/2010/main" val="2228959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1</a:t>
            </a:fld>
            <a:endParaRPr lang="en-US" dirty="0"/>
          </a:p>
        </p:txBody>
      </p:sp>
    </p:spTree>
    <p:extLst>
      <p:ext uri="{BB962C8B-B14F-4D97-AF65-F5344CB8AC3E}">
        <p14:creationId xmlns:p14="http://schemas.microsoft.com/office/powerpoint/2010/main" val="1227909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pitchFamily="34" charset="0"/>
                <a:ea typeface="ＭＳ Ｐゴシック"/>
              </a:rPr>
              <a:t>The checklist is divided into two basic areas: capacity and content. </a:t>
            </a:r>
          </a:p>
          <a:p>
            <a:pPr eaLnBrk="1" hangingPunct="1"/>
            <a:endParaRPr lang="en-US" dirty="0" smtClean="0">
              <a:latin typeface="Arial" pitchFamily="34" charset="0"/>
              <a:ea typeface="ＭＳ Ｐゴシック"/>
            </a:endParaRPr>
          </a:p>
          <a:p>
            <a:pPr eaLnBrk="1" hangingPunct="1"/>
            <a:r>
              <a:rPr lang="en-US" dirty="0" smtClean="0">
                <a:latin typeface="Arial" pitchFamily="34" charset="0"/>
                <a:ea typeface="ＭＳ Ｐゴシック"/>
              </a:rPr>
              <a:t>The capacity area is designed to measure whether a correctional program has the capability to deliver evidence-based interventions and services for offenders which is measured through questions related to Leadership and Development, Staff Characteristics and Quality Assurance. </a:t>
            </a:r>
          </a:p>
          <a:p>
            <a:pPr eaLnBrk="1" hangingPunct="1"/>
            <a:endParaRPr lang="en-US" dirty="0" smtClean="0">
              <a:latin typeface="Arial" pitchFamily="34" charset="0"/>
              <a:ea typeface="ＭＳ Ｐゴシック"/>
            </a:endParaRPr>
          </a:p>
          <a:p>
            <a:pPr eaLnBrk="1" hangingPunct="1"/>
            <a:r>
              <a:rPr lang="en-US" dirty="0" smtClean="0">
                <a:latin typeface="Arial" pitchFamily="34" charset="0"/>
                <a:ea typeface="ＭＳ Ｐゴシック"/>
              </a:rPr>
              <a:t>The content area focuses on the Offender Assessment and Treatment Characteristics, and measures the extent to which the program meets the principles of risk, need, responsively, and treatment.</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10</a:t>
            </a:fld>
            <a:endParaRPr lang="en-US" dirty="0"/>
          </a:p>
        </p:txBody>
      </p:sp>
    </p:spTree>
    <p:extLst>
      <p:ext uri="{BB962C8B-B14F-4D97-AF65-F5344CB8AC3E}">
        <p14:creationId xmlns:p14="http://schemas.microsoft.com/office/powerpoint/2010/main" val="2491415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smtClean="0"/>
              <a:t>Provide some examples in each of the areas. In program leadership and development, we look at indicators such as the experience, education, and involvement</a:t>
            </a:r>
            <a:r>
              <a:rPr lang="en-US" baseline="0" dirty="0" smtClean="0"/>
              <a:t> of the program director and funding. In staff characteristics, we look at items such as staff education, staff experience, training, and supervision. For quality assurance, we look at observation and coaching of staff, offender reassessment, and the monitoring/use of data. Under offender assessment, we look at how offenders are included/excluded from services and the assessment of risk, needs, and responsivity factors. Finally, in treatment characteristics, we examine criterion such as targets for change, the strategies used to intervene (e.g., CBT), assignment of offenders to services, discharge planning, and aftercare.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11</a:t>
            </a:fld>
            <a:endParaRPr lang="en-US" dirty="0"/>
          </a:p>
        </p:txBody>
      </p:sp>
    </p:spTree>
    <p:extLst>
      <p:ext uri="{BB962C8B-B14F-4D97-AF65-F5344CB8AC3E}">
        <p14:creationId xmlns:p14="http://schemas.microsoft.com/office/powerpoint/2010/main" val="1447128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As we all know, reduction in recidivism is influenced by many factors. This change to the CPC 2.0 comes after feedback from multiple sites and in consultation with Dr. Latessa and the UCCI team. We hope these now match more closely with what the CPC is really measuring – adherence to EBP.  The original research demonstrates that scoring in the top two categories makes it much more likely that a program is able to reduce recidivism and scoring in the bottom two categories is typically indicative of no reductions in recidivism or an increase in recidivism. </a:t>
            </a:r>
          </a:p>
          <a:p>
            <a:endParaRPr lang="en-US" sz="1200" dirty="0" smtClean="0"/>
          </a:p>
          <a:p>
            <a:pPr defTabSz="966612">
              <a:defRPr/>
            </a:pPr>
            <a:r>
              <a:rPr lang="en-US" sz="1200" dirty="0" smtClean="0"/>
              <a:t>*This scale is used for each of the domains as well as the total score</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13</a:t>
            </a:fld>
            <a:endParaRPr lang="en-US" dirty="0"/>
          </a:p>
        </p:txBody>
      </p:sp>
    </p:spTree>
    <p:extLst>
      <p:ext uri="{BB962C8B-B14F-4D97-AF65-F5344CB8AC3E}">
        <p14:creationId xmlns:p14="http://schemas.microsoft.com/office/powerpoint/2010/main" val="1781891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past, our</a:t>
            </a:r>
            <a:r>
              <a:rPr lang="en-US" baseline="0" dirty="0" smtClean="0"/>
              <a:t> norms were developed from all program assessments completed by UCCI/people we have trained in the CPAI and the CPC. Now, we have separated out all non-CPC assessments. The new norms are based on 318 CPC assessments with the CPAI scores having been eliminated. </a:t>
            </a:r>
          </a:p>
          <a:p>
            <a:endParaRPr lang="en-US" baseline="0" dirty="0" smtClean="0"/>
          </a:p>
          <a:p>
            <a:r>
              <a:rPr lang="en-US" baseline="0" dirty="0" smtClean="0"/>
              <a:t>We are still missing some CPC score sheets – so if you have not submitted them to Stephanie, please do so. As we run new norms, we will distribute those. </a:t>
            </a:r>
          </a:p>
          <a:p>
            <a:endParaRPr lang="en-US" baseline="0" dirty="0" smtClean="0"/>
          </a:p>
          <a:p>
            <a:r>
              <a:rPr lang="en-US" baseline="0" dirty="0" smtClean="0"/>
              <a:t>We are currently working with our CECH partner, the School of Information Technology to develop a CPC database that will have a lot of utility for all trained assessors and I will talk about that at the end of the webinar. It is our hope that eventually you can run a report for just your state, or only for certain types of programs (residential substance abuse).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14</a:t>
            </a:fld>
            <a:endParaRPr lang="en-US" dirty="0"/>
          </a:p>
        </p:txBody>
      </p:sp>
    </p:spTree>
    <p:extLst>
      <p:ext uri="{BB962C8B-B14F-4D97-AF65-F5344CB8AC3E}">
        <p14:creationId xmlns:p14="http://schemas.microsoft.com/office/powerpoint/2010/main" val="3253250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see, by eliminating the CPAI assessments and focusing</a:t>
            </a:r>
            <a:r>
              <a:rPr lang="en-US" baseline="0" dirty="0" smtClean="0"/>
              <a:t> only on the CPC results, the scores have changed somewhat. In some instances the scores have increased and in some instances, the average score has decreased. Overall, the average score has remained quite stable. </a:t>
            </a:r>
          </a:p>
          <a:p>
            <a:endParaRPr lang="en-US" baseline="0" dirty="0" smtClean="0"/>
          </a:p>
          <a:p>
            <a:r>
              <a:rPr lang="en-US" baseline="0" dirty="0" smtClean="0"/>
              <a:t>You will note that we now include one decimal place in the scoring – adding some specification into these average scores. </a:t>
            </a:r>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15</a:t>
            </a:fld>
            <a:endParaRPr lang="en-US" dirty="0"/>
          </a:p>
        </p:txBody>
      </p:sp>
    </p:spTree>
    <p:extLst>
      <p:ext uri="{BB962C8B-B14F-4D97-AF65-F5344CB8AC3E}">
        <p14:creationId xmlns:p14="http://schemas.microsoft.com/office/powerpoint/2010/main" val="2753546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separating</a:t>
            </a:r>
            <a:r>
              <a:rPr lang="en-US" baseline="0" dirty="0" smtClean="0"/>
              <a:t> out the CPC’s only, we do see some differences here. Now, about 30% of programs fall in the top two scoring categories. So, there has been some progression in the number of programs scoring in the top two scoring categories.</a:t>
            </a:r>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16</a:t>
            </a:fld>
            <a:endParaRPr lang="en-US" dirty="0"/>
          </a:p>
        </p:txBody>
      </p:sp>
    </p:spTree>
    <p:extLst>
      <p:ext uri="{BB962C8B-B14F-4D97-AF65-F5344CB8AC3E}">
        <p14:creationId xmlns:p14="http://schemas.microsoft.com/office/powerpoint/2010/main" val="1091652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17</a:t>
            </a:fld>
            <a:endParaRPr lang="en-US" dirty="0"/>
          </a:p>
        </p:txBody>
      </p:sp>
    </p:spTree>
    <p:extLst>
      <p:ext uri="{BB962C8B-B14F-4D97-AF65-F5344CB8AC3E}">
        <p14:creationId xmlns:p14="http://schemas.microsoft.com/office/powerpoint/2010/main" val="395168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18</a:t>
            </a:fld>
            <a:endParaRPr lang="en-US" dirty="0"/>
          </a:p>
        </p:txBody>
      </p:sp>
    </p:spTree>
    <p:extLst>
      <p:ext uri="{BB962C8B-B14F-4D97-AF65-F5344CB8AC3E}">
        <p14:creationId xmlns:p14="http://schemas.microsoft.com/office/powerpoint/2010/main" val="8711040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19</a:t>
            </a:fld>
            <a:endParaRPr lang="en-US" dirty="0"/>
          </a:p>
        </p:txBody>
      </p:sp>
    </p:spTree>
    <p:extLst>
      <p:ext uri="{BB962C8B-B14F-4D97-AF65-F5344CB8AC3E}">
        <p14:creationId xmlns:p14="http://schemas.microsoft.com/office/powerpoint/2010/main" val="3183711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20</a:t>
            </a:fld>
            <a:endParaRPr lang="en-US" dirty="0"/>
          </a:p>
        </p:txBody>
      </p:sp>
    </p:spTree>
    <p:extLst>
      <p:ext uri="{BB962C8B-B14F-4D97-AF65-F5344CB8AC3E}">
        <p14:creationId xmlns:p14="http://schemas.microsoft.com/office/powerpoint/2010/main" val="2121286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200" dirty="0" smtClean="0"/>
              <a:t>The Evidence-Based Correctional Program Checklist (CPC) emanates from the extensive body of literature on the principles of effective correctional treatment. The instrument was modeled after the Correctional Program Assessment Inventory (developed by Drs. Paul Gendreau and Don Andrews), with revisions made by Drs. Edward J. Latessa and Christopher T. Lowenkamp in 2005 on the basis of over 500 program assessments and three large outcome studies conducted by the University of Cincinnati. The purpose of the CPC is to document the strengths and weaknesses of offender treatment programs with the goal of making correctional systems more accountable in providing cost effective services. Indicators that have all been linked with reductions in recidivism are on the CPC.</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2</a:t>
            </a:fld>
            <a:endParaRPr lang="en-US" dirty="0"/>
          </a:p>
        </p:txBody>
      </p:sp>
    </p:spTree>
    <p:extLst>
      <p:ext uri="{BB962C8B-B14F-4D97-AF65-F5344CB8AC3E}">
        <p14:creationId xmlns:p14="http://schemas.microsoft.com/office/powerpoint/2010/main" val="3821239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21</a:t>
            </a:fld>
            <a:endParaRPr lang="en-US" dirty="0"/>
          </a:p>
        </p:txBody>
      </p:sp>
    </p:spTree>
    <p:extLst>
      <p:ext uri="{BB962C8B-B14F-4D97-AF65-F5344CB8AC3E}">
        <p14:creationId xmlns:p14="http://schemas.microsoft.com/office/powerpoint/2010/main" val="3137978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559">
              <a:defRPr/>
            </a:pPr>
            <a:r>
              <a:rPr lang="en-US" dirty="0" smtClean="0"/>
              <a:t>We collect</a:t>
            </a:r>
            <a:r>
              <a:rPr lang="en-US" baseline="0" dirty="0" smtClean="0"/>
              <a:t> the different program traces in an effort to determine if the program is incorporating the indicators on the CPC in a systematic and continuous effort throughout the program.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22</a:t>
            </a:fld>
            <a:endParaRPr lang="en-US" dirty="0"/>
          </a:p>
        </p:txBody>
      </p:sp>
    </p:spTree>
    <p:extLst>
      <p:ext uri="{BB962C8B-B14F-4D97-AF65-F5344CB8AC3E}">
        <p14:creationId xmlns:p14="http://schemas.microsoft.com/office/powerpoint/2010/main" val="2559358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200" dirty="0" smtClean="0"/>
              <a:t>Trainees need to look at the organizational chart of the program they are assessing. All those staff with a unique role (PD, clinical supervisor, intake specialist, quality assurance team, etc.) need to be interviewed. Where there is an instance of a  number of staff who have the same role, if it is a small program, interview all of them. If it is a large program, get a random sample of at least half to start. After half have been interviewed, a decision should be made as to if more interviews are needed. The decision should be based on: (1) if there are any political issues at play; (2) if enough staff have been interviewed to ensure anonymity; (3) if the staff have been handpicked by the program; (4) if there are inconsistencies in responses; and (5) if there are any indications that the program would reject our findings because we have not been thorough enough.   Please note that these additional interviews can be shorter in length and only focus on areas where additional information is needed.</a:t>
            </a:r>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23</a:t>
            </a:fld>
            <a:endParaRPr lang="en-US" dirty="0"/>
          </a:p>
        </p:txBody>
      </p:sp>
    </p:spTree>
    <p:extLst>
      <p:ext uri="{BB962C8B-B14F-4D97-AF65-F5344CB8AC3E}">
        <p14:creationId xmlns:p14="http://schemas.microsoft.com/office/powerpoint/2010/main" val="17256763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Document review is</a:t>
            </a:r>
            <a:r>
              <a:rPr lang="en-US" baseline="0" dirty="0" smtClean="0"/>
              <a:t> a crucial piece of the process. We will talk about this in more detail shortly, but here are some of the items you want to review in great detail. Others will need to be included based on the program you are assessing. </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24</a:t>
            </a:fld>
            <a:endParaRPr lang="en-US" dirty="0"/>
          </a:p>
        </p:txBody>
      </p:sp>
    </p:spTree>
    <p:extLst>
      <p:ext uri="{BB962C8B-B14F-4D97-AF65-F5344CB8AC3E}">
        <p14:creationId xmlns:p14="http://schemas.microsoft.com/office/powerpoint/2010/main" val="37893003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You will observe both casual</a:t>
            </a:r>
            <a:r>
              <a:rPr lang="en-US" baseline="0" dirty="0" smtClean="0"/>
              <a:t> communications and direct services to help judge their quality.</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25</a:t>
            </a:fld>
            <a:endParaRPr lang="en-US" dirty="0"/>
          </a:p>
        </p:txBody>
      </p:sp>
    </p:spTree>
    <p:extLst>
      <p:ext uri="{BB962C8B-B14F-4D97-AF65-F5344CB8AC3E}">
        <p14:creationId xmlns:p14="http://schemas.microsoft.com/office/powerpoint/2010/main" val="21412981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report, you</a:t>
            </a:r>
            <a:r>
              <a:rPr lang="en-US" baseline="0" dirty="0" smtClean="0"/>
              <a:t> have an example in your binder, should contain the following pieces:</a:t>
            </a:r>
          </a:p>
          <a:p>
            <a:pPr marL="181240" indent="-181240">
              <a:buFont typeface="Arial"/>
              <a:buChar char="•"/>
            </a:pPr>
            <a:r>
              <a:rPr lang="en-US" baseline="0" dirty="0" smtClean="0"/>
              <a:t>CPC background</a:t>
            </a:r>
          </a:p>
          <a:p>
            <a:pPr marL="181240" indent="-181240">
              <a:buFont typeface="Arial"/>
              <a:buChar char="•"/>
            </a:pPr>
            <a:r>
              <a:rPr lang="en-US" baseline="0" dirty="0" smtClean="0"/>
              <a:t>The site visit process</a:t>
            </a:r>
          </a:p>
          <a:p>
            <a:pPr marL="181240" indent="-181240">
              <a:buFont typeface="Arial"/>
              <a:buChar char="•"/>
            </a:pPr>
            <a:r>
              <a:rPr lang="en-US" baseline="0" dirty="0" smtClean="0"/>
              <a:t>By domain of the CPC (Program Leadership and Development, Staff Characteristics, Offender Assessment, Treatment Characteristics, and Quality assurance)</a:t>
            </a:r>
          </a:p>
          <a:p>
            <a:pPr marL="664546" lvl="1" indent="-181240">
              <a:buFont typeface="Arial"/>
              <a:buChar char="•"/>
            </a:pPr>
            <a:r>
              <a:rPr lang="en-US" baseline="0" dirty="0" smtClean="0"/>
              <a:t>Rating</a:t>
            </a:r>
          </a:p>
          <a:p>
            <a:pPr marL="664546" lvl="1" indent="-181240">
              <a:buFont typeface="Arial"/>
              <a:buChar char="•"/>
            </a:pPr>
            <a:r>
              <a:rPr lang="en-US" baseline="0" dirty="0" smtClean="0"/>
              <a:t>Program strengths</a:t>
            </a:r>
          </a:p>
          <a:p>
            <a:pPr marL="664546" lvl="1" indent="-181240">
              <a:buFont typeface="Arial"/>
              <a:buChar char="•"/>
            </a:pPr>
            <a:r>
              <a:rPr lang="en-US" baseline="0" dirty="0" smtClean="0"/>
              <a:t>Areas in need of improvement</a:t>
            </a:r>
          </a:p>
          <a:p>
            <a:pPr marL="664546" lvl="1" indent="-181240">
              <a:buFont typeface="Arial"/>
              <a:buChar char="•"/>
            </a:pPr>
            <a:r>
              <a:rPr lang="en-US" baseline="0" dirty="0" smtClean="0"/>
              <a:t>Recommendations</a:t>
            </a:r>
          </a:p>
          <a:p>
            <a:pPr marL="181240" indent="-181240">
              <a:buFont typeface="Arial"/>
              <a:buChar char="•"/>
            </a:pPr>
            <a:r>
              <a:rPr lang="en-US" baseline="0" dirty="0" smtClean="0"/>
              <a:t>Graphs with the program scores and the program scores compared to the average scores of all assessments we have completed</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26</a:t>
            </a:fld>
            <a:endParaRPr lang="en-US" dirty="0"/>
          </a:p>
        </p:txBody>
      </p:sp>
    </p:spTree>
    <p:extLst>
      <p:ext uri="{BB962C8B-B14F-4D97-AF65-F5344CB8AC3E}">
        <p14:creationId xmlns:p14="http://schemas.microsoft.com/office/powerpoint/2010/main" val="21928776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a:t>
            </a:r>
            <a:r>
              <a:rPr lang="en-US" baseline="0" dirty="0" smtClean="0"/>
              <a:t> CPC is not without its limitations. Let’s review each of the limitations.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27</a:t>
            </a:fld>
            <a:endParaRPr lang="en-US" dirty="0"/>
          </a:p>
        </p:txBody>
      </p:sp>
    </p:spTree>
    <p:extLst>
      <p:ext uri="{BB962C8B-B14F-4D97-AF65-F5344CB8AC3E}">
        <p14:creationId xmlns:p14="http://schemas.microsoft.com/office/powerpoint/2010/main" val="11690796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While the CPC does have</a:t>
            </a:r>
            <a:r>
              <a:rPr lang="en-US" baseline="0" dirty="0" smtClean="0"/>
              <a:t> some limitations, it also has benefits as well. We will now review those benefits.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28</a:t>
            </a:fld>
            <a:endParaRPr lang="en-US" dirty="0"/>
          </a:p>
        </p:txBody>
      </p:sp>
    </p:spTree>
    <p:extLst>
      <p:ext uri="{BB962C8B-B14F-4D97-AF65-F5344CB8AC3E}">
        <p14:creationId xmlns:p14="http://schemas.microsoft.com/office/powerpoint/2010/main" val="36546825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29</a:t>
            </a:fld>
            <a:endParaRPr lang="en-US" dirty="0"/>
          </a:p>
        </p:txBody>
      </p:sp>
    </p:spTree>
    <p:extLst>
      <p:ext uri="{BB962C8B-B14F-4D97-AF65-F5344CB8AC3E}">
        <p14:creationId xmlns:p14="http://schemas.microsoft.com/office/powerpoint/2010/main" val="17159596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39</a:t>
            </a:fld>
            <a:endParaRPr lang="en-US" dirty="0"/>
          </a:p>
        </p:txBody>
      </p:sp>
    </p:spTree>
    <p:extLst>
      <p:ext uri="{BB962C8B-B14F-4D97-AF65-F5344CB8AC3E}">
        <p14:creationId xmlns:p14="http://schemas.microsoft.com/office/powerpoint/2010/main" val="1165165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CPC has several purposes</a:t>
            </a:r>
            <a:r>
              <a:rPr lang="en-US" baseline="0" dirty="0" smtClean="0"/>
              <a:t>, all of which are geared toward helping programs improve their adherence to evidence-based practices.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3</a:t>
            </a:fld>
            <a:endParaRPr lang="en-US" dirty="0"/>
          </a:p>
        </p:txBody>
      </p:sp>
    </p:spTree>
    <p:extLst>
      <p:ext uri="{BB962C8B-B14F-4D97-AF65-F5344CB8AC3E}">
        <p14:creationId xmlns:p14="http://schemas.microsoft.com/office/powerpoint/2010/main" val="2494111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Differences between CPAI and CPC:</a:t>
            </a:r>
          </a:p>
          <a:p>
            <a:r>
              <a:rPr lang="en-US" sz="1200" dirty="0" smtClean="0"/>
              <a:t> </a:t>
            </a:r>
          </a:p>
          <a:p>
            <a:r>
              <a:rPr lang="en-US" sz="1200" dirty="0" smtClean="0"/>
              <a:t>Five categories (CPC) not six (CPAI).</a:t>
            </a:r>
          </a:p>
          <a:p>
            <a:r>
              <a:rPr lang="en-US" sz="1200" dirty="0" smtClean="0"/>
              <a:t> </a:t>
            </a:r>
          </a:p>
          <a:p>
            <a:r>
              <a:rPr lang="en-US" sz="1200" dirty="0" smtClean="0"/>
              <a:t>Two basic areas: Content and Capacity (on CPC).</a:t>
            </a:r>
          </a:p>
          <a:p>
            <a:pPr defTabSz="966612">
              <a:defRPr/>
            </a:pPr>
            <a:endParaRPr lang="en-US" sz="1200" dirty="0" smtClean="0"/>
          </a:p>
          <a:p>
            <a:pPr defTabSz="966612">
              <a:defRPr/>
            </a:pPr>
            <a:r>
              <a:rPr lang="en-US" sz="1200" dirty="0" smtClean="0"/>
              <a:t>Cutoff scores adjusted (ranges were moved down and scoring categories changed; CPAI was very satisfactory, satisfactory, needs improvement, and unsatisfactory).</a:t>
            </a:r>
          </a:p>
          <a:p>
            <a:endParaRPr lang="en-US" sz="1200" dirty="0" smtClean="0"/>
          </a:p>
          <a:p>
            <a:r>
              <a:rPr lang="en-US" sz="1200" dirty="0" smtClean="0"/>
              <a:t>Items that were not correlated with outcome in at least one of the three studies were dropped from the CPAI. New items were added and some were weighted if found to be significant in more than one study.</a:t>
            </a:r>
          </a:p>
          <a:p>
            <a:r>
              <a:rPr lang="en-US" sz="1200" dirty="0" smtClean="0"/>
              <a:t> </a:t>
            </a:r>
          </a:p>
          <a:p>
            <a:pPr defTabSz="966612">
              <a:defRPr/>
            </a:pPr>
            <a:r>
              <a:rPr lang="en-US" sz="1200" dirty="0" smtClean="0"/>
              <a:t>New forms developed and file review process was expanded.</a:t>
            </a:r>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4</a:t>
            </a:fld>
            <a:endParaRPr lang="en-US" dirty="0"/>
          </a:p>
        </p:txBody>
      </p:sp>
    </p:spTree>
    <p:extLst>
      <p:ext uri="{BB962C8B-B14F-4D97-AF65-F5344CB8AC3E}">
        <p14:creationId xmlns:p14="http://schemas.microsoft.com/office/powerpoint/2010/main" val="3699824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200" dirty="0" smtClean="0"/>
              <a:t>Various studies have found that programs scoring higher on the CPAI are associated with lower recidivism rates among the offenders they serve (Holsinger, 1999; Lowenkamp, 2004; Lowenkamp &amp; Latessa, 2005a; Nesovic, 2003). For example, analyses performed on CPAI scores indicate that parolees who attended programs that adhered more closely to the RNR principles went on to commit less crime than the parolees of programs with poorer adherence (Lowenkamp, 2004). To further investigate the validity of the CPAI, UCCI undertook three large-scale research studies in the early 2000s with the intention of validating the items on the CPAI and testing additional elements of program integrity. The first was a 2002 study by Lowenkamp and Latessa in which a modified version of the CPAI was used to assess 15 programs at community-based correctional facilities across Ohio and 37 programs at halfway houses across Ohio. A later study examined 91 community corrections programs in Ohio that served 11,321 offenders diverted from jail and prison into such community programs as day reporting, intensive supervision probation (ISP), and residential and non-residential substance abuse programs (Lowenkamp &amp; Latessa, 2005a). The third study matched recidivism data with 72 community-based programs that served Ohio youth; each program was surveyed using an instrument that included CPAI measures along with additional items the authors wished to test (Lowenkamp &amp; Latessa, 2005b). Item-level analyses of these three studies converged to confirm the predictive capabilities of the majority of items on the CPAI. For example, programs with directors who had 2 or more years of experience, programs that hired staff with relevant service based skills and values, and programs that emphasized regular staff meetings and at least 20 hours of yearly service training were all predictive of program success. Other items were not found to be predictive of success, including whether a previous program evaluation appeared in a peer-reviewed journal, whether the program uses an advisory board or consultant to advise the program, and whether the program has undergone any noticeable changes in the past 2 years that may jeopardize the smooth functioning of the program (Lowenkamp, 2004). UC created its own tool for assessing program integrity, the CPC, based on the results of these studies. Items were retained from the CPAI that were consistently found to correlate with successful offender outcomes across the three studies described earlier. In addition, the CPC also includes several items not found on the CPAI that UC tested in these three studies and which proved to be empirically linked to program success (Lowenkamp &amp; Latessa, 2002, 2005a, 2005b). Some of these items include whether the program targets at least a 4:1 ratio of criminogenic to non-criminogenic needs, whether programs work with clients to develop a formal discharge plan before program completion, and whether treatment providers consistently use a detailed program manual during treatment interventions.</a:t>
            </a:r>
          </a:p>
          <a:p>
            <a:endParaRPr lang="en-US" sz="1200" dirty="0" smtClean="0">
              <a:latin typeface="Arial" pitchFamily="34" charset="0"/>
              <a:cs typeface="Arial" pitchFamily="34" charset="0"/>
            </a:endParaRPr>
          </a:p>
          <a:p>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5</a:t>
            </a:fld>
            <a:endParaRPr lang="en-US" dirty="0"/>
          </a:p>
        </p:txBody>
      </p:sp>
    </p:spTree>
    <p:extLst>
      <p:ext uri="{BB962C8B-B14F-4D97-AF65-F5344CB8AC3E}">
        <p14:creationId xmlns:p14="http://schemas.microsoft.com/office/powerpoint/2010/main" val="219844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t>The first was a 2002 study by Lowenkamp and Latessa in which a modified version of the CPAI was used to assess 15 programs at community-based correctional facilities across Ohio and 37 programs at halfway houses across Ohio. </a:t>
            </a:r>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6</a:t>
            </a:fld>
            <a:endParaRPr lang="en-US" dirty="0"/>
          </a:p>
        </p:txBody>
      </p:sp>
    </p:spTree>
    <p:extLst>
      <p:ext uri="{BB962C8B-B14F-4D97-AF65-F5344CB8AC3E}">
        <p14:creationId xmlns:p14="http://schemas.microsoft.com/office/powerpoint/2010/main" val="1119217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t>A later study examined 91 community corrections programs in Ohio that served 11,321 offenders diverted from jail and prison into such community programs as day reporting, intensive supervision probation (ISP), and residential and non-residential substance abuse programs (Lowenkamp &amp; Latessa, 2005a)</a:t>
            </a:r>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7</a:t>
            </a:fld>
            <a:endParaRPr lang="en-US" dirty="0"/>
          </a:p>
        </p:txBody>
      </p:sp>
    </p:spTree>
    <p:extLst>
      <p:ext uri="{BB962C8B-B14F-4D97-AF65-F5344CB8AC3E}">
        <p14:creationId xmlns:p14="http://schemas.microsoft.com/office/powerpoint/2010/main" val="1287240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smtClean="0"/>
              <a:t>The third study matched recidivism data with 72 community-based programs that served Ohio youth; each program was surveyed using an instrument that included CPAI measures along with additional items the authors wished to test (Lowenkamp &amp; Latessa, 2005b).</a:t>
            </a:r>
          </a:p>
          <a:p>
            <a:pPr defTabSz="966612">
              <a:defRPr/>
            </a:pPr>
            <a:endParaRPr lang="en-US" sz="1300" dirty="0" smtClean="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8</a:t>
            </a:fld>
            <a:endParaRPr lang="en-US" dirty="0"/>
          </a:p>
        </p:txBody>
      </p:sp>
    </p:spTree>
    <p:extLst>
      <p:ext uri="{BB962C8B-B14F-4D97-AF65-F5344CB8AC3E}">
        <p14:creationId xmlns:p14="http://schemas.microsoft.com/office/powerpoint/2010/main" val="1287240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t>Item-level analyses of these three studies converged to confirm the predictive capabilities of the majority of items on the CPAI. For example, programs with directors who had 2 or more years of experience, programs that hired staff with relevant service based skills and values, and programs that emphasized regular staff meetings and at least 20 hours of yearly service training were all predictive of program success. Other items were not found to be predictive of success, including whether a previous program evaluation appeared in a peer-reviewed journal, whether the program uses an advisory board or consultant to advise the program, and whether the program has undergone any noticeable changes in the past 2 years that may jeopardize the smooth functioning of the program (Lowenkamp, 2004). UC created its own tool for assessing program integrity, the CPC, based on the results of these studies. Items were retained from the CPAI that were consistently found to correlate with successful offender outcomes across the three studies described earlier. In addition, the CPC also includes several items not found on the CPAI that UC tested in these three studies and which proved to be empirically linked to program success (Lowenkamp &amp; Latessa, 2002, 2005a, 2005b). Some of these items include whether the program targets at least a 4:1 ratio of criminogenic to non-criminogenic needs, whether programs work with clients to develop a formal discharge plan before program completion, and whether treatment providers consistently use a detailed program manual during treatment interventions.</a:t>
            </a:r>
          </a:p>
          <a:p>
            <a:endParaRPr lang="en-US" sz="1300" dirty="0">
              <a:latin typeface="Arial" pitchFamily="34" charset="0"/>
              <a:cs typeface="Arial" pitchFamily="34" charset="0"/>
            </a:endParaRPr>
          </a:p>
          <a:p>
            <a:endParaRPr lang="en-US" sz="1300" dirty="0"/>
          </a:p>
          <a:p>
            <a:endParaRPr lang="en-US" dirty="0"/>
          </a:p>
        </p:txBody>
      </p:sp>
      <p:sp>
        <p:nvSpPr>
          <p:cNvPr id="4" name="Slide Number Placeholder 3"/>
          <p:cNvSpPr>
            <a:spLocks noGrp="1"/>
          </p:cNvSpPr>
          <p:nvPr>
            <p:ph type="sldNum" sz="quarter" idx="10"/>
          </p:nvPr>
        </p:nvSpPr>
        <p:spPr/>
        <p:txBody>
          <a:bodyPr/>
          <a:lstStyle/>
          <a:p>
            <a:pPr>
              <a:defRPr/>
            </a:pPr>
            <a:fld id="{05164BAA-EF19-4E15-BD82-6158B4D3AC6E}" type="slidenum">
              <a:rPr lang="en-US" smtClean="0"/>
              <a:pPr>
                <a:defRPr/>
              </a:pPr>
              <a:t>9</a:t>
            </a:fld>
            <a:endParaRPr lang="en-US" dirty="0"/>
          </a:p>
        </p:txBody>
      </p:sp>
    </p:spTree>
    <p:extLst>
      <p:ext uri="{BB962C8B-B14F-4D97-AF65-F5344CB8AC3E}">
        <p14:creationId xmlns:p14="http://schemas.microsoft.com/office/powerpoint/2010/main" val="3257087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1143000" y="6229350"/>
            <a:ext cx="14478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 2015, University of Cincinnati, Corrections Institute, Ohio. All Rights reserved</a:t>
            </a:r>
            <a:endParaRPr lang="en-US" dirty="0"/>
          </a:p>
        </p:txBody>
      </p:sp>
      <p:sp>
        <p:nvSpPr>
          <p:cNvPr id="6" name="Rectangle 6"/>
          <p:cNvSpPr>
            <a:spLocks noGrp="1" noChangeArrowheads="1"/>
          </p:cNvSpPr>
          <p:nvPr>
            <p:ph type="sldNum" sz="quarter" idx="12"/>
          </p:nvPr>
        </p:nvSpPr>
        <p:spPr>
          <a:xfrm>
            <a:off x="5562600" y="6229350"/>
            <a:ext cx="1447800" cy="476250"/>
          </a:xfrm>
          <a:prstGeom prst="rect">
            <a:avLst/>
          </a:prstGeom>
          <a:ln/>
        </p:spPr>
        <p:txBody>
          <a:bodyPr/>
          <a:lstStyle>
            <a:lvl1pPr>
              <a:defRPr/>
            </a:lvl1pPr>
          </a:lstStyle>
          <a:p>
            <a:pPr>
              <a:defRPr/>
            </a:pPr>
            <a:fld id="{88E51D14-F3A7-475E-B8F4-26D96AB27EC1}" type="slidenum">
              <a:rPr lang="en-US"/>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1143000" y="6229350"/>
            <a:ext cx="14478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 2015, University of Cincinnati, Corrections Institute, Ohio. All Rights reserved</a:t>
            </a:r>
            <a:endParaRPr lang="en-US" dirty="0"/>
          </a:p>
        </p:txBody>
      </p:sp>
      <p:sp>
        <p:nvSpPr>
          <p:cNvPr id="6" name="Rectangle 6"/>
          <p:cNvSpPr>
            <a:spLocks noGrp="1" noChangeArrowheads="1"/>
          </p:cNvSpPr>
          <p:nvPr>
            <p:ph type="sldNum" sz="quarter" idx="12"/>
          </p:nvPr>
        </p:nvSpPr>
        <p:spPr>
          <a:xfrm>
            <a:off x="5562600" y="6229350"/>
            <a:ext cx="1447800" cy="476250"/>
          </a:xfrm>
          <a:prstGeom prst="rect">
            <a:avLst/>
          </a:prstGeom>
          <a:ln/>
        </p:spPr>
        <p:txBody>
          <a:bodyPr/>
          <a:lstStyle>
            <a:lvl1pPr>
              <a:defRPr/>
            </a:lvl1pPr>
          </a:lstStyle>
          <a:p>
            <a:pPr>
              <a:defRPr/>
            </a:pPr>
            <a:fld id="{03F55D53-4F41-4D06-9172-EE2F910431A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609600"/>
            <a:ext cx="196215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73405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1143000" y="6229350"/>
            <a:ext cx="14478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 2015, University of Cincinnati, Corrections Institute, Ohio. All Rights reserved</a:t>
            </a:r>
            <a:endParaRPr lang="en-US" dirty="0"/>
          </a:p>
        </p:txBody>
      </p:sp>
      <p:sp>
        <p:nvSpPr>
          <p:cNvPr id="6" name="Rectangle 6"/>
          <p:cNvSpPr>
            <a:spLocks noGrp="1" noChangeArrowheads="1"/>
          </p:cNvSpPr>
          <p:nvPr>
            <p:ph type="sldNum" sz="quarter" idx="12"/>
          </p:nvPr>
        </p:nvSpPr>
        <p:spPr>
          <a:xfrm>
            <a:off x="5562600" y="6229350"/>
            <a:ext cx="1447800" cy="476250"/>
          </a:xfrm>
          <a:prstGeom prst="rect">
            <a:avLst/>
          </a:prstGeom>
          <a:ln/>
        </p:spPr>
        <p:txBody>
          <a:bodyPr/>
          <a:lstStyle>
            <a:lvl1pPr>
              <a:defRPr/>
            </a:lvl1pPr>
          </a:lstStyle>
          <a:p>
            <a:pPr>
              <a:defRPr/>
            </a:pPr>
            <a:fld id="{4F19411D-3DDE-4D6D-9128-D1D45E3FF0B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2163763"/>
            <a:ext cx="8229600" cy="3856037"/>
          </a:xfrm>
        </p:spPr>
        <p:txBody>
          <a:bodyPr/>
          <a:lstStyle/>
          <a:p>
            <a:endParaRPr lang="en-US" dirty="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en-US" dirty="0" smtClean="0"/>
              <a:t>Copyright © 2015, University of Cincinnati, Corrections Institute, Ohio. All Rights reserved</a:t>
            </a:r>
            <a:endParaRPr lang="en-U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39826F-A1AD-4998-A1F5-850652609F6B}"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163763"/>
            <a:ext cx="4038600" cy="38560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63763"/>
            <a:ext cx="4038600" cy="38560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dirty="0" smtClean="0"/>
              <a:t>Copyright © 2015, University of Cincinnati, Corrections Institute, Ohio. All Rights reserved</a:t>
            </a:r>
            <a:endParaRPr lang="en-U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F62C921C-EDCF-41F9-8493-2BEDE314D761}" type="slidenum">
              <a:rPr lang="en-US"/>
              <a:pPr/>
              <a:t>‹#›</a:t>
            </a:fld>
            <a:endParaRPr lang="en-US" dirty="0"/>
          </a:p>
        </p:txBody>
      </p:sp>
    </p:spTree>
    <p:extLst>
      <p:ext uri="{BB962C8B-B14F-4D97-AF65-F5344CB8AC3E}">
        <p14:creationId xmlns:p14="http://schemas.microsoft.com/office/powerpoint/2010/main" val="166195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1143000" y="6229350"/>
            <a:ext cx="14478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 2015, University of Cincinnati, Corrections Institute, Ohio. All Rights reserved</a:t>
            </a:r>
            <a:endParaRPr lang="en-US" dirty="0"/>
          </a:p>
        </p:txBody>
      </p:sp>
      <p:sp>
        <p:nvSpPr>
          <p:cNvPr id="6" name="Rectangle 6"/>
          <p:cNvSpPr>
            <a:spLocks noGrp="1" noChangeArrowheads="1"/>
          </p:cNvSpPr>
          <p:nvPr>
            <p:ph type="sldNum" sz="quarter" idx="12"/>
          </p:nvPr>
        </p:nvSpPr>
        <p:spPr>
          <a:xfrm>
            <a:off x="5562600" y="6229350"/>
            <a:ext cx="1447800" cy="476250"/>
          </a:xfrm>
          <a:prstGeom prst="rect">
            <a:avLst/>
          </a:prstGeom>
          <a:ln/>
        </p:spPr>
        <p:txBody>
          <a:bodyPr/>
          <a:lstStyle>
            <a:lvl1pPr>
              <a:defRPr/>
            </a:lvl1pPr>
          </a:lstStyle>
          <a:p>
            <a:pPr>
              <a:defRPr/>
            </a:pPr>
            <a:fld id="{5C879062-9F1F-44D0-A302-C6F37B3DA0FA}" type="slidenum">
              <a:rPr lang="en-US"/>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1143000" y="6229350"/>
            <a:ext cx="14478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 2015, University of Cincinnati, Corrections Institute, Ohio. All Rights reserved</a:t>
            </a:r>
            <a:endParaRPr lang="en-US" dirty="0"/>
          </a:p>
        </p:txBody>
      </p:sp>
      <p:sp>
        <p:nvSpPr>
          <p:cNvPr id="6" name="Rectangle 6"/>
          <p:cNvSpPr>
            <a:spLocks noGrp="1" noChangeArrowheads="1"/>
          </p:cNvSpPr>
          <p:nvPr>
            <p:ph type="sldNum" sz="quarter" idx="12"/>
          </p:nvPr>
        </p:nvSpPr>
        <p:spPr>
          <a:xfrm>
            <a:off x="5562600" y="6229350"/>
            <a:ext cx="1447800" cy="476250"/>
          </a:xfrm>
          <a:prstGeom prst="rect">
            <a:avLst/>
          </a:prstGeom>
          <a:ln/>
        </p:spPr>
        <p:txBody>
          <a:bodyPr/>
          <a:lstStyle>
            <a:lvl1pPr>
              <a:defRPr/>
            </a:lvl1pPr>
          </a:lstStyle>
          <a:p>
            <a:pPr>
              <a:defRPr/>
            </a:pPr>
            <a:fld id="{BA5C2E34-D770-49D9-9FBB-1C377AAC415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35163"/>
            <a:ext cx="3848100" cy="3551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35163"/>
            <a:ext cx="3848100" cy="3551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1143000" y="6229350"/>
            <a:ext cx="1447800" cy="476250"/>
          </a:xfrm>
          <a:prstGeom prst="rect">
            <a:avLst/>
          </a:prstGeo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 2015, University of Cincinnati, Corrections Institute, Ohio. All Rights reserved</a:t>
            </a:r>
            <a:endParaRPr lang="en-US" dirty="0"/>
          </a:p>
        </p:txBody>
      </p:sp>
      <p:sp>
        <p:nvSpPr>
          <p:cNvPr id="7" name="Slide Number Placeholder 6"/>
          <p:cNvSpPr>
            <a:spLocks noGrp="1" noChangeArrowheads="1"/>
          </p:cNvSpPr>
          <p:nvPr>
            <p:ph type="sldNum" sz="quarter" idx="12"/>
          </p:nvPr>
        </p:nvSpPr>
        <p:spPr>
          <a:xfrm>
            <a:off x="5562600" y="6229350"/>
            <a:ext cx="1447800" cy="476250"/>
          </a:xfrm>
          <a:prstGeom prst="rect">
            <a:avLst/>
          </a:prstGeom>
          <a:ln/>
        </p:spPr>
        <p:txBody>
          <a:bodyPr/>
          <a:lstStyle>
            <a:lvl1pPr>
              <a:defRPr/>
            </a:lvl1pPr>
          </a:lstStyle>
          <a:p>
            <a:pPr>
              <a:defRPr/>
            </a:pPr>
            <a:fld id="{9DE8F1D6-C7FB-40D1-ABE4-9154581355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1143000" y="6229350"/>
            <a:ext cx="1447800" cy="476250"/>
          </a:xfrm>
          <a:prstGeom prst="rect">
            <a:avLst/>
          </a:prstGeom>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 2015, University of Cincinnati, Corrections Institute, Ohio. All Rights reserved</a:t>
            </a:r>
            <a:endParaRPr lang="en-US" dirty="0"/>
          </a:p>
        </p:txBody>
      </p:sp>
      <p:sp>
        <p:nvSpPr>
          <p:cNvPr id="9" name="Rectangle 6"/>
          <p:cNvSpPr>
            <a:spLocks noGrp="1" noChangeArrowheads="1"/>
          </p:cNvSpPr>
          <p:nvPr>
            <p:ph type="sldNum" sz="quarter" idx="12"/>
          </p:nvPr>
        </p:nvSpPr>
        <p:spPr>
          <a:xfrm>
            <a:off x="5562600" y="6229350"/>
            <a:ext cx="1447800" cy="476250"/>
          </a:xfrm>
          <a:prstGeom prst="rect">
            <a:avLst/>
          </a:prstGeom>
          <a:ln/>
        </p:spPr>
        <p:txBody>
          <a:bodyPr/>
          <a:lstStyle>
            <a:lvl1pPr>
              <a:defRPr/>
            </a:lvl1pPr>
          </a:lstStyle>
          <a:p>
            <a:pPr>
              <a:defRPr/>
            </a:pPr>
            <a:fld id="{AFED5F8A-E030-44B1-9601-4032133DFA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1143000" y="6229350"/>
            <a:ext cx="1447800" cy="476250"/>
          </a:xfrm>
          <a:prstGeom prst="rect">
            <a:avLst/>
          </a:prstGeom>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 2015, University of Cincinnati, Corrections Institute, Ohio. All Rights reserved</a:t>
            </a:r>
            <a:endParaRPr lang="en-US" dirty="0"/>
          </a:p>
        </p:txBody>
      </p:sp>
      <p:sp>
        <p:nvSpPr>
          <p:cNvPr id="5" name="Rectangle 6"/>
          <p:cNvSpPr>
            <a:spLocks noGrp="1" noChangeArrowheads="1"/>
          </p:cNvSpPr>
          <p:nvPr>
            <p:ph type="sldNum" sz="quarter" idx="12"/>
          </p:nvPr>
        </p:nvSpPr>
        <p:spPr>
          <a:xfrm>
            <a:off x="5562600" y="6229350"/>
            <a:ext cx="1447800" cy="476250"/>
          </a:xfrm>
          <a:prstGeom prst="rect">
            <a:avLst/>
          </a:prstGeom>
          <a:ln/>
        </p:spPr>
        <p:txBody>
          <a:bodyPr/>
          <a:lstStyle>
            <a:lvl1pPr>
              <a:defRPr/>
            </a:lvl1pPr>
          </a:lstStyle>
          <a:p>
            <a:pPr>
              <a:defRPr/>
            </a:pPr>
            <a:fld id="{78B35CA2-0F43-4591-B486-3145908C790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1143000" y="6229350"/>
            <a:ext cx="1447800" cy="476250"/>
          </a:xfrm>
          <a:prstGeom prst="rect">
            <a:avLst/>
          </a:prstGeom>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Copyright © 2015, University of Cincinnati, Corrections Institute, Ohio. All Rights reserved</a:t>
            </a:r>
            <a:endParaRPr lang="en-US" dirty="0"/>
          </a:p>
        </p:txBody>
      </p:sp>
      <p:sp>
        <p:nvSpPr>
          <p:cNvPr id="4" name="Rectangle 6"/>
          <p:cNvSpPr>
            <a:spLocks noGrp="1" noChangeArrowheads="1"/>
          </p:cNvSpPr>
          <p:nvPr>
            <p:ph type="sldNum" sz="quarter" idx="12"/>
          </p:nvPr>
        </p:nvSpPr>
        <p:spPr>
          <a:xfrm>
            <a:off x="5562600" y="6229350"/>
            <a:ext cx="1447800" cy="476250"/>
          </a:xfrm>
          <a:prstGeom prst="rect">
            <a:avLst/>
          </a:prstGeom>
          <a:ln/>
        </p:spPr>
        <p:txBody>
          <a:bodyPr/>
          <a:lstStyle>
            <a:lvl1pPr>
              <a:defRPr/>
            </a:lvl1pPr>
          </a:lstStyle>
          <a:p>
            <a:pPr>
              <a:defRPr/>
            </a:pPr>
            <a:fld id="{C5039859-439B-4B21-82E0-765ADE20A1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1143000" y="6229350"/>
            <a:ext cx="1447800" cy="476250"/>
          </a:xfrm>
          <a:prstGeom prst="rect">
            <a:avLst/>
          </a:prstGeo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 2015, University of Cincinnati, Corrections Institute, Ohio. All Rights reserved</a:t>
            </a:r>
            <a:endParaRPr lang="en-US" dirty="0"/>
          </a:p>
        </p:txBody>
      </p:sp>
      <p:sp>
        <p:nvSpPr>
          <p:cNvPr id="7" name="Slide Number Placeholder 6"/>
          <p:cNvSpPr>
            <a:spLocks noGrp="1" noChangeArrowheads="1"/>
          </p:cNvSpPr>
          <p:nvPr>
            <p:ph type="sldNum" sz="quarter" idx="12"/>
          </p:nvPr>
        </p:nvSpPr>
        <p:spPr>
          <a:xfrm>
            <a:off x="5562600" y="6229350"/>
            <a:ext cx="1447800" cy="476250"/>
          </a:xfrm>
          <a:prstGeom prst="rect">
            <a:avLst/>
          </a:prstGeom>
          <a:ln/>
        </p:spPr>
        <p:txBody>
          <a:bodyPr/>
          <a:lstStyle>
            <a:lvl1pPr>
              <a:defRPr/>
            </a:lvl1pPr>
          </a:lstStyle>
          <a:p>
            <a:pPr>
              <a:defRPr/>
            </a:pPr>
            <a:fld id="{CD42B590-F9A1-4970-8FD3-EC98D4591A3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1143000" y="6229350"/>
            <a:ext cx="1447800" cy="476250"/>
          </a:xfrm>
          <a:prstGeom prst="rect">
            <a:avLst/>
          </a:prstGeo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 2015, University of Cincinnati, Corrections Institute, Ohio. All Rights reserved</a:t>
            </a:r>
            <a:endParaRPr lang="en-US" dirty="0"/>
          </a:p>
        </p:txBody>
      </p:sp>
      <p:sp>
        <p:nvSpPr>
          <p:cNvPr id="7" name="Slide Number Placeholder 6"/>
          <p:cNvSpPr>
            <a:spLocks noGrp="1" noChangeArrowheads="1"/>
          </p:cNvSpPr>
          <p:nvPr>
            <p:ph type="sldNum" sz="quarter" idx="12"/>
          </p:nvPr>
        </p:nvSpPr>
        <p:spPr>
          <a:xfrm>
            <a:off x="5562600" y="6229350"/>
            <a:ext cx="1447800" cy="476250"/>
          </a:xfrm>
          <a:prstGeom prst="rect">
            <a:avLst/>
          </a:prstGeom>
          <a:ln/>
        </p:spPr>
        <p:txBody>
          <a:bodyPr/>
          <a:lstStyle>
            <a:lvl1pPr>
              <a:defRPr/>
            </a:lvl1pPr>
          </a:lstStyle>
          <a:p>
            <a:pPr>
              <a:defRPr/>
            </a:pPr>
            <a:fld id="{7CA27E8C-0C04-4A05-87FB-A0747AE7561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6"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8" descr="forUC08_96_btm"/>
          <p:cNvPicPr>
            <a:picLocks noChangeAspect="1" noChangeArrowheads="1"/>
          </p:cNvPicPr>
          <p:nvPr userDrawn="1"/>
        </p:nvPicPr>
        <p:blipFill>
          <a:blip r:embed="rId15" cstate="print"/>
          <a:srcRect/>
          <a:stretch>
            <a:fillRect/>
          </a:stretch>
        </p:blipFill>
        <p:spPr bwMode="auto">
          <a:xfrm>
            <a:off x="0" y="5979033"/>
            <a:ext cx="9144000" cy="866775"/>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609600"/>
            <a:ext cx="7848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35163"/>
            <a:ext cx="7848600" cy="3551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2895600" y="6229350"/>
            <a:ext cx="2438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dirty="0" smtClean="0"/>
              <a:t>Copyright © 2015, University of Cincinnati, Corrections Institute, Ohio. All Rights reserved</a:t>
            </a:r>
            <a:endParaRPr lang="en-US" dirty="0"/>
          </a:p>
        </p:txBody>
      </p:sp>
      <p:pic>
        <p:nvPicPr>
          <p:cNvPr id="1032" name="Picture 17" descr="forUC08_96_top"/>
          <p:cNvPicPr>
            <a:picLocks noChangeAspect="1" noChangeArrowheads="1"/>
          </p:cNvPicPr>
          <p:nvPr userDrawn="1"/>
        </p:nvPicPr>
        <p:blipFill>
          <a:blip r:embed="rId16" cstate="print"/>
          <a:srcRect/>
          <a:stretch>
            <a:fillRect/>
          </a:stretch>
        </p:blipFill>
        <p:spPr bwMode="auto">
          <a:xfrm>
            <a:off x="0" y="0"/>
            <a:ext cx="9144000" cy="447675"/>
          </a:xfrm>
          <a:prstGeom prst="rect">
            <a:avLst/>
          </a:prstGeom>
          <a:noFill/>
          <a:ln w="9525">
            <a:noFill/>
            <a:miter lim="800000"/>
            <a:headEnd/>
            <a:tailEnd/>
          </a:ln>
        </p:spPr>
      </p:pic>
      <p:sp>
        <p:nvSpPr>
          <p:cNvPr id="3" name="Slide Number Placeholder 2"/>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4E26C6-1D88-40F0-8C94-8505D1E16E0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xmlns:p14="http://schemas.microsoft.com/office/powerpoint/2010/mai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chart" Target="../charts/char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chart" Target="../charts/char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chart" Target="../charts/char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mailto:Carrie.Sullivan@uc.edu" TargetMode="External"/><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1371600"/>
            <a:ext cx="8839200" cy="1600200"/>
          </a:xfrm>
        </p:spPr>
        <p:txBody>
          <a:bodyPr/>
          <a:lstStyle/>
          <a:p>
            <a:r>
              <a:rPr lang="en-US" sz="2400" b="1" dirty="0">
                <a:latin typeface="Tahoma" pitchFamily="34" charset="0"/>
              </a:rPr>
              <a:t/>
            </a:r>
            <a:br>
              <a:rPr lang="en-US" sz="2400" b="1" dirty="0">
                <a:latin typeface="Tahoma" pitchFamily="34" charset="0"/>
              </a:rPr>
            </a:br>
            <a:r>
              <a:rPr lang="en-US" b="1" dirty="0"/>
              <a:t>O</a:t>
            </a:r>
            <a:r>
              <a:rPr lang="en-US" b="1" dirty="0" smtClean="0"/>
              <a:t>verview of the Evidence</a:t>
            </a:r>
            <a:r>
              <a:rPr lang="en-US" b="1" dirty="0"/>
              <a:t>-Based Correctional Program Checklist (</a:t>
            </a:r>
            <a:r>
              <a:rPr lang="en-US" b="1" dirty="0" smtClean="0"/>
              <a:t>CPC 2.0)</a:t>
            </a:r>
            <a:endParaRPr lang="en-US" b="1" dirty="0"/>
          </a:p>
        </p:txBody>
      </p:sp>
      <p:sp>
        <p:nvSpPr>
          <p:cNvPr id="2051" name="Rectangle 3"/>
          <p:cNvSpPr>
            <a:spLocks noGrp="1" noChangeArrowheads="1"/>
          </p:cNvSpPr>
          <p:nvPr>
            <p:ph type="subTitle" idx="1"/>
          </p:nvPr>
        </p:nvSpPr>
        <p:spPr>
          <a:xfrm>
            <a:off x="685800" y="4038600"/>
            <a:ext cx="7696200" cy="1828800"/>
          </a:xfrm>
        </p:spPr>
        <p:txBody>
          <a:bodyPr/>
          <a:lstStyle/>
          <a:p>
            <a:pPr>
              <a:lnSpc>
                <a:spcPct val="90000"/>
              </a:lnSpc>
            </a:pPr>
            <a:r>
              <a:rPr lang="en-US" sz="2800" dirty="0"/>
              <a:t>University of </a:t>
            </a:r>
            <a:r>
              <a:rPr lang="en-US" sz="2800" dirty="0" smtClean="0"/>
              <a:t>Cincinnati Corrections Institute</a:t>
            </a:r>
            <a:endParaRPr lang="en-US" sz="2800" dirty="0"/>
          </a:p>
          <a:p>
            <a:pPr>
              <a:lnSpc>
                <a:spcPct val="90000"/>
              </a:lnSpc>
            </a:pPr>
            <a:r>
              <a:rPr lang="en-US" sz="2800" u="sng" dirty="0" smtClean="0">
                <a:solidFill>
                  <a:srgbClr val="3366FF"/>
                </a:solidFill>
              </a:rPr>
              <a:t>www.uc.edu/corrections</a:t>
            </a:r>
            <a:endParaRPr lang="en-US" sz="2000" dirty="0">
              <a:solidFill>
                <a:srgbClr val="3366FF"/>
              </a:solidFill>
              <a:latin typeface="Tahom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dirty="0" smtClean="0"/>
              <a:t>Areas of </a:t>
            </a:r>
            <a:r>
              <a:rPr lang="en-US" b="1" dirty="0"/>
              <a:t>the CPC</a:t>
            </a:r>
          </a:p>
        </p:txBody>
      </p:sp>
      <p:sp>
        <p:nvSpPr>
          <p:cNvPr id="7171" name="Rectangle 3"/>
          <p:cNvSpPr>
            <a:spLocks noGrp="1" noChangeArrowheads="1"/>
          </p:cNvSpPr>
          <p:nvPr>
            <p:ph type="body" idx="1"/>
          </p:nvPr>
        </p:nvSpPr>
        <p:spPr>
          <a:xfrm>
            <a:off x="685800" y="1935163"/>
            <a:ext cx="7848600" cy="4084637"/>
          </a:xfrm>
        </p:spPr>
        <p:txBody>
          <a:bodyPr/>
          <a:lstStyle/>
          <a:p>
            <a:pPr>
              <a:buFontTx/>
              <a:buNone/>
            </a:pPr>
            <a:endParaRPr lang="en-US" sz="2000" dirty="0"/>
          </a:p>
          <a:p>
            <a:pPr>
              <a:buFontTx/>
              <a:buNone/>
            </a:pPr>
            <a:r>
              <a:rPr lang="en-US" sz="2400" b="1" dirty="0"/>
              <a:t>CAPACITY </a:t>
            </a:r>
            <a:r>
              <a:rPr lang="en-US" sz="2000" dirty="0">
                <a:solidFill>
                  <a:srgbClr val="CC0000"/>
                </a:solidFill>
              </a:rPr>
              <a:t>	</a:t>
            </a:r>
            <a:r>
              <a:rPr lang="en-US" sz="2000" dirty="0">
                <a:sym typeface="Wingdings" pitchFamily="2" charset="2"/>
              </a:rPr>
              <a:t></a:t>
            </a:r>
            <a:r>
              <a:rPr lang="en-US" sz="2000" dirty="0">
                <a:solidFill>
                  <a:srgbClr val="CC0000"/>
                </a:solidFill>
              </a:rPr>
              <a:t>	</a:t>
            </a:r>
            <a:r>
              <a:rPr lang="en-US" sz="2400" dirty="0"/>
              <a:t>E</a:t>
            </a:r>
            <a:r>
              <a:rPr lang="en-US" sz="2400" dirty="0" smtClean="0"/>
              <a:t>valuates </a:t>
            </a:r>
            <a:r>
              <a:rPr lang="en-US" sz="2400" dirty="0"/>
              <a:t>the ability of the program </a:t>
            </a:r>
            <a:r>
              <a:rPr lang="en-US" sz="2400" dirty="0" smtClean="0"/>
              <a:t>			to consistently </a:t>
            </a:r>
            <a:r>
              <a:rPr lang="en-US" sz="2400" dirty="0"/>
              <a:t>deliver effective </a:t>
            </a:r>
            <a:r>
              <a:rPr lang="en-US" sz="2400" dirty="0" smtClean="0"/>
              <a:t>				programming</a:t>
            </a:r>
          </a:p>
          <a:p>
            <a:pPr>
              <a:buFontTx/>
              <a:buNone/>
            </a:pPr>
            <a:endParaRPr lang="en-US" sz="1000" dirty="0"/>
          </a:p>
          <a:p>
            <a:pPr>
              <a:buFontTx/>
              <a:buNone/>
            </a:pPr>
            <a:endParaRPr lang="en-US" sz="1000" dirty="0"/>
          </a:p>
          <a:p>
            <a:pPr>
              <a:buFontTx/>
              <a:buNone/>
            </a:pPr>
            <a:r>
              <a:rPr lang="en-US" sz="2400" b="1" dirty="0"/>
              <a:t>CONTENT</a:t>
            </a:r>
            <a:r>
              <a:rPr lang="en-US" sz="2000" dirty="0">
                <a:solidFill>
                  <a:srgbClr val="CC0000"/>
                </a:solidFill>
              </a:rPr>
              <a:t>	</a:t>
            </a:r>
            <a:r>
              <a:rPr lang="en-US" sz="2000" dirty="0">
                <a:sym typeface="Wingdings" pitchFamily="2" charset="2"/>
              </a:rPr>
              <a:t></a:t>
            </a:r>
            <a:r>
              <a:rPr lang="en-US" sz="2000" dirty="0">
                <a:solidFill>
                  <a:srgbClr val="CC0000"/>
                </a:solidFill>
              </a:rPr>
              <a:t>	</a:t>
            </a:r>
            <a:r>
              <a:rPr lang="en-US" sz="2000" dirty="0" smtClean="0"/>
              <a:t>A</a:t>
            </a:r>
            <a:r>
              <a:rPr lang="en-US" sz="2400" dirty="0" smtClean="0"/>
              <a:t>ssesses </a:t>
            </a:r>
            <a:r>
              <a:rPr lang="en-US" sz="2400" dirty="0"/>
              <a:t>the degree to which a </a:t>
            </a:r>
            <a:r>
              <a:rPr lang="en-US" sz="2400" dirty="0" smtClean="0"/>
              <a:t>				program adheres </a:t>
            </a:r>
            <a:r>
              <a:rPr lang="en-US" sz="2400" dirty="0"/>
              <a:t>to the </a:t>
            </a:r>
            <a:r>
              <a:rPr lang="en-US" sz="2400" dirty="0" smtClean="0"/>
              <a:t>principles of 			effective intervention</a:t>
            </a:r>
            <a:endParaRPr lang="en-US" sz="2400" dirty="0"/>
          </a:p>
          <a:p>
            <a:pPr>
              <a:buFontTx/>
              <a:buNone/>
            </a:pPr>
            <a:endParaRPr lang="en-US" sz="2000" dirty="0">
              <a:latin typeface="Tahoma" pitchFamily="34" charset="0"/>
            </a:endParaRPr>
          </a:p>
        </p:txBody>
      </p:sp>
      <p:sp>
        <p:nvSpPr>
          <p:cNvPr id="2" name="Footer Placeholder 1"/>
          <p:cNvSpPr>
            <a:spLocks noGrp="1"/>
          </p:cNvSpPr>
          <p:nvPr>
            <p:ph type="ftr" sz="quarter" idx="11"/>
          </p:nvPr>
        </p:nvSpPr>
        <p:spPr>
          <a:xfrm>
            <a:off x="685800" y="6477000"/>
            <a:ext cx="53340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10</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609600"/>
            <a:ext cx="8610600" cy="1143000"/>
          </a:xfrm>
        </p:spPr>
        <p:txBody>
          <a:bodyPr/>
          <a:lstStyle/>
          <a:p>
            <a:r>
              <a:rPr lang="en-US" b="1" dirty="0" smtClean="0"/>
              <a:t>Domains of </a:t>
            </a:r>
            <a:r>
              <a:rPr lang="en-US" b="1" dirty="0"/>
              <a:t>the CPC</a:t>
            </a:r>
          </a:p>
        </p:txBody>
      </p:sp>
      <p:sp>
        <p:nvSpPr>
          <p:cNvPr id="13315" name="Rectangle 3"/>
          <p:cNvSpPr>
            <a:spLocks noGrp="1" noChangeArrowheads="1"/>
          </p:cNvSpPr>
          <p:nvPr>
            <p:ph type="body" idx="1"/>
          </p:nvPr>
        </p:nvSpPr>
        <p:spPr/>
        <p:txBody>
          <a:bodyPr/>
          <a:lstStyle/>
          <a:p>
            <a:pPr>
              <a:buNone/>
            </a:pPr>
            <a:r>
              <a:rPr lang="en-US" sz="2400" cap="all" dirty="0">
                <a:solidFill>
                  <a:srgbClr val="C00000"/>
                </a:solidFill>
              </a:rPr>
              <a:t>Capacity</a:t>
            </a:r>
          </a:p>
          <a:p>
            <a:pPr>
              <a:buFontTx/>
              <a:buNone/>
            </a:pPr>
            <a:r>
              <a:rPr lang="en-US" sz="2400" dirty="0" smtClean="0"/>
              <a:t>	1. Leadership and Development</a:t>
            </a:r>
          </a:p>
          <a:p>
            <a:pPr>
              <a:buFontTx/>
              <a:buNone/>
            </a:pPr>
            <a:r>
              <a:rPr lang="en-US" sz="2400" dirty="0" smtClean="0"/>
              <a:t>	2. Staff Characteristics</a:t>
            </a:r>
          </a:p>
          <a:p>
            <a:pPr>
              <a:buFontTx/>
              <a:buNone/>
            </a:pPr>
            <a:r>
              <a:rPr lang="en-US" sz="2400" dirty="0" smtClean="0"/>
              <a:t>	3. Quality Assurance</a:t>
            </a:r>
          </a:p>
          <a:p>
            <a:pPr>
              <a:buFontTx/>
              <a:buNone/>
            </a:pPr>
            <a:endParaRPr lang="en-US" sz="2400" dirty="0"/>
          </a:p>
          <a:p>
            <a:pPr>
              <a:buNone/>
            </a:pPr>
            <a:r>
              <a:rPr lang="en-US" sz="2400" cap="all" dirty="0">
                <a:solidFill>
                  <a:srgbClr val="C00000"/>
                </a:solidFill>
              </a:rPr>
              <a:t>Content</a:t>
            </a:r>
          </a:p>
          <a:p>
            <a:pPr>
              <a:buFontTx/>
              <a:buNone/>
            </a:pPr>
            <a:r>
              <a:rPr lang="en-US" sz="2400" dirty="0"/>
              <a:t>	4. Offender Assessment</a:t>
            </a:r>
          </a:p>
          <a:p>
            <a:pPr>
              <a:buFontTx/>
              <a:buNone/>
            </a:pPr>
            <a:r>
              <a:rPr lang="en-US" sz="2400" dirty="0"/>
              <a:t>	5. Treatment Characteristics</a:t>
            </a:r>
          </a:p>
        </p:txBody>
      </p:sp>
      <p:sp>
        <p:nvSpPr>
          <p:cNvPr id="2" name="Footer Placeholder 1"/>
          <p:cNvSpPr>
            <a:spLocks noGrp="1"/>
          </p:cNvSpPr>
          <p:nvPr>
            <p:ph type="ftr" sz="quarter" idx="11"/>
          </p:nvPr>
        </p:nvSpPr>
        <p:spPr>
          <a:xfrm>
            <a:off x="685800" y="6477000"/>
            <a:ext cx="53340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11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533400"/>
            <a:ext cx="7848600" cy="914400"/>
          </a:xfrm>
        </p:spPr>
        <p:txBody>
          <a:bodyPr/>
          <a:lstStyle/>
          <a:p>
            <a:r>
              <a:rPr lang="en-US" b="1" dirty="0" smtClean="0"/>
              <a:t>Scoring</a:t>
            </a:r>
            <a:endParaRPr lang="en-US" b="1" dirty="0"/>
          </a:p>
        </p:txBody>
      </p:sp>
      <p:sp>
        <p:nvSpPr>
          <p:cNvPr id="14339" name="Rectangle 3"/>
          <p:cNvSpPr>
            <a:spLocks noGrp="1" noChangeArrowheads="1"/>
          </p:cNvSpPr>
          <p:nvPr>
            <p:ph type="body" idx="1"/>
          </p:nvPr>
        </p:nvSpPr>
        <p:spPr>
          <a:xfrm>
            <a:off x="990600" y="1524000"/>
            <a:ext cx="7239000" cy="4267199"/>
          </a:xfrm>
        </p:spPr>
        <p:txBody>
          <a:bodyPr/>
          <a:lstStyle/>
          <a:p>
            <a:pPr>
              <a:buFontTx/>
              <a:buNone/>
            </a:pPr>
            <a:r>
              <a:rPr lang="en-US" sz="2200" dirty="0"/>
              <a:t>73 items (some items are weighted; a total of 79 possible points)</a:t>
            </a:r>
          </a:p>
          <a:p>
            <a:pPr>
              <a:buFontTx/>
              <a:buNone/>
            </a:pPr>
            <a:endParaRPr lang="en-US" sz="2200" dirty="0"/>
          </a:p>
          <a:p>
            <a:r>
              <a:rPr lang="en-US" sz="2200" dirty="0" smtClean="0"/>
              <a:t>To </a:t>
            </a:r>
            <a:r>
              <a:rPr lang="en-US" sz="2200" dirty="0"/>
              <a:t>calculate the final score, sum the items and divide by the total number of possible points for each domain</a:t>
            </a:r>
          </a:p>
          <a:p>
            <a:pPr>
              <a:buFontTx/>
              <a:buNone/>
            </a:pPr>
            <a:endParaRPr lang="en-US" sz="2200" dirty="0"/>
          </a:p>
          <a:p>
            <a:r>
              <a:rPr lang="en-US" sz="2200" u="sng" dirty="0" smtClean="0"/>
              <a:t>Occasionally</a:t>
            </a:r>
            <a:r>
              <a:rPr lang="en-US" sz="2200" dirty="0" smtClean="0"/>
              <a:t> </a:t>
            </a:r>
            <a:r>
              <a:rPr lang="en-US" sz="2200" dirty="0"/>
              <a:t>some items are not applicable</a:t>
            </a:r>
          </a:p>
          <a:p>
            <a:pPr>
              <a:buFontTx/>
              <a:buNone/>
            </a:pPr>
            <a:endParaRPr lang="en-US" sz="2200" dirty="0"/>
          </a:p>
          <a:p>
            <a:r>
              <a:rPr lang="en-US" sz="2200" dirty="0" smtClean="0"/>
              <a:t>If </a:t>
            </a:r>
            <a:r>
              <a:rPr lang="en-US" sz="2200" dirty="0"/>
              <a:t>n/a is assigned for a particular item, then the total score for that section, and the overall assessment, would exclude that item</a:t>
            </a:r>
          </a:p>
        </p:txBody>
      </p:sp>
      <p:sp>
        <p:nvSpPr>
          <p:cNvPr id="3" name="Footer Placeholder 2"/>
          <p:cNvSpPr>
            <a:spLocks noGrp="1"/>
          </p:cNvSpPr>
          <p:nvPr>
            <p:ph type="ftr" sz="quarter" idx="11"/>
          </p:nvPr>
        </p:nvSpPr>
        <p:spPr>
          <a:xfrm>
            <a:off x="685800" y="6477000"/>
            <a:ext cx="5257800" cy="228600"/>
          </a:xfrm>
        </p:spPr>
        <p:txBody>
          <a:bodyPr/>
          <a:lstStyle/>
          <a:p>
            <a:pPr>
              <a:defRPr/>
            </a:pPr>
            <a:r>
              <a:rPr lang="en-US" sz="1000" dirty="0" smtClean="0"/>
              <a:t>Copyright © 2015, University of Cincinnati, Corrections Institute, Ohio. All Rights reserved</a:t>
            </a:r>
            <a:endParaRPr lang="en-US" sz="1000" dirty="0"/>
          </a:p>
        </p:txBody>
      </p:sp>
      <p:sp>
        <p:nvSpPr>
          <p:cNvPr id="4" name="Slide Number Placeholder 3"/>
          <p:cNvSpPr>
            <a:spLocks noGrp="1"/>
          </p:cNvSpPr>
          <p:nvPr>
            <p:ph type="sldNum" sz="quarter" idx="12"/>
          </p:nvPr>
        </p:nvSpPr>
        <p:spPr/>
        <p:txBody>
          <a:bodyPr/>
          <a:lstStyle/>
          <a:p>
            <a:pPr>
              <a:defRPr/>
            </a:pPr>
            <a:fld id="{5C879062-9F1F-44D0-A302-C6F37B3DA0FA}" type="slidenum">
              <a:rPr lang="en-US" smtClean="0"/>
              <a:pPr>
                <a:defRPr/>
              </a:pPr>
              <a:t>12</a:t>
            </a:fld>
            <a:endParaRPr lang="en-US" dirty="0"/>
          </a:p>
        </p:txBody>
      </p:sp>
    </p:spTree>
    <p:extLst>
      <p:ext uri="{BB962C8B-B14F-4D97-AF65-F5344CB8AC3E}">
        <p14:creationId xmlns:p14="http://schemas.microsoft.com/office/powerpoint/2010/main" val="2912447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609600"/>
            <a:ext cx="7848600" cy="838200"/>
          </a:xfrm>
        </p:spPr>
        <p:txBody>
          <a:bodyPr/>
          <a:lstStyle/>
          <a:p>
            <a:r>
              <a:rPr lang="en-US" b="1" dirty="0" smtClean="0"/>
              <a:t>Scoring Categories</a:t>
            </a:r>
            <a:endParaRPr lang="en-US" b="1" dirty="0"/>
          </a:p>
        </p:txBody>
      </p:sp>
      <p:sp>
        <p:nvSpPr>
          <p:cNvPr id="15363" name="Rectangle 3"/>
          <p:cNvSpPr>
            <a:spLocks noGrp="1" noChangeArrowheads="1"/>
          </p:cNvSpPr>
          <p:nvPr>
            <p:ph type="body" idx="1"/>
          </p:nvPr>
        </p:nvSpPr>
        <p:spPr>
          <a:xfrm>
            <a:off x="685800" y="1676400"/>
            <a:ext cx="7848600" cy="4267199"/>
          </a:xfrm>
        </p:spPr>
        <p:txBody>
          <a:bodyPr/>
          <a:lstStyle/>
          <a:p>
            <a:pPr>
              <a:buFont typeface="Arial" panose="020B0604020202020204" pitchFamily="34" charset="0"/>
              <a:buChar char="•"/>
            </a:pPr>
            <a:r>
              <a:rPr lang="en-US" sz="2400" dirty="0"/>
              <a:t>Very High Adherence to EBP	65% or more</a:t>
            </a:r>
          </a:p>
          <a:p>
            <a:pPr>
              <a:buFont typeface="Arial" panose="020B0604020202020204" pitchFamily="34" charset="0"/>
              <a:buChar char="•"/>
            </a:pPr>
            <a:endParaRPr lang="en-US" sz="2400" dirty="0"/>
          </a:p>
          <a:p>
            <a:pPr>
              <a:buFont typeface="Arial" panose="020B0604020202020204" pitchFamily="34" charset="0"/>
              <a:buChar char="•"/>
            </a:pPr>
            <a:r>
              <a:rPr lang="en-US" sz="2400" dirty="0"/>
              <a:t>High Adherence to EBP		55% - 64%</a:t>
            </a:r>
          </a:p>
          <a:p>
            <a:pPr>
              <a:buFont typeface="Arial" panose="020B0604020202020204" pitchFamily="34" charset="0"/>
              <a:buChar char="•"/>
            </a:pPr>
            <a:endParaRPr lang="en-US" sz="2400" dirty="0"/>
          </a:p>
          <a:p>
            <a:pPr>
              <a:buFont typeface="Arial" panose="020B0604020202020204" pitchFamily="34" charset="0"/>
              <a:buChar char="•"/>
            </a:pPr>
            <a:r>
              <a:rPr lang="en-US" sz="2400" dirty="0"/>
              <a:t>Moderate Adherence to EBP	46% - 54%</a:t>
            </a:r>
          </a:p>
          <a:p>
            <a:pPr>
              <a:buFont typeface="Arial" panose="020B0604020202020204" pitchFamily="34" charset="0"/>
              <a:buChar char="•"/>
            </a:pPr>
            <a:endParaRPr lang="en-US" sz="2400" dirty="0"/>
          </a:p>
          <a:p>
            <a:pPr>
              <a:buFont typeface="Arial" panose="020B0604020202020204" pitchFamily="34" charset="0"/>
              <a:buChar char="•"/>
            </a:pPr>
            <a:r>
              <a:rPr lang="en-US" sz="2400" dirty="0"/>
              <a:t>Low Adherence to EBP		45% or less</a:t>
            </a:r>
          </a:p>
          <a:p>
            <a:pPr marL="0" indent="0">
              <a:buNone/>
            </a:pPr>
            <a:r>
              <a:rPr lang="en-US" sz="2000" dirty="0"/>
              <a:t>		</a:t>
            </a:r>
          </a:p>
          <a:p>
            <a:pPr marL="0" indent="0">
              <a:buNone/>
            </a:pPr>
            <a:r>
              <a:rPr lang="en-US" sz="2000" dirty="0"/>
              <a:t>*This scale is used for each of the domains as well as the total score.</a:t>
            </a:r>
          </a:p>
        </p:txBody>
      </p:sp>
      <p:sp>
        <p:nvSpPr>
          <p:cNvPr id="2" name="Footer Placeholder 1"/>
          <p:cNvSpPr>
            <a:spLocks noGrp="1"/>
          </p:cNvSpPr>
          <p:nvPr>
            <p:ph type="ftr" sz="quarter" idx="11"/>
          </p:nvPr>
        </p:nvSpPr>
        <p:spPr>
          <a:xfrm>
            <a:off x="685800" y="6477000"/>
            <a:ext cx="55626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13</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457200"/>
            <a:ext cx="9144000" cy="1143000"/>
          </a:xfrm>
        </p:spPr>
        <p:txBody>
          <a:bodyPr/>
          <a:lstStyle/>
          <a:p>
            <a:r>
              <a:rPr lang="en-US" b="1" dirty="0" smtClean="0"/>
              <a:t>Updated Scoring Norms*</a:t>
            </a:r>
            <a:endParaRPr lang="en-US" b="1" dirty="0"/>
          </a:p>
        </p:txBody>
      </p:sp>
      <p:graphicFrame>
        <p:nvGraphicFramePr>
          <p:cNvPr id="10" name="Object 2"/>
          <p:cNvGraphicFramePr>
            <a:graphicFrameLocks noGrp="1" noChangeAspect="1"/>
          </p:cNvGraphicFramePr>
          <p:nvPr>
            <p:ph type="chart" idx="1"/>
            <p:extLst/>
          </p:nvPr>
        </p:nvGraphicFramePr>
        <p:xfrm>
          <a:off x="-128588" y="1600200"/>
          <a:ext cx="6757988"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22533" name="Text Box 5"/>
          <p:cNvSpPr txBox="1">
            <a:spLocks noChangeArrowheads="1"/>
          </p:cNvSpPr>
          <p:nvPr/>
        </p:nvSpPr>
        <p:spPr bwMode="auto">
          <a:xfrm>
            <a:off x="268225" y="5524707"/>
            <a:ext cx="8607549" cy="461665"/>
          </a:xfrm>
          <a:prstGeom prst="rect">
            <a:avLst/>
          </a:prstGeom>
          <a:noFill/>
          <a:ln w="9525">
            <a:noFill/>
            <a:miter lim="800000"/>
            <a:headEnd/>
            <a:tailEnd/>
          </a:ln>
          <a:effectLst/>
        </p:spPr>
        <p:txBody>
          <a:bodyPr wrap="none">
            <a:spAutoFit/>
          </a:bodyPr>
          <a:lstStyle/>
          <a:p>
            <a:r>
              <a:rPr lang="en-US" sz="1200" dirty="0"/>
              <a:t>*The average scores are based on </a:t>
            </a:r>
            <a:r>
              <a:rPr lang="en-US" sz="1200" dirty="0" smtClean="0"/>
              <a:t>318 CPC results </a:t>
            </a:r>
            <a:r>
              <a:rPr lang="en-US" sz="1200" dirty="0"/>
              <a:t>across a wide range of programs.  </a:t>
            </a:r>
            <a:r>
              <a:rPr lang="en-US" sz="1200" dirty="0" smtClean="0"/>
              <a:t>Very High Adherence to EBP = </a:t>
            </a:r>
            <a:r>
              <a:rPr lang="en-US" sz="1200" dirty="0"/>
              <a:t>65%</a:t>
            </a:r>
          </a:p>
          <a:p>
            <a:r>
              <a:rPr lang="en-US" sz="1200" dirty="0"/>
              <a:t>or higher, </a:t>
            </a:r>
            <a:r>
              <a:rPr lang="en-US" sz="1200" dirty="0" smtClean="0"/>
              <a:t>High Adherence to EBP </a:t>
            </a:r>
            <a:r>
              <a:rPr lang="en-US" sz="1200" dirty="0"/>
              <a:t>= 55</a:t>
            </a:r>
            <a:r>
              <a:rPr lang="en-US" sz="1200" dirty="0" smtClean="0"/>
              <a:t>-64</a:t>
            </a:r>
            <a:r>
              <a:rPr lang="en-US" sz="1200" dirty="0"/>
              <a:t>%; </a:t>
            </a:r>
            <a:r>
              <a:rPr lang="en-US" sz="1200" dirty="0" smtClean="0"/>
              <a:t>Moderate Adherence to EBP = </a:t>
            </a:r>
            <a:r>
              <a:rPr lang="en-US" sz="1200" dirty="0"/>
              <a:t>46-54%; </a:t>
            </a:r>
            <a:r>
              <a:rPr lang="en-US" sz="1200" dirty="0" smtClean="0"/>
              <a:t>Low Adherence to EBP= </a:t>
            </a:r>
            <a:r>
              <a:rPr lang="en-US" sz="1200" dirty="0"/>
              <a:t>45% or less.</a:t>
            </a:r>
          </a:p>
        </p:txBody>
      </p:sp>
      <p:sp>
        <p:nvSpPr>
          <p:cNvPr id="22534" name="Text Box 6"/>
          <p:cNvSpPr txBox="1">
            <a:spLocks noChangeArrowheads="1"/>
          </p:cNvSpPr>
          <p:nvPr/>
        </p:nvSpPr>
        <p:spPr bwMode="auto">
          <a:xfrm flipV="1">
            <a:off x="6248400" y="2287201"/>
            <a:ext cx="2895600" cy="276999"/>
          </a:xfrm>
          <a:prstGeom prst="rect">
            <a:avLst/>
          </a:prstGeom>
          <a:noFill/>
          <a:ln w="9525">
            <a:noFill/>
            <a:miter lim="800000"/>
            <a:headEnd/>
            <a:tailEnd/>
          </a:ln>
          <a:effectLst/>
        </p:spPr>
        <p:txBody>
          <a:bodyPr rot="10800000" wrap="square">
            <a:spAutoFit/>
          </a:bodyPr>
          <a:lstStyle/>
          <a:p>
            <a:r>
              <a:rPr lang="en-US" sz="1200" dirty="0" smtClean="0"/>
              <a:t>Very High Adherence to EBP (65</a:t>
            </a:r>
            <a:r>
              <a:rPr lang="en-US" sz="1200" dirty="0"/>
              <a:t>%+)</a:t>
            </a:r>
          </a:p>
        </p:txBody>
      </p:sp>
      <p:sp>
        <p:nvSpPr>
          <p:cNvPr id="22535" name="Text Box 7"/>
          <p:cNvSpPr txBox="1">
            <a:spLocks noChangeArrowheads="1"/>
          </p:cNvSpPr>
          <p:nvPr/>
        </p:nvSpPr>
        <p:spPr bwMode="auto">
          <a:xfrm>
            <a:off x="6248400" y="2615001"/>
            <a:ext cx="2781300" cy="276999"/>
          </a:xfrm>
          <a:prstGeom prst="rect">
            <a:avLst/>
          </a:prstGeom>
          <a:noFill/>
          <a:ln w="9525">
            <a:noFill/>
            <a:miter lim="800000"/>
            <a:headEnd/>
            <a:tailEnd/>
          </a:ln>
          <a:effectLst/>
        </p:spPr>
        <p:txBody>
          <a:bodyPr wrap="square">
            <a:spAutoFit/>
          </a:bodyPr>
          <a:lstStyle/>
          <a:p>
            <a:r>
              <a:rPr lang="en-US" sz="1200" dirty="0" smtClean="0"/>
              <a:t>High Adherence to EBP </a:t>
            </a:r>
            <a:r>
              <a:rPr lang="en-US" sz="1200" dirty="0"/>
              <a:t>(55-64</a:t>
            </a:r>
            <a:r>
              <a:rPr lang="en-US" sz="1200" dirty="0" smtClean="0"/>
              <a:t>%)</a:t>
            </a:r>
            <a:endParaRPr lang="en-US" sz="1200" dirty="0"/>
          </a:p>
        </p:txBody>
      </p:sp>
      <p:sp>
        <p:nvSpPr>
          <p:cNvPr id="22536" name="Text Box 8"/>
          <p:cNvSpPr txBox="1">
            <a:spLocks noChangeArrowheads="1"/>
          </p:cNvSpPr>
          <p:nvPr/>
        </p:nvSpPr>
        <p:spPr bwMode="auto">
          <a:xfrm>
            <a:off x="6248400" y="2988102"/>
            <a:ext cx="2895600" cy="276999"/>
          </a:xfrm>
          <a:prstGeom prst="rect">
            <a:avLst/>
          </a:prstGeom>
          <a:noFill/>
          <a:ln w="9525">
            <a:noFill/>
            <a:miter lim="800000"/>
            <a:headEnd/>
            <a:tailEnd/>
          </a:ln>
          <a:effectLst/>
        </p:spPr>
        <p:txBody>
          <a:bodyPr wrap="square">
            <a:spAutoFit/>
          </a:bodyPr>
          <a:lstStyle/>
          <a:p>
            <a:r>
              <a:rPr lang="en-US" sz="1200" dirty="0" smtClean="0"/>
              <a:t>Moderate Adherence to EBP (46-54</a:t>
            </a:r>
            <a:r>
              <a:rPr lang="en-US" sz="1200" dirty="0"/>
              <a:t>%)</a:t>
            </a:r>
          </a:p>
        </p:txBody>
      </p:sp>
      <p:sp>
        <p:nvSpPr>
          <p:cNvPr id="22537" name="Text Box 9"/>
          <p:cNvSpPr txBox="1">
            <a:spLocks noChangeArrowheads="1"/>
          </p:cNvSpPr>
          <p:nvPr/>
        </p:nvSpPr>
        <p:spPr bwMode="auto">
          <a:xfrm>
            <a:off x="6248400" y="3345870"/>
            <a:ext cx="2895600" cy="276999"/>
          </a:xfrm>
          <a:prstGeom prst="rect">
            <a:avLst/>
          </a:prstGeom>
          <a:noFill/>
          <a:ln w="9525">
            <a:noFill/>
            <a:miter lim="800000"/>
            <a:headEnd/>
            <a:tailEnd/>
          </a:ln>
          <a:effectLst/>
        </p:spPr>
        <p:txBody>
          <a:bodyPr wrap="square">
            <a:spAutoFit/>
          </a:bodyPr>
          <a:lstStyle/>
          <a:p>
            <a:r>
              <a:rPr lang="en-US" sz="1200" dirty="0" smtClean="0"/>
              <a:t>Low Adherence to EBP </a:t>
            </a:r>
            <a:r>
              <a:rPr lang="en-US" sz="1200" dirty="0"/>
              <a:t>(45% or less)</a:t>
            </a:r>
          </a:p>
        </p:txBody>
      </p:sp>
      <p:sp>
        <p:nvSpPr>
          <p:cNvPr id="3" name="Footer Placeholder 2"/>
          <p:cNvSpPr>
            <a:spLocks noGrp="1"/>
          </p:cNvSpPr>
          <p:nvPr>
            <p:ph type="ftr" sz="quarter" idx="11"/>
          </p:nvPr>
        </p:nvSpPr>
        <p:spPr>
          <a:xfrm>
            <a:off x="685800" y="6400799"/>
            <a:ext cx="5334000" cy="320675"/>
          </a:xfrm>
        </p:spPr>
        <p:txBody>
          <a:bodyPr/>
          <a:lstStyle/>
          <a:p>
            <a:r>
              <a:rPr lang="en-US" sz="1000" dirty="0" smtClean="0"/>
              <a:t>Copyright © 2015, University of Cincinnati, Corrections Institute, Ohio. All Rights reserved</a:t>
            </a:r>
            <a:endParaRPr lang="en-US" sz="1000" dirty="0"/>
          </a:p>
        </p:txBody>
      </p:sp>
      <p:sp>
        <p:nvSpPr>
          <p:cNvPr id="4" name="Slide Number Placeholder 3"/>
          <p:cNvSpPr>
            <a:spLocks noGrp="1"/>
          </p:cNvSpPr>
          <p:nvPr>
            <p:ph type="sldNum" sz="quarter" idx="12"/>
          </p:nvPr>
        </p:nvSpPr>
        <p:spPr>
          <a:xfrm>
            <a:off x="6248400" y="6283556"/>
            <a:ext cx="762000" cy="500036"/>
          </a:xfrm>
        </p:spPr>
        <p:txBody>
          <a:bodyPr/>
          <a:lstStyle/>
          <a:p>
            <a:r>
              <a:rPr lang="en-US" dirty="0" smtClean="0"/>
              <a:t>15</a:t>
            </a:r>
            <a:endParaRPr lang="en-US" dirty="0"/>
          </a:p>
        </p:txBody>
      </p:sp>
    </p:spTree>
    <p:extLst>
      <p:ext uri="{BB962C8B-B14F-4D97-AF65-F5344CB8AC3E}">
        <p14:creationId xmlns:p14="http://schemas.microsoft.com/office/powerpoint/2010/main" val="606377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219200"/>
          </a:xfrm>
        </p:spPr>
        <p:txBody>
          <a:bodyPr/>
          <a:lstStyle/>
          <a:p>
            <a:r>
              <a:rPr lang="en-US" b="1" dirty="0" smtClean="0"/>
              <a:t>Original Scores vs. CPC 2.0 Scores</a:t>
            </a:r>
            <a:endParaRPr lang="en-US" b="1" dirty="0"/>
          </a:p>
        </p:txBody>
      </p:sp>
      <p:graphicFrame>
        <p:nvGraphicFramePr>
          <p:cNvPr id="4" name="Chart Placeholder 3"/>
          <p:cNvGraphicFramePr>
            <a:graphicFrameLocks noGrp="1" noChangeAspect="1"/>
          </p:cNvGraphicFramePr>
          <p:nvPr>
            <p:ph type="chart" idx="1"/>
            <p:extLst>
              <p:ext uri="{D42A27DB-BD31-4B8C-83A1-F6EECF244321}">
                <p14:modId xmlns:p14="http://schemas.microsoft.com/office/powerpoint/2010/main" val="4131301658"/>
              </p:ext>
            </p:extLst>
          </p:nvPr>
        </p:nvGraphicFramePr>
        <p:xfrm>
          <a:off x="457200" y="1447800"/>
          <a:ext cx="8229600" cy="385603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61653" y="5410200"/>
            <a:ext cx="7162800" cy="1023357"/>
          </a:xfrm>
          <a:prstGeom prst="rect">
            <a:avLst/>
          </a:prstGeom>
          <a:noFill/>
        </p:spPr>
        <p:txBody>
          <a:bodyPr wrap="square" rtlCol="0">
            <a:spAutoFit/>
          </a:bodyPr>
          <a:lstStyle/>
          <a:p>
            <a:r>
              <a:rPr lang="en-US" sz="1000" dirty="0" smtClean="0"/>
              <a:t>*The original scores are based on 500+ evaluations completed using both the CPAI and the original version of the CPC</a:t>
            </a:r>
          </a:p>
          <a:p>
            <a:endParaRPr lang="en-US" sz="1000" dirty="0" smtClean="0"/>
          </a:p>
          <a:p>
            <a:r>
              <a:rPr lang="en-US" sz="1000" dirty="0" smtClean="0"/>
              <a:t>*</a:t>
            </a:r>
            <a:r>
              <a:rPr lang="en-US" sz="1000" dirty="0"/>
              <a:t>The average </a:t>
            </a:r>
            <a:r>
              <a:rPr lang="en-US" sz="1000" dirty="0" smtClean="0"/>
              <a:t>scores of the CPC 2.0 </a:t>
            </a:r>
            <a:r>
              <a:rPr lang="en-US" sz="1000" dirty="0"/>
              <a:t>are based on 318 results across a wide range of programs.  Very High Adherence to EBP = </a:t>
            </a:r>
            <a:r>
              <a:rPr lang="en-US" sz="1000" dirty="0" smtClean="0"/>
              <a:t>65% or </a:t>
            </a:r>
            <a:r>
              <a:rPr lang="en-US" sz="1000" dirty="0"/>
              <a:t>higher, High Adherence to EBP = 55</a:t>
            </a:r>
            <a:r>
              <a:rPr lang="en-US" sz="1000" dirty="0" smtClean="0"/>
              <a:t>-64</a:t>
            </a:r>
            <a:r>
              <a:rPr lang="en-US" sz="1000" dirty="0"/>
              <a:t>%; Moderate Adherence to EBP = 46-54%; Low Adherence to EBP= 45% or less.</a:t>
            </a:r>
          </a:p>
          <a:p>
            <a:endParaRPr lang="en-US" sz="1050" dirty="0"/>
          </a:p>
        </p:txBody>
      </p:sp>
      <p:sp>
        <p:nvSpPr>
          <p:cNvPr id="3" name="Slide Number Placeholder 2"/>
          <p:cNvSpPr>
            <a:spLocks noGrp="1"/>
          </p:cNvSpPr>
          <p:nvPr>
            <p:ph type="sldNum" sz="quarter" idx="12"/>
          </p:nvPr>
        </p:nvSpPr>
        <p:spPr>
          <a:xfrm>
            <a:off x="6553200" y="6324600"/>
            <a:ext cx="533400" cy="381000"/>
          </a:xfrm>
        </p:spPr>
        <p:txBody>
          <a:bodyPr/>
          <a:lstStyle/>
          <a:p>
            <a:pPr algn="l"/>
            <a:r>
              <a:rPr lang="en-US" dirty="0" smtClean="0"/>
              <a:t>16</a:t>
            </a:r>
            <a:endParaRPr lang="en-US" dirty="0"/>
          </a:p>
        </p:txBody>
      </p:sp>
      <p:sp>
        <p:nvSpPr>
          <p:cNvPr id="7" name="Footer Placeholder 6"/>
          <p:cNvSpPr>
            <a:spLocks noGrp="1"/>
          </p:cNvSpPr>
          <p:nvPr>
            <p:ph type="ftr" sz="quarter" idx="11"/>
          </p:nvPr>
        </p:nvSpPr>
        <p:spPr>
          <a:xfrm>
            <a:off x="381000" y="6476999"/>
            <a:ext cx="5638800" cy="244475"/>
          </a:xfrm>
        </p:spPr>
        <p:txBody>
          <a:bodyPr/>
          <a:lstStyle/>
          <a:p>
            <a:r>
              <a:rPr lang="en-US" sz="1000" dirty="0" smtClean="0"/>
              <a:t>Copyright © 2015, University of Cincinnati, Corrections Institute, Ohio. All Rights reserved</a:t>
            </a:r>
            <a:endParaRPr lang="en-US" sz="1000" dirty="0"/>
          </a:p>
        </p:txBody>
      </p:sp>
    </p:spTree>
    <p:extLst>
      <p:ext uri="{BB962C8B-B14F-4D97-AF65-F5344CB8AC3E}">
        <p14:creationId xmlns:p14="http://schemas.microsoft.com/office/powerpoint/2010/main" val="40459479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533400"/>
            <a:ext cx="7772400" cy="1219200"/>
          </a:xfrm>
        </p:spPr>
        <p:txBody>
          <a:bodyPr/>
          <a:lstStyle/>
          <a:p>
            <a:r>
              <a:rPr lang="en-US" b="1" dirty="0"/>
              <a:t>Percentage of Programs in Each Category*</a:t>
            </a:r>
          </a:p>
        </p:txBody>
      </p:sp>
      <p:graphicFrame>
        <p:nvGraphicFramePr>
          <p:cNvPr id="5" name="Object 2"/>
          <p:cNvGraphicFramePr>
            <a:graphicFrameLocks noGrp="1" noChangeAspect="1"/>
          </p:cNvGraphicFramePr>
          <p:nvPr>
            <p:ph type="chart" idx="1"/>
            <p:extLst/>
          </p:nvPr>
        </p:nvGraphicFramePr>
        <p:xfrm>
          <a:off x="-254000" y="1828800"/>
          <a:ext cx="9398000" cy="3798888"/>
        </p:xfrm>
        <a:graphic>
          <a:graphicData uri="http://schemas.openxmlformats.org/drawingml/2006/chart">
            <c:chart xmlns:c="http://schemas.openxmlformats.org/drawingml/2006/chart" xmlns:r="http://schemas.openxmlformats.org/officeDocument/2006/relationships" r:id="rId3"/>
          </a:graphicData>
        </a:graphic>
      </p:graphicFrame>
      <p:sp>
        <p:nvSpPr>
          <p:cNvPr id="23556" name="Text Box 4"/>
          <p:cNvSpPr txBox="1">
            <a:spLocks noChangeArrowheads="1"/>
          </p:cNvSpPr>
          <p:nvPr/>
        </p:nvSpPr>
        <p:spPr bwMode="auto">
          <a:xfrm>
            <a:off x="268225" y="5473055"/>
            <a:ext cx="8607549" cy="461665"/>
          </a:xfrm>
          <a:prstGeom prst="rect">
            <a:avLst/>
          </a:prstGeom>
          <a:noFill/>
          <a:ln w="9525">
            <a:noFill/>
            <a:miter lim="800000"/>
            <a:headEnd/>
            <a:tailEnd/>
          </a:ln>
          <a:effectLst/>
        </p:spPr>
        <p:txBody>
          <a:bodyPr wrap="none">
            <a:spAutoFit/>
          </a:bodyPr>
          <a:lstStyle/>
          <a:p>
            <a:r>
              <a:rPr lang="en-US" sz="1200" dirty="0"/>
              <a:t>*The average scores are based on 318 </a:t>
            </a:r>
            <a:r>
              <a:rPr lang="en-US" sz="1200" dirty="0" smtClean="0"/>
              <a:t>CPC results </a:t>
            </a:r>
            <a:r>
              <a:rPr lang="en-US" sz="1200" dirty="0"/>
              <a:t>across a wide range of programs.  Very High Adherence to EBP = 65%</a:t>
            </a:r>
          </a:p>
          <a:p>
            <a:r>
              <a:rPr lang="en-US" sz="1200" dirty="0"/>
              <a:t>or higher, High Adherence to EBP = </a:t>
            </a:r>
            <a:r>
              <a:rPr lang="en-US" sz="1200" dirty="0" smtClean="0"/>
              <a:t>55-</a:t>
            </a:r>
            <a:r>
              <a:rPr lang="en-US" sz="1200" dirty="0"/>
              <a:t>64%; Moderate Adherence to EBP = 46-54%; Low Adherence to EBP= 45% or less.</a:t>
            </a:r>
          </a:p>
        </p:txBody>
      </p:sp>
      <p:sp>
        <p:nvSpPr>
          <p:cNvPr id="4" name="Footer Placeholder 3"/>
          <p:cNvSpPr>
            <a:spLocks noGrp="1"/>
          </p:cNvSpPr>
          <p:nvPr>
            <p:ph type="ftr" sz="quarter" idx="11"/>
          </p:nvPr>
        </p:nvSpPr>
        <p:spPr>
          <a:xfrm>
            <a:off x="685800" y="6476999"/>
            <a:ext cx="5334000" cy="244475"/>
          </a:xfrm>
        </p:spPr>
        <p:txBody>
          <a:bodyPr/>
          <a:lstStyle/>
          <a:p>
            <a:r>
              <a:rPr lang="en-US" sz="1000" dirty="0" smtClean="0"/>
              <a:t>Copyright © 2015, University of Cincinnati, Corrections Institute, Ohio. All Rights reserved</a:t>
            </a:r>
            <a:endParaRPr lang="en-US" sz="1000" dirty="0"/>
          </a:p>
        </p:txBody>
      </p:sp>
      <p:sp>
        <p:nvSpPr>
          <p:cNvPr id="7" name="Slide Number Placeholder 6"/>
          <p:cNvSpPr>
            <a:spLocks noGrp="1"/>
          </p:cNvSpPr>
          <p:nvPr>
            <p:ph type="sldNum" sz="quarter" idx="12"/>
          </p:nvPr>
        </p:nvSpPr>
        <p:spPr>
          <a:xfrm>
            <a:off x="6553200" y="6324599"/>
            <a:ext cx="457200" cy="396875"/>
          </a:xfrm>
        </p:spPr>
        <p:txBody>
          <a:bodyPr/>
          <a:lstStyle/>
          <a:p>
            <a:fld id="{A639826F-A1AD-4998-A1F5-850652609F6B}" type="slidenum">
              <a:rPr lang="en-US" smtClean="0"/>
              <a:pPr/>
              <a:t>16</a:t>
            </a:fld>
            <a:endParaRPr lang="en-US" dirty="0"/>
          </a:p>
        </p:txBody>
      </p:sp>
    </p:spTree>
    <p:extLst>
      <p:ext uri="{BB962C8B-B14F-4D97-AF65-F5344CB8AC3E}">
        <p14:creationId xmlns:p14="http://schemas.microsoft.com/office/powerpoint/2010/main" val="3470882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609600"/>
            <a:ext cx="8534400" cy="1143000"/>
          </a:xfrm>
        </p:spPr>
        <p:txBody>
          <a:bodyPr/>
          <a:lstStyle/>
          <a:p>
            <a:r>
              <a:rPr lang="en-US" b="1" dirty="0" smtClean="0"/>
              <a:t>Sample of Items in Leadership and Development </a:t>
            </a:r>
            <a:endParaRPr lang="en-US" b="1" dirty="0"/>
          </a:p>
        </p:txBody>
      </p:sp>
      <p:sp>
        <p:nvSpPr>
          <p:cNvPr id="20483" name="Rectangle 3"/>
          <p:cNvSpPr>
            <a:spLocks noGrp="1" noChangeArrowheads="1"/>
          </p:cNvSpPr>
          <p:nvPr>
            <p:ph type="body" idx="1"/>
          </p:nvPr>
        </p:nvSpPr>
        <p:spPr>
          <a:xfrm>
            <a:off x="381000" y="1981200"/>
            <a:ext cx="8305800" cy="3733800"/>
          </a:xfrm>
        </p:spPr>
        <p:txBody>
          <a:bodyPr numCol="2"/>
          <a:lstStyle/>
          <a:p>
            <a:r>
              <a:rPr lang="en-US" sz="2400" dirty="0" smtClean="0"/>
              <a:t>Program Director (PD)  qualified</a:t>
            </a:r>
            <a:r>
              <a:rPr lang="en-US" sz="2400" dirty="0"/>
              <a:t>		</a:t>
            </a:r>
          </a:p>
          <a:p>
            <a:r>
              <a:rPr lang="en-US" sz="2400" dirty="0" smtClean="0"/>
              <a:t>PD experienced</a:t>
            </a:r>
            <a:r>
              <a:rPr lang="en-US" sz="2400" dirty="0"/>
              <a:t>	</a:t>
            </a:r>
          </a:p>
          <a:p>
            <a:r>
              <a:rPr lang="en-US" sz="2400" dirty="0" smtClean="0"/>
              <a:t>PD </a:t>
            </a:r>
            <a:r>
              <a:rPr lang="en-US" sz="2400" dirty="0"/>
              <a:t>s</a:t>
            </a:r>
            <a:r>
              <a:rPr lang="en-US" sz="2400" dirty="0" smtClean="0"/>
              <a:t>elects </a:t>
            </a:r>
            <a:r>
              <a:rPr lang="en-US" sz="2400" dirty="0"/>
              <a:t>s</a:t>
            </a:r>
            <a:r>
              <a:rPr lang="en-US" sz="2400" dirty="0" smtClean="0"/>
              <a:t>taff</a:t>
            </a:r>
            <a:r>
              <a:rPr lang="en-US" sz="2400" dirty="0"/>
              <a:t>	</a:t>
            </a:r>
            <a:r>
              <a:rPr lang="en-US" sz="2400" dirty="0" smtClean="0"/>
              <a:t>       </a:t>
            </a:r>
            <a:r>
              <a:rPr lang="en-US" sz="2400" dirty="0"/>
              <a:t>	</a:t>
            </a:r>
          </a:p>
          <a:p>
            <a:r>
              <a:rPr lang="en-US" sz="2400" dirty="0" smtClean="0"/>
              <a:t>PD </a:t>
            </a:r>
            <a:r>
              <a:rPr lang="en-US" sz="2400" dirty="0"/>
              <a:t>t</a:t>
            </a:r>
            <a:r>
              <a:rPr lang="en-US" sz="2400" dirty="0" smtClean="0"/>
              <a:t>rains </a:t>
            </a:r>
            <a:r>
              <a:rPr lang="en-US" sz="2400" dirty="0"/>
              <a:t>s</a:t>
            </a:r>
            <a:r>
              <a:rPr lang="en-US" sz="2400" dirty="0" smtClean="0"/>
              <a:t>taff</a:t>
            </a:r>
            <a:r>
              <a:rPr lang="en-US" sz="2400" dirty="0"/>
              <a:t>	</a:t>
            </a:r>
          </a:p>
          <a:p>
            <a:r>
              <a:rPr lang="en-US" sz="2400" dirty="0" smtClean="0"/>
              <a:t>PD </a:t>
            </a:r>
            <a:r>
              <a:rPr lang="en-US" sz="2400" dirty="0"/>
              <a:t>s</a:t>
            </a:r>
            <a:r>
              <a:rPr lang="en-US" sz="2400" dirty="0" smtClean="0"/>
              <a:t>upervises staff</a:t>
            </a:r>
          </a:p>
          <a:p>
            <a:r>
              <a:rPr lang="en-US" sz="2400" dirty="0" smtClean="0"/>
              <a:t>PD </a:t>
            </a:r>
            <a:r>
              <a:rPr lang="en-US" sz="2400" dirty="0"/>
              <a:t>c</a:t>
            </a:r>
            <a:r>
              <a:rPr lang="en-US" sz="2400" dirty="0" smtClean="0"/>
              <a:t>onducts </a:t>
            </a:r>
            <a:r>
              <a:rPr lang="en-US" sz="2400" dirty="0"/>
              <a:t>p</a:t>
            </a:r>
            <a:r>
              <a:rPr lang="en-US" sz="2400" dirty="0" smtClean="0"/>
              <a:t>rogram</a:t>
            </a:r>
            <a:endParaRPr lang="en-US" sz="2400" dirty="0"/>
          </a:p>
          <a:p>
            <a:r>
              <a:rPr lang="en-US" sz="2400" dirty="0" smtClean="0"/>
              <a:t>Literature </a:t>
            </a:r>
            <a:r>
              <a:rPr lang="en-US" sz="2400" dirty="0"/>
              <a:t>r</a:t>
            </a:r>
            <a:r>
              <a:rPr lang="en-US" sz="2400" dirty="0" smtClean="0"/>
              <a:t>eview </a:t>
            </a:r>
          </a:p>
          <a:p>
            <a:r>
              <a:rPr lang="en-US" sz="2400" dirty="0" smtClean="0"/>
              <a:t>Piloting of changes</a:t>
            </a:r>
          </a:p>
          <a:p>
            <a:r>
              <a:rPr lang="en-US" sz="2400" dirty="0" smtClean="0"/>
              <a:t>Valued </a:t>
            </a:r>
            <a:r>
              <a:rPr lang="en-US" sz="2400" dirty="0"/>
              <a:t>by CJ c</a:t>
            </a:r>
            <a:r>
              <a:rPr lang="en-US" sz="2400" dirty="0" smtClean="0"/>
              <a:t>ommunity</a:t>
            </a:r>
          </a:p>
          <a:p>
            <a:r>
              <a:rPr lang="en-US" sz="2400" dirty="0" smtClean="0"/>
              <a:t>Valued </a:t>
            </a:r>
            <a:r>
              <a:rPr lang="en-US" sz="2400" dirty="0"/>
              <a:t>by </a:t>
            </a:r>
            <a:r>
              <a:rPr lang="en-US" sz="2400" dirty="0" smtClean="0"/>
              <a:t>at</a:t>
            </a:r>
            <a:r>
              <a:rPr lang="en-US" sz="2400" dirty="0"/>
              <a:t>-large c</a:t>
            </a:r>
            <a:r>
              <a:rPr lang="en-US" sz="2400" dirty="0" smtClean="0"/>
              <a:t>ommunity</a:t>
            </a:r>
            <a:endParaRPr lang="en-US" sz="2400" dirty="0"/>
          </a:p>
          <a:p>
            <a:r>
              <a:rPr lang="en-US" sz="2400" dirty="0" smtClean="0"/>
              <a:t>Funding adequate</a:t>
            </a:r>
            <a:endParaRPr lang="en-US" sz="2400" dirty="0"/>
          </a:p>
          <a:p>
            <a:r>
              <a:rPr lang="en-US" sz="2400" dirty="0" smtClean="0"/>
              <a:t>Funding </a:t>
            </a:r>
            <a:r>
              <a:rPr lang="en-US" sz="2400" dirty="0"/>
              <a:t>stable </a:t>
            </a:r>
            <a:endParaRPr lang="en-US" sz="2400" dirty="0" smtClean="0"/>
          </a:p>
          <a:p>
            <a:r>
              <a:rPr lang="en-US" sz="2400" dirty="0" smtClean="0"/>
              <a:t>Program age</a:t>
            </a:r>
          </a:p>
          <a:p>
            <a:r>
              <a:rPr lang="en-US" sz="2400" dirty="0" smtClean="0"/>
              <a:t>Gender </a:t>
            </a:r>
            <a:r>
              <a:rPr lang="en-US" sz="2400" dirty="0"/>
              <a:t>of </a:t>
            </a:r>
            <a:r>
              <a:rPr lang="en-US" sz="2400" dirty="0" smtClean="0"/>
              <a:t>groups</a:t>
            </a:r>
            <a:endParaRPr lang="en-US" sz="2400" dirty="0"/>
          </a:p>
        </p:txBody>
      </p:sp>
      <p:sp>
        <p:nvSpPr>
          <p:cNvPr id="3" name="Footer Placeholder 2"/>
          <p:cNvSpPr>
            <a:spLocks noGrp="1"/>
          </p:cNvSpPr>
          <p:nvPr>
            <p:ph type="ftr" sz="quarter" idx="11"/>
          </p:nvPr>
        </p:nvSpPr>
        <p:spPr>
          <a:xfrm>
            <a:off x="762000" y="6477000"/>
            <a:ext cx="5334000" cy="228600"/>
          </a:xfrm>
        </p:spPr>
        <p:txBody>
          <a:bodyPr/>
          <a:lstStyle/>
          <a:p>
            <a:pPr>
              <a:defRPr/>
            </a:pPr>
            <a:r>
              <a:rPr lang="en-US" sz="1000" dirty="0" smtClean="0"/>
              <a:t>Copyright © 2015, University of Cincinnati, Corrections Institute, Ohio. All Rights reserved</a:t>
            </a:r>
            <a:endParaRPr lang="en-US" sz="1000" dirty="0"/>
          </a:p>
        </p:txBody>
      </p:sp>
      <p:sp>
        <p:nvSpPr>
          <p:cNvPr id="4" name="Slide Number Placeholder 3"/>
          <p:cNvSpPr>
            <a:spLocks noGrp="1"/>
          </p:cNvSpPr>
          <p:nvPr>
            <p:ph type="sldNum" sz="quarter" idx="12"/>
          </p:nvPr>
        </p:nvSpPr>
        <p:spPr/>
        <p:txBody>
          <a:bodyPr/>
          <a:lstStyle/>
          <a:p>
            <a:pPr>
              <a:defRPr/>
            </a:pPr>
            <a:fld id="{5C879062-9F1F-44D0-A302-C6F37B3DA0FA}" type="slidenum">
              <a:rPr lang="en-US" smtClean="0"/>
              <a:pPr>
                <a:defRPr/>
              </a:pPr>
              <a:t>17</a:t>
            </a:fld>
            <a:endParaRPr lang="en-US" dirty="0"/>
          </a:p>
        </p:txBody>
      </p:sp>
    </p:spTree>
    <p:extLst>
      <p:ext uri="{BB962C8B-B14F-4D97-AF65-F5344CB8AC3E}">
        <p14:creationId xmlns:p14="http://schemas.microsoft.com/office/powerpoint/2010/main" val="2309619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609600"/>
            <a:ext cx="8458200" cy="1066800"/>
          </a:xfrm>
        </p:spPr>
        <p:txBody>
          <a:bodyPr/>
          <a:lstStyle/>
          <a:p>
            <a:r>
              <a:rPr lang="en-US" b="1" dirty="0" smtClean="0"/>
              <a:t>Sample of Items in Staff Characteristics</a:t>
            </a:r>
            <a:endParaRPr lang="en-US" b="1" dirty="0"/>
          </a:p>
        </p:txBody>
      </p:sp>
      <p:sp>
        <p:nvSpPr>
          <p:cNvPr id="20483" name="Rectangle 3"/>
          <p:cNvSpPr>
            <a:spLocks noGrp="1" noChangeArrowheads="1"/>
          </p:cNvSpPr>
          <p:nvPr>
            <p:ph type="body" idx="1"/>
          </p:nvPr>
        </p:nvSpPr>
        <p:spPr>
          <a:xfrm>
            <a:off x="381000" y="2209800"/>
            <a:ext cx="8305800" cy="3505200"/>
          </a:xfrm>
        </p:spPr>
        <p:txBody>
          <a:bodyPr numCol="2"/>
          <a:lstStyle/>
          <a:p>
            <a:r>
              <a:rPr lang="en-US" sz="2800" dirty="0" smtClean="0"/>
              <a:t>Staff education</a:t>
            </a:r>
            <a:r>
              <a:rPr lang="en-US" sz="2800" dirty="0"/>
              <a:t>		</a:t>
            </a:r>
          </a:p>
          <a:p>
            <a:r>
              <a:rPr lang="en-US" sz="2800" dirty="0" smtClean="0"/>
              <a:t>Staff experience</a:t>
            </a:r>
          </a:p>
          <a:p>
            <a:r>
              <a:rPr lang="en-US" sz="2800" dirty="0" smtClean="0"/>
              <a:t>Staff selection</a:t>
            </a:r>
            <a:r>
              <a:rPr lang="en-US" sz="2800" dirty="0"/>
              <a:t>	</a:t>
            </a:r>
            <a:r>
              <a:rPr lang="en-US" sz="2800" dirty="0" smtClean="0"/>
              <a:t>       </a:t>
            </a:r>
            <a:r>
              <a:rPr lang="en-US" sz="2800" dirty="0"/>
              <a:t>	</a:t>
            </a:r>
          </a:p>
          <a:p>
            <a:r>
              <a:rPr lang="en-US" sz="2800" dirty="0" smtClean="0"/>
              <a:t>Staff meetings</a:t>
            </a:r>
            <a:endParaRPr lang="en-US" sz="2800" dirty="0"/>
          </a:p>
          <a:p>
            <a:r>
              <a:rPr lang="en-US" sz="2800" dirty="0" smtClean="0"/>
              <a:t>Annual evaluation</a:t>
            </a:r>
          </a:p>
          <a:p>
            <a:r>
              <a:rPr lang="en-US" sz="2800" dirty="0" smtClean="0"/>
              <a:t>Clinical supervision</a:t>
            </a:r>
          </a:p>
          <a:p>
            <a:r>
              <a:rPr lang="en-US" sz="2800" dirty="0" smtClean="0"/>
              <a:t>Initial training</a:t>
            </a:r>
            <a:endParaRPr lang="en-US" sz="2800" dirty="0"/>
          </a:p>
          <a:p>
            <a:r>
              <a:rPr lang="en-US" sz="2800" dirty="0" smtClean="0"/>
              <a:t>Ongoing training</a:t>
            </a:r>
          </a:p>
          <a:p>
            <a:r>
              <a:rPr lang="en-US" sz="2800" dirty="0" smtClean="0"/>
              <a:t>Staff input</a:t>
            </a:r>
          </a:p>
          <a:p>
            <a:r>
              <a:rPr lang="en-US" sz="2800" dirty="0" smtClean="0"/>
              <a:t>Staff support</a:t>
            </a:r>
          </a:p>
          <a:p>
            <a:r>
              <a:rPr lang="en-US" sz="2800" dirty="0" smtClean="0"/>
              <a:t>Ethical guidelines</a:t>
            </a:r>
            <a:endParaRPr lang="en-US" sz="2800" dirty="0"/>
          </a:p>
        </p:txBody>
      </p:sp>
      <p:sp>
        <p:nvSpPr>
          <p:cNvPr id="2" name="Slide Number Placeholder 1"/>
          <p:cNvSpPr>
            <a:spLocks noGrp="1"/>
          </p:cNvSpPr>
          <p:nvPr>
            <p:ph type="sldNum" sz="quarter" idx="12"/>
          </p:nvPr>
        </p:nvSpPr>
        <p:spPr>
          <a:xfrm>
            <a:off x="5943600" y="6259830"/>
            <a:ext cx="990600" cy="457200"/>
          </a:xfrm>
        </p:spPr>
        <p:txBody>
          <a:bodyPr/>
          <a:lstStyle/>
          <a:p>
            <a:pPr>
              <a:defRPr/>
            </a:pPr>
            <a:r>
              <a:rPr lang="en-US" dirty="0" smtClean="0"/>
              <a:t>19</a:t>
            </a:r>
            <a:endParaRPr lang="en-US" dirty="0"/>
          </a:p>
        </p:txBody>
      </p:sp>
      <p:sp>
        <p:nvSpPr>
          <p:cNvPr id="3" name="Footer Placeholder 2"/>
          <p:cNvSpPr>
            <a:spLocks noGrp="1"/>
          </p:cNvSpPr>
          <p:nvPr>
            <p:ph type="ftr" sz="quarter" idx="11"/>
          </p:nvPr>
        </p:nvSpPr>
        <p:spPr>
          <a:xfrm>
            <a:off x="685800" y="6477000"/>
            <a:ext cx="5257800" cy="228600"/>
          </a:xfrm>
        </p:spPr>
        <p:txBody>
          <a:bodyPr/>
          <a:lstStyle/>
          <a:p>
            <a:pPr>
              <a:defRPr/>
            </a:pPr>
            <a:r>
              <a:rPr lang="en-US" sz="1000" dirty="0" smtClean="0"/>
              <a:t>Copyright © 2015, University of Cincinnati, Corrections Institute, Ohio. All Rights reserved</a:t>
            </a:r>
            <a:endParaRPr lang="en-US" sz="1000" dirty="0"/>
          </a:p>
        </p:txBody>
      </p:sp>
    </p:spTree>
    <p:extLst>
      <p:ext uri="{BB962C8B-B14F-4D97-AF65-F5344CB8AC3E}">
        <p14:creationId xmlns:p14="http://schemas.microsoft.com/office/powerpoint/2010/main" val="3465758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609600"/>
            <a:ext cx="8610600" cy="1219200"/>
          </a:xfrm>
        </p:spPr>
        <p:txBody>
          <a:bodyPr/>
          <a:lstStyle/>
          <a:p>
            <a:r>
              <a:rPr lang="en-US" b="1" dirty="0" smtClean="0"/>
              <a:t>Sample of Items in Offender Assessment</a:t>
            </a:r>
            <a:endParaRPr lang="en-US" b="1" dirty="0"/>
          </a:p>
        </p:txBody>
      </p:sp>
      <p:sp>
        <p:nvSpPr>
          <p:cNvPr id="20483" name="Rectangle 3"/>
          <p:cNvSpPr>
            <a:spLocks noGrp="1" noChangeArrowheads="1"/>
          </p:cNvSpPr>
          <p:nvPr>
            <p:ph type="body" idx="1"/>
          </p:nvPr>
        </p:nvSpPr>
        <p:spPr>
          <a:xfrm>
            <a:off x="838200" y="2133600"/>
            <a:ext cx="6781800" cy="3276600"/>
          </a:xfrm>
        </p:spPr>
        <p:txBody>
          <a:bodyPr numCol="1"/>
          <a:lstStyle/>
          <a:p>
            <a:r>
              <a:rPr lang="en-US" sz="2800" dirty="0" smtClean="0"/>
              <a:t>Appropriate clients</a:t>
            </a:r>
            <a:endParaRPr lang="en-US" sz="2800" dirty="0"/>
          </a:p>
          <a:p>
            <a:r>
              <a:rPr lang="en-US" sz="2800" dirty="0" smtClean="0"/>
              <a:t>Exclusionary criteria</a:t>
            </a:r>
          </a:p>
          <a:p>
            <a:r>
              <a:rPr lang="en-US" sz="2800" dirty="0" smtClean="0"/>
              <a:t>Risk assessment</a:t>
            </a:r>
            <a:r>
              <a:rPr lang="en-US" sz="2800" dirty="0"/>
              <a:t>	</a:t>
            </a:r>
            <a:r>
              <a:rPr lang="en-US" sz="2800" dirty="0" smtClean="0"/>
              <a:t>       </a:t>
            </a:r>
            <a:r>
              <a:rPr lang="en-US" sz="2800" dirty="0"/>
              <a:t>	</a:t>
            </a:r>
          </a:p>
          <a:p>
            <a:r>
              <a:rPr lang="en-US" sz="2800" dirty="0" smtClean="0"/>
              <a:t>Need assessment</a:t>
            </a:r>
            <a:endParaRPr lang="en-US" sz="2800" dirty="0"/>
          </a:p>
          <a:p>
            <a:r>
              <a:rPr lang="en-US" sz="2800" dirty="0" smtClean="0"/>
              <a:t>Responsivity assessment</a:t>
            </a:r>
          </a:p>
          <a:p>
            <a:r>
              <a:rPr lang="en-US" sz="2800" dirty="0" smtClean="0"/>
              <a:t>Targets higher risk offenders</a:t>
            </a:r>
            <a:endParaRPr lang="en-US" sz="2800" dirty="0"/>
          </a:p>
          <a:p>
            <a:r>
              <a:rPr lang="en-US" sz="2800" dirty="0" smtClean="0"/>
              <a:t>Validated risk/needs instruments</a:t>
            </a:r>
            <a:endParaRPr lang="en-US" sz="2800" dirty="0"/>
          </a:p>
        </p:txBody>
      </p:sp>
      <p:sp>
        <p:nvSpPr>
          <p:cNvPr id="2" name="Slide Number Placeholder 1"/>
          <p:cNvSpPr>
            <a:spLocks noGrp="1"/>
          </p:cNvSpPr>
          <p:nvPr>
            <p:ph type="sldNum" sz="quarter" idx="12"/>
          </p:nvPr>
        </p:nvSpPr>
        <p:spPr/>
        <p:txBody>
          <a:bodyPr/>
          <a:lstStyle/>
          <a:p>
            <a:pPr>
              <a:defRPr/>
            </a:pPr>
            <a:r>
              <a:rPr lang="en-US" dirty="0" smtClean="0"/>
              <a:t>20</a:t>
            </a:r>
            <a:endParaRPr lang="en-US" dirty="0"/>
          </a:p>
        </p:txBody>
      </p:sp>
      <p:sp>
        <p:nvSpPr>
          <p:cNvPr id="3" name="Footer Placeholder 2"/>
          <p:cNvSpPr>
            <a:spLocks noGrp="1"/>
          </p:cNvSpPr>
          <p:nvPr>
            <p:ph type="ftr" sz="quarter" idx="11"/>
          </p:nvPr>
        </p:nvSpPr>
        <p:spPr>
          <a:xfrm>
            <a:off x="838200" y="6477000"/>
            <a:ext cx="5334000" cy="228600"/>
          </a:xfrm>
        </p:spPr>
        <p:txBody>
          <a:bodyPr/>
          <a:lstStyle/>
          <a:p>
            <a:pPr>
              <a:defRPr/>
            </a:pPr>
            <a:r>
              <a:rPr lang="en-US" sz="1000" dirty="0" smtClean="0"/>
              <a:t>Copyright © 2015, University of Cincinnati, Corrections Institute, Ohio. All Rights reserved</a:t>
            </a:r>
            <a:endParaRPr lang="en-US" sz="1000" dirty="0"/>
          </a:p>
        </p:txBody>
      </p:sp>
    </p:spTree>
    <p:extLst>
      <p:ext uri="{BB962C8B-B14F-4D97-AF65-F5344CB8AC3E}">
        <p14:creationId xmlns:p14="http://schemas.microsoft.com/office/powerpoint/2010/main" val="3004202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533400"/>
            <a:ext cx="7848600" cy="1143000"/>
          </a:xfrm>
        </p:spPr>
        <p:txBody>
          <a:bodyPr/>
          <a:lstStyle/>
          <a:p>
            <a:r>
              <a:rPr lang="en-US" b="1" dirty="0" smtClean="0"/>
              <a:t>Acknowledgments</a:t>
            </a:r>
            <a:endParaRPr lang="en-US" b="1" dirty="0"/>
          </a:p>
        </p:txBody>
      </p:sp>
      <p:sp>
        <p:nvSpPr>
          <p:cNvPr id="28675" name="Rectangle 3"/>
          <p:cNvSpPr>
            <a:spLocks noGrp="1" noChangeArrowheads="1"/>
          </p:cNvSpPr>
          <p:nvPr>
            <p:ph type="body" idx="1"/>
          </p:nvPr>
        </p:nvSpPr>
        <p:spPr>
          <a:xfrm>
            <a:off x="381000" y="1752600"/>
            <a:ext cx="8382000" cy="4465637"/>
          </a:xfrm>
        </p:spPr>
        <p:txBody>
          <a:bodyPr/>
          <a:lstStyle/>
          <a:p>
            <a:r>
              <a:rPr lang="en-US" sz="2800" dirty="0"/>
              <a:t>The CPC was developed by UCCI in 2005 by Drs. Latessa and Lowenkamp</a:t>
            </a:r>
          </a:p>
          <a:p>
            <a:pPr lvl="1"/>
            <a:r>
              <a:rPr lang="en-US" sz="2400" dirty="0"/>
              <a:t>Version 2.0 was introduced in September 2015</a:t>
            </a:r>
          </a:p>
          <a:p>
            <a:pPr marL="457200" lvl="1" indent="0">
              <a:buNone/>
            </a:pPr>
            <a:endParaRPr lang="en-US" sz="2200" dirty="0"/>
          </a:p>
          <a:p>
            <a:r>
              <a:rPr lang="en-US" sz="2800" dirty="0"/>
              <a:t>Special recognition is provided to Drs. Gendreau and Andrews as the CPC is modeled after the Correctional Program Assessment Inventory (CPAI)</a:t>
            </a:r>
          </a:p>
          <a:p>
            <a:pPr>
              <a:buFontTx/>
              <a:buNone/>
            </a:pPr>
            <a:endParaRPr lang="en-US" sz="2000" dirty="0">
              <a:latin typeface="Tahoma" pitchFamily="34" charset="0"/>
            </a:endParaRPr>
          </a:p>
        </p:txBody>
      </p:sp>
      <p:sp>
        <p:nvSpPr>
          <p:cNvPr id="2" name="Footer Placeholder 1"/>
          <p:cNvSpPr>
            <a:spLocks noGrp="1"/>
          </p:cNvSpPr>
          <p:nvPr>
            <p:ph type="ftr" sz="quarter" idx="11"/>
          </p:nvPr>
        </p:nvSpPr>
        <p:spPr>
          <a:xfrm>
            <a:off x="152400" y="6477000"/>
            <a:ext cx="61722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2</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6933" y="457200"/>
            <a:ext cx="9144000" cy="1143000"/>
          </a:xfrm>
        </p:spPr>
        <p:txBody>
          <a:bodyPr/>
          <a:lstStyle/>
          <a:p>
            <a:r>
              <a:rPr lang="en-US" sz="4000" b="1" dirty="0" smtClean="0"/>
              <a:t>Sample of Items in Treatment Characteristics</a:t>
            </a:r>
            <a:endParaRPr lang="en-US" sz="4000" b="1" dirty="0"/>
          </a:p>
        </p:txBody>
      </p:sp>
      <p:sp>
        <p:nvSpPr>
          <p:cNvPr id="20483" name="Rectangle 3"/>
          <p:cNvSpPr>
            <a:spLocks noGrp="1" noChangeArrowheads="1"/>
          </p:cNvSpPr>
          <p:nvPr>
            <p:ph type="body" idx="1"/>
          </p:nvPr>
        </p:nvSpPr>
        <p:spPr>
          <a:xfrm>
            <a:off x="228600" y="1752600"/>
            <a:ext cx="8898466" cy="5105400"/>
          </a:xfrm>
        </p:spPr>
        <p:txBody>
          <a:bodyPr numCol="2"/>
          <a:lstStyle/>
          <a:p>
            <a:r>
              <a:rPr lang="en-US" sz="2800" dirty="0" smtClean="0"/>
              <a:t>Criminogenic targets</a:t>
            </a:r>
            <a:r>
              <a:rPr lang="en-US" sz="2800" dirty="0"/>
              <a:t>	</a:t>
            </a:r>
          </a:p>
          <a:p>
            <a:r>
              <a:rPr lang="en-US" sz="2800" dirty="0" smtClean="0"/>
              <a:t>Use of CBT</a:t>
            </a:r>
            <a:endParaRPr lang="en-US" sz="2800" dirty="0"/>
          </a:p>
          <a:p>
            <a:r>
              <a:rPr lang="en-US" sz="2800" dirty="0" smtClean="0"/>
              <a:t>Length of treatment</a:t>
            </a:r>
            <a:r>
              <a:rPr lang="en-US" sz="2800" dirty="0"/>
              <a:t>	</a:t>
            </a:r>
          </a:p>
          <a:p>
            <a:r>
              <a:rPr lang="en-US" sz="2800" dirty="0" smtClean="0"/>
              <a:t>Manual developed and followed</a:t>
            </a:r>
            <a:endParaRPr lang="en-US" sz="2800" dirty="0"/>
          </a:p>
          <a:p>
            <a:r>
              <a:rPr lang="en-US" sz="2800" dirty="0" smtClean="0"/>
              <a:t>Structured activities</a:t>
            </a:r>
            <a:endParaRPr lang="en-US" sz="2800" dirty="0"/>
          </a:p>
          <a:p>
            <a:r>
              <a:rPr lang="en-US" sz="2800" dirty="0" smtClean="0"/>
              <a:t>Dosage</a:t>
            </a:r>
          </a:p>
          <a:p>
            <a:r>
              <a:rPr lang="en-US" sz="2800" dirty="0" smtClean="0"/>
              <a:t>Low risk separated</a:t>
            </a:r>
          </a:p>
          <a:p>
            <a:endParaRPr lang="en-US" sz="2800" dirty="0" smtClean="0"/>
          </a:p>
          <a:p>
            <a:endParaRPr lang="en-US" sz="2800" dirty="0"/>
          </a:p>
          <a:p>
            <a:r>
              <a:rPr lang="en-US" sz="2800" dirty="0" smtClean="0"/>
              <a:t>Match on responsivity</a:t>
            </a:r>
          </a:p>
          <a:p>
            <a:r>
              <a:rPr lang="en-US" sz="2800" dirty="0" smtClean="0"/>
              <a:t>Offender input</a:t>
            </a:r>
            <a:endParaRPr lang="en-US" sz="2800" dirty="0"/>
          </a:p>
          <a:p>
            <a:r>
              <a:rPr lang="en-US" sz="2800" dirty="0" smtClean="0"/>
              <a:t>Rewards and punishers</a:t>
            </a:r>
          </a:p>
          <a:p>
            <a:r>
              <a:rPr lang="en-US" sz="2800" dirty="0" smtClean="0"/>
              <a:t>Completion criteria and rate</a:t>
            </a:r>
          </a:p>
          <a:p>
            <a:r>
              <a:rPr lang="en-US" sz="2800" dirty="0" smtClean="0"/>
              <a:t>Group format</a:t>
            </a:r>
          </a:p>
          <a:p>
            <a:r>
              <a:rPr lang="en-US" sz="2800" dirty="0" smtClean="0"/>
              <a:t>Significant others trained</a:t>
            </a:r>
          </a:p>
          <a:p>
            <a:r>
              <a:rPr lang="en-US" sz="2800" dirty="0" smtClean="0"/>
              <a:t>Aftercare</a:t>
            </a:r>
            <a:endParaRPr lang="en-US" sz="2800" dirty="0"/>
          </a:p>
        </p:txBody>
      </p:sp>
      <p:sp>
        <p:nvSpPr>
          <p:cNvPr id="2" name="Slide Number Placeholder 1"/>
          <p:cNvSpPr>
            <a:spLocks noGrp="1"/>
          </p:cNvSpPr>
          <p:nvPr>
            <p:ph type="sldNum" sz="quarter" idx="12"/>
          </p:nvPr>
        </p:nvSpPr>
        <p:spPr/>
        <p:txBody>
          <a:bodyPr/>
          <a:lstStyle/>
          <a:p>
            <a:pPr>
              <a:defRPr/>
            </a:pPr>
            <a:r>
              <a:rPr lang="en-US" dirty="0" smtClean="0"/>
              <a:t>21</a:t>
            </a:r>
            <a:endParaRPr lang="en-US" dirty="0"/>
          </a:p>
        </p:txBody>
      </p:sp>
      <p:sp>
        <p:nvSpPr>
          <p:cNvPr id="3" name="Footer Placeholder 2"/>
          <p:cNvSpPr>
            <a:spLocks noGrp="1"/>
          </p:cNvSpPr>
          <p:nvPr>
            <p:ph type="ftr" sz="quarter" idx="11"/>
          </p:nvPr>
        </p:nvSpPr>
        <p:spPr>
          <a:xfrm>
            <a:off x="533400" y="6477000"/>
            <a:ext cx="5334000" cy="228600"/>
          </a:xfrm>
        </p:spPr>
        <p:txBody>
          <a:bodyPr/>
          <a:lstStyle/>
          <a:p>
            <a:pPr>
              <a:defRPr/>
            </a:pPr>
            <a:r>
              <a:rPr lang="en-US" sz="1000" dirty="0" smtClean="0"/>
              <a:t>Copyright © 2015, University of Cincinnati, Corrections Institute, Ohio. All Rights reserved</a:t>
            </a:r>
            <a:endParaRPr lang="en-US" sz="1000" dirty="0"/>
          </a:p>
        </p:txBody>
      </p:sp>
    </p:spTree>
    <p:extLst>
      <p:ext uri="{BB962C8B-B14F-4D97-AF65-F5344CB8AC3E}">
        <p14:creationId xmlns:p14="http://schemas.microsoft.com/office/powerpoint/2010/main" val="3309843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609600"/>
            <a:ext cx="8610600" cy="1143000"/>
          </a:xfrm>
        </p:spPr>
        <p:txBody>
          <a:bodyPr/>
          <a:lstStyle/>
          <a:p>
            <a:r>
              <a:rPr lang="en-US" b="1" dirty="0" smtClean="0"/>
              <a:t>Sample of Items in Quality Assurance</a:t>
            </a:r>
            <a:endParaRPr lang="en-US" b="1" dirty="0"/>
          </a:p>
        </p:txBody>
      </p:sp>
      <p:sp>
        <p:nvSpPr>
          <p:cNvPr id="20483" name="Rectangle 3"/>
          <p:cNvSpPr>
            <a:spLocks noGrp="1" noChangeArrowheads="1"/>
          </p:cNvSpPr>
          <p:nvPr>
            <p:ph type="body" idx="1"/>
          </p:nvPr>
        </p:nvSpPr>
        <p:spPr>
          <a:xfrm>
            <a:off x="381000" y="1981200"/>
            <a:ext cx="8305800" cy="3810000"/>
          </a:xfrm>
        </p:spPr>
        <p:txBody>
          <a:bodyPr numCol="1"/>
          <a:lstStyle/>
          <a:p>
            <a:r>
              <a:rPr lang="en-US" sz="2800" dirty="0" smtClean="0"/>
              <a:t>Internal QA processes (e.g., file review)</a:t>
            </a:r>
          </a:p>
          <a:p>
            <a:r>
              <a:rPr lang="en-US" sz="2800" dirty="0" smtClean="0"/>
              <a:t>Monitoring of contractors</a:t>
            </a:r>
          </a:p>
          <a:p>
            <a:r>
              <a:rPr lang="en-US" sz="2800" dirty="0" smtClean="0"/>
              <a:t>Client satisfaction</a:t>
            </a:r>
          </a:p>
          <a:p>
            <a:r>
              <a:rPr lang="en-US" sz="2800" dirty="0" smtClean="0"/>
              <a:t>Offender reassessment</a:t>
            </a:r>
          </a:p>
          <a:p>
            <a:r>
              <a:rPr lang="en-US" sz="2800" dirty="0" smtClean="0"/>
              <a:t>Recidivism tracking</a:t>
            </a:r>
          </a:p>
          <a:p>
            <a:r>
              <a:rPr lang="en-US" sz="2800" dirty="0" smtClean="0"/>
              <a:t>Program formally evaluated/effective</a:t>
            </a:r>
          </a:p>
          <a:p>
            <a:r>
              <a:rPr lang="en-US" sz="2800" dirty="0" smtClean="0"/>
              <a:t>Evaluator working with the program</a:t>
            </a:r>
            <a:endParaRPr lang="en-US" sz="2800" dirty="0"/>
          </a:p>
        </p:txBody>
      </p:sp>
      <p:sp>
        <p:nvSpPr>
          <p:cNvPr id="2" name="Slide Number Placeholder 1"/>
          <p:cNvSpPr>
            <a:spLocks noGrp="1"/>
          </p:cNvSpPr>
          <p:nvPr>
            <p:ph type="sldNum" sz="quarter" idx="12"/>
          </p:nvPr>
        </p:nvSpPr>
        <p:spPr/>
        <p:txBody>
          <a:bodyPr/>
          <a:lstStyle/>
          <a:p>
            <a:pPr>
              <a:defRPr/>
            </a:pPr>
            <a:r>
              <a:rPr lang="en-US" dirty="0" smtClean="0"/>
              <a:t>22</a:t>
            </a:r>
            <a:endParaRPr lang="en-US" dirty="0"/>
          </a:p>
        </p:txBody>
      </p:sp>
      <p:sp>
        <p:nvSpPr>
          <p:cNvPr id="3" name="Footer Placeholder 2"/>
          <p:cNvSpPr>
            <a:spLocks noGrp="1"/>
          </p:cNvSpPr>
          <p:nvPr>
            <p:ph type="ftr" sz="quarter" idx="11"/>
          </p:nvPr>
        </p:nvSpPr>
        <p:spPr>
          <a:xfrm>
            <a:off x="609600" y="6400800"/>
            <a:ext cx="5562600" cy="304800"/>
          </a:xfrm>
        </p:spPr>
        <p:txBody>
          <a:bodyPr/>
          <a:lstStyle/>
          <a:p>
            <a:pPr>
              <a:defRPr/>
            </a:pPr>
            <a:r>
              <a:rPr lang="en-US" sz="1000" dirty="0" smtClean="0"/>
              <a:t>Copyright © 2015, University of Cincinnati, Corrections Institute, Ohio. All Rights reserved</a:t>
            </a:r>
            <a:endParaRPr lang="en-US" sz="1000" dirty="0"/>
          </a:p>
        </p:txBody>
      </p:sp>
    </p:spTree>
    <p:extLst>
      <p:ext uri="{BB962C8B-B14F-4D97-AF65-F5344CB8AC3E}">
        <p14:creationId xmlns:p14="http://schemas.microsoft.com/office/powerpoint/2010/main" val="3930759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609600"/>
            <a:ext cx="8763000" cy="1143000"/>
          </a:xfrm>
        </p:spPr>
        <p:txBody>
          <a:bodyPr/>
          <a:lstStyle/>
          <a:p>
            <a:r>
              <a:rPr lang="en-US" b="1" dirty="0"/>
              <a:t>Collecting the Program Traces</a:t>
            </a:r>
          </a:p>
        </p:txBody>
      </p:sp>
      <p:sp>
        <p:nvSpPr>
          <p:cNvPr id="16387" name="Rectangle 3"/>
          <p:cNvSpPr>
            <a:spLocks noGrp="1" noChangeArrowheads="1"/>
          </p:cNvSpPr>
          <p:nvPr>
            <p:ph type="body" idx="1"/>
          </p:nvPr>
        </p:nvSpPr>
        <p:spPr>
          <a:xfrm>
            <a:off x="419100" y="1752600"/>
            <a:ext cx="8229600" cy="4267200"/>
          </a:xfrm>
        </p:spPr>
        <p:txBody>
          <a:bodyPr/>
          <a:lstStyle/>
          <a:p>
            <a:pPr>
              <a:lnSpc>
                <a:spcPct val="150000"/>
              </a:lnSpc>
            </a:pPr>
            <a:r>
              <a:rPr lang="en-US" dirty="0"/>
              <a:t>Staff interviews</a:t>
            </a:r>
          </a:p>
          <a:p>
            <a:pPr>
              <a:lnSpc>
                <a:spcPct val="150000"/>
              </a:lnSpc>
            </a:pPr>
            <a:r>
              <a:rPr lang="en-US" dirty="0"/>
              <a:t>Offender interviews</a:t>
            </a:r>
          </a:p>
          <a:p>
            <a:pPr>
              <a:lnSpc>
                <a:spcPct val="150000"/>
              </a:lnSpc>
            </a:pPr>
            <a:r>
              <a:rPr lang="en-US" dirty="0"/>
              <a:t>Documentation</a:t>
            </a:r>
          </a:p>
          <a:p>
            <a:pPr>
              <a:lnSpc>
                <a:spcPct val="150000"/>
              </a:lnSpc>
            </a:pPr>
            <a:r>
              <a:rPr lang="en-US" dirty="0"/>
              <a:t>Group observations </a:t>
            </a:r>
            <a:endParaRPr lang="en-US" dirty="0" smtClean="0"/>
          </a:p>
          <a:p>
            <a:pPr>
              <a:lnSpc>
                <a:spcPct val="150000"/>
              </a:lnSpc>
            </a:pPr>
            <a:r>
              <a:rPr lang="en-US" dirty="0" smtClean="0"/>
              <a:t>Casual interactions/observations</a:t>
            </a:r>
            <a:endParaRPr lang="en-US" dirty="0"/>
          </a:p>
        </p:txBody>
      </p:sp>
      <p:sp>
        <p:nvSpPr>
          <p:cNvPr id="2" name="Slide Number Placeholder 1"/>
          <p:cNvSpPr>
            <a:spLocks noGrp="1"/>
          </p:cNvSpPr>
          <p:nvPr>
            <p:ph type="sldNum" sz="quarter" idx="12"/>
          </p:nvPr>
        </p:nvSpPr>
        <p:spPr/>
        <p:txBody>
          <a:bodyPr/>
          <a:lstStyle/>
          <a:p>
            <a:pPr>
              <a:defRPr/>
            </a:pPr>
            <a:r>
              <a:rPr lang="en-US" dirty="0" smtClean="0"/>
              <a:t>23</a:t>
            </a:r>
            <a:endParaRPr lang="en-US" dirty="0"/>
          </a:p>
        </p:txBody>
      </p:sp>
      <p:sp>
        <p:nvSpPr>
          <p:cNvPr id="3" name="Footer Placeholder 2"/>
          <p:cNvSpPr>
            <a:spLocks noGrp="1"/>
          </p:cNvSpPr>
          <p:nvPr>
            <p:ph type="ftr" sz="quarter" idx="11"/>
          </p:nvPr>
        </p:nvSpPr>
        <p:spPr>
          <a:xfrm>
            <a:off x="609600" y="6446837"/>
            <a:ext cx="5257800" cy="258762"/>
          </a:xfrm>
        </p:spPr>
        <p:txBody>
          <a:bodyPr/>
          <a:lstStyle/>
          <a:p>
            <a:pPr>
              <a:defRPr/>
            </a:pPr>
            <a:r>
              <a:rPr lang="en-US" sz="1000" dirty="0" smtClean="0"/>
              <a:t>Copyright © 2015, University of Cincinnati, Corrections Institute, Ohio. All Rights reserved</a:t>
            </a:r>
            <a:endParaRPr lang="en-US" sz="1000" dirty="0"/>
          </a:p>
        </p:txBody>
      </p:sp>
    </p:spTree>
    <p:extLst>
      <p:ext uri="{BB962C8B-B14F-4D97-AF65-F5344CB8AC3E}">
        <p14:creationId xmlns:p14="http://schemas.microsoft.com/office/powerpoint/2010/main" val="987074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066800" y="1524000"/>
            <a:ext cx="7010400" cy="4114800"/>
          </a:xfrm>
        </p:spPr>
        <p:txBody>
          <a:bodyPr/>
          <a:lstStyle/>
          <a:p>
            <a:r>
              <a:rPr lang="en-US" sz="2800" dirty="0" smtClean="0"/>
              <a:t>Executive </a:t>
            </a:r>
            <a:r>
              <a:rPr lang="en-US" sz="2800" dirty="0"/>
              <a:t>director</a:t>
            </a:r>
          </a:p>
          <a:p>
            <a:r>
              <a:rPr lang="en-US" sz="2800" dirty="0"/>
              <a:t>Program director</a:t>
            </a:r>
          </a:p>
          <a:p>
            <a:r>
              <a:rPr lang="en-US" sz="2800" dirty="0"/>
              <a:t>Clinical supervisor</a:t>
            </a:r>
          </a:p>
          <a:p>
            <a:r>
              <a:rPr lang="en-US" sz="2800" dirty="0"/>
              <a:t>Supervisors</a:t>
            </a:r>
          </a:p>
          <a:p>
            <a:r>
              <a:rPr lang="en-US" sz="2800" dirty="0"/>
              <a:t>Treatment staff</a:t>
            </a:r>
          </a:p>
          <a:p>
            <a:r>
              <a:rPr lang="en-US" sz="2800" dirty="0"/>
              <a:t>Security staff</a:t>
            </a:r>
          </a:p>
          <a:p>
            <a:r>
              <a:rPr lang="en-US" sz="2800" dirty="0"/>
              <a:t>Clients</a:t>
            </a:r>
          </a:p>
          <a:p>
            <a:r>
              <a:rPr lang="en-US" sz="2800" dirty="0"/>
              <a:t>Others (e.g., community stakeholders) as relevant or </a:t>
            </a:r>
            <a:r>
              <a:rPr lang="en-US" sz="2800" dirty="0" smtClean="0"/>
              <a:t>necessary</a:t>
            </a:r>
            <a:endParaRPr lang="en-US" sz="2800" dirty="0"/>
          </a:p>
        </p:txBody>
      </p:sp>
      <p:sp>
        <p:nvSpPr>
          <p:cNvPr id="4" name="Rectangle 2"/>
          <p:cNvSpPr txBox="1">
            <a:spLocks noChangeArrowheads="1"/>
          </p:cNvSpPr>
          <p:nvPr/>
        </p:nvSpPr>
        <p:spPr bwMode="auto">
          <a:xfrm>
            <a:off x="152400" y="457200"/>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a:t>Interviews</a:t>
            </a:r>
          </a:p>
        </p:txBody>
      </p:sp>
      <p:sp>
        <p:nvSpPr>
          <p:cNvPr id="2" name="Slide Number Placeholder 1"/>
          <p:cNvSpPr>
            <a:spLocks noGrp="1"/>
          </p:cNvSpPr>
          <p:nvPr>
            <p:ph type="sldNum" sz="quarter" idx="12"/>
          </p:nvPr>
        </p:nvSpPr>
        <p:spPr/>
        <p:txBody>
          <a:bodyPr/>
          <a:lstStyle/>
          <a:p>
            <a:pPr>
              <a:defRPr/>
            </a:pPr>
            <a:r>
              <a:rPr lang="en-US" dirty="0" smtClean="0"/>
              <a:t>24</a:t>
            </a:r>
            <a:endParaRPr lang="en-US" dirty="0"/>
          </a:p>
        </p:txBody>
      </p:sp>
      <p:sp>
        <p:nvSpPr>
          <p:cNvPr id="3" name="Footer Placeholder 2"/>
          <p:cNvSpPr>
            <a:spLocks noGrp="1"/>
          </p:cNvSpPr>
          <p:nvPr>
            <p:ph type="ftr" sz="quarter" idx="11"/>
          </p:nvPr>
        </p:nvSpPr>
        <p:spPr>
          <a:xfrm>
            <a:off x="685800" y="6477000"/>
            <a:ext cx="5257800" cy="228600"/>
          </a:xfrm>
        </p:spPr>
        <p:txBody>
          <a:bodyPr/>
          <a:lstStyle/>
          <a:p>
            <a:pPr>
              <a:defRPr/>
            </a:pPr>
            <a:r>
              <a:rPr lang="en-US" sz="1000" dirty="0" smtClean="0"/>
              <a:t>Copyright © 2015, University of Cincinnati, Corrections Institute, Ohio. All Rights reserved</a:t>
            </a:r>
            <a:endParaRPr lang="en-US" sz="1000" dirty="0"/>
          </a:p>
        </p:txBody>
      </p:sp>
    </p:spTree>
    <p:extLst>
      <p:ext uri="{BB962C8B-B14F-4D97-AF65-F5344CB8AC3E}">
        <p14:creationId xmlns:p14="http://schemas.microsoft.com/office/powerpoint/2010/main" val="2849613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b="1" dirty="0" smtClean="0"/>
              <a:t>Documentation</a:t>
            </a:r>
            <a:endParaRPr lang="en-US" b="1" dirty="0"/>
          </a:p>
        </p:txBody>
      </p:sp>
      <p:sp>
        <p:nvSpPr>
          <p:cNvPr id="2" name="Slide Number Placeholder 1"/>
          <p:cNvSpPr>
            <a:spLocks noGrp="1"/>
          </p:cNvSpPr>
          <p:nvPr>
            <p:ph type="sldNum" sz="quarter" idx="12"/>
          </p:nvPr>
        </p:nvSpPr>
        <p:spPr/>
        <p:txBody>
          <a:bodyPr/>
          <a:lstStyle/>
          <a:p>
            <a:r>
              <a:rPr lang="en-US" dirty="0" smtClean="0"/>
              <a:t>25</a:t>
            </a:r>
            <a:endParaRPr lang="en-US" dirty="0"/>
          </a:p>
        </p:txBody>
      </p:sp>
      <p:sp>
        <p:nvSpPr>
          <p:cNvPr id="9" name="Content Placeholder 8"/>
          <p:cNvSpPr>
            <a:spLocks noGrp="1"/>
          </p:cNvSpPr>
          <p:nvPr>
            <p:ph idx="1"/>
          </p:nvPr>
        </p:nvSpPr>
        <p:spPr>
          <a:xfrm>
            <a:off x="685800" y="1676400"/>
            <a:ext cx="7848600" cy="3551237"/>
          </a:xfrm>
        </p:spPr>
        <p:txBody>
          <a:bodyPr/>
          <a:lstStyle/>
          <a:p>
            <a:r>
              <a:rPr lang="en-US" sz="2400" dirty="0"/>
              <a:t>Client files (10 open and 10 closed)</a:t>
            </a:r>
          </a:p>
          <a:p>
            <a:r>
              <a:rPr lang="en-US" sz="2400" dirty="0"/>
              <a:t>Program manuals</a:t>
            </a:r>
          </a:p>
          <a:p>
            <a:r>
              <a:rPr lang="en-US" sz="2400" dirty="0"/>
              <a:t>Meeting minutes</a:t>
            </a:r>
          </a:p>
          <a:p>
            <a:r>
              <a:rPr lang="en-US" sz="2400" dirty="0"/>
              <a:t>Policy and procedure manual</a:t>
            </a:r>
          </a:p>
          <a:p>
            <a:r>
              <a:rPr lang="en-US" sz="2400" dirty="0"/>
              <a:t>Training materials</a:t>
            </a:r>
          </a:p>
          <a:p>
            <a:r>
              <a:rPr lang="en-US" sz="2400" dirty="0"/>
              <a:t>Assessments</a:t>
            </a:r>
          </a:p>
          <a:p>
            <a:r>
              <a:rPr lang="en-US" sz="2400" dirty="0"/>
              <a:t>Previous evaluations of the program</a:t>
            </a:r>
          </a:p>
          <a:p>
            <a:r>
              <a:rPr lang="en-US" sz="2400" dirty="0"/>
              <a:t>Personnel evaluations</a:t>
            </a:r>
          </a:p>
          <a:p>
            <a:r>
              <a:rPr lang="en-US" sz="2400" dirty="0"/>
              <a:t>Client Handbook</a:t>
            </a:r>
          </a:p>
          <a:p>
            <a:r>
              <a:rPr lang="en-US" sz="2400" dirty="0"/>
              <a:t>Staff Handbook</a:t>
            </a:r>
          </a:p>
          <a:p>
            <a:pPr>
              <a:buFontTx/>
              <a:buNone/>
            </a:pPr>
            <a:endParaRPr lang="en-US" sz="2400" dirty="0"/>
          </a:p>
          <a:p>
            <a:endParaRPr lang="en-US" sz="2400" dirty="0"/>
          </a:p>
        </p:txBody>
      </p:sp>
      <p:sp>
        <p:nvSpPr>
          <p:cNvPr id="10" name="Footer Placeholder 9"/>
          <p:cNvSpPr>
            <a:spLocks noGrp="1"/>
          </p:cNvSpPr>
          <p:nvPr>
            <p:ph type="ftr" sz="quarter" idx="11"/>
          </p:nvPr>
        </p:nvSpPr>
        <p:spPr>
          <a:xfrm>
            <a:off x="685800" y="6463079"/>
            <a:ext cx="5638800" cy="242521"/>
          </a:xfrm>
        </p:spPr>
        <p:txBody>
          <a:bodyPr/>
          <a:lstStyle/>
          <a:p>
            <a:pPr>
              <a:defRPr/>
            </a:pPr>
            <a:r>
              <a:rPr lang="en-US" sz="1000" dirty="0" smtClean="0"/>
              <a:t>Copyright © 2015, University of Cincinnati, Corrections Institute, Ohio. All Rights reserved</a:t>
            </a:r>
            <a:endParaRPr lang="en-US" sz="1000" dirty="0"/>
          </a:p>
        </p:txBody>
      </p:sp>
    </p:spTree>
    <p:extLst>
      <p:ext uri="{BB962C8B-B14F-4D97-AF65-F5344CB8AC3E}">
        <p14:creationId xmlns:p14="http://schemas.microsoft.com/office/powerpoint/2010/main" val="3533476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Direct Observation</a:t>
            </a:r>
            <a:endParaRPr lang="en-US" b="1" dirty="0"/>
          </a:p>
        </p:txBody>
      </p:sp>
      <p:sp>
        <p:nvSpPr>
          <p:cNvPr id="7" name="Content Placeholder 6"/>
          <p:cNvSpPr>
            <a:spLocks noGrp="1"/>
          </p:cNvSpPr>
          <p:nvPr>
            <p:ph idx="1"/>
          </p:nvPr>
        </p:nvSpPr>
        <p:spPr/>
        <p:txBody>
          <a:bodyPr/>
          <a:lstStyle/>
          <a:p>
            <a:pPr>
              <a:lnSpc>
                <a:spcPct val="150000"/>
              </a:lnSpc>
            </a:pPr>
            <a:r>
              <a:rPr lang="en-US" dirty="0" smtClean="0"/>
              <a:t>Interventions </a:t>
            </a:r>
            <a:r>
              <a:rPr lang="en-US" dirty="0"/>
              <a:t>in progress</a:t>
            </a:r>
          </a:p>
          <a:p>
            <a:pPr>
              <a:lnSpc>
                <a:spcPct val="150000"/>
              </a:lnSpc>
            </a:pPr>
            <a:r>
              <a:rPr lang="en-US" dirty="0"/>
              <a:t>Casual contact/communication</a:t>
            </a:r>
          </a:p>
        </p:txBody>
      </p:sp>
      <p:sp>
        <p:nvSpPr>
          <p:cNvPr id="8" name="Footer Placeholder 7"/>
          <p:cNvSpPr>
            <a:spLocks noGrp="1"/>
          </p:cNvSpPr>
          <p:nvPr>
            <p:ph type="ftr" sz="quarter" idx="11"/>
          </p:nvPr>
        </p:nvSpPr>
        <p:spPr>
          <a:xfrm>
            <a:off x="685800" y="6480174"/>
            <a:ext cx="5486400" cy="225425"/>
          </a:xfrm>
        </p:spPr>
        <p:txBody>
          <a:bodyPr/>
          <a:lstStyle/>
          <a:p>
            <a:pPr>
              <a:defRPr/>
            </a:pPr>
            <a:r>
              <a:rPr lang="en-US" sz="1000" dirty="0" smtClean="0"/>
              <a:t>Copyright © 2015, University of Cincinnati, Corrections Institute, Ohio. All Rights reserved</a:t>
            </a:r>
            <a:endParaRPr lang="en-US" sz="1000" dirty="0"/>
          </a:p>
        </p:txBody>
      </p:sp>
      <p:sp>
        <p:nvSpPr>
          <p:cNvPr id="9" name="Slide Number Placeholder 8"/>
          <p:cNvSpPr>
            <a:spLocks noGrp="1"/>
          </p:cNvSpPr>
          <p:nvPr>
            <p:ph type="sldNum" sz="quarter" idx="12"/>
          </p:nvPr>
        </p:nvSpPr>
        <p:spPr/>
        <p:txBody>
          <a:bodyPr/>
          <a:lstStyle/>
          <a:p>
            <a:pPr>
              <a:defRPr/>
            </a:pPr>
            <a:fld id="{5C879062-9F1F-44D0-A302-C6F37B3DA0FA}" type="slidenum">
              <a:rPr lang="en-US" smtClean="0"/>
              <a:pPr>
                <a:defRPr/>
              </a:pPr>
              <a:t>25</a:t>
            </a:fld>
            <a:endParaRPr lang="en-US" dirty="0"/>
          </a:p>
        </p:txBody>
      </p:sp>
    </p:spTree>
    <p:extLst>
      <p:ext uri="{BB962C8B-B14F-4D97-AF65-F5344CB8AC3E}">
        <p14:creationId xmlns:p14="http://schemas.microsoft.com/office/powerpoint/2010/main" val="3648902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533400"/>
            <a:ext cx="7848600" cy="762000"/>
          </a:xfrm>
        </p:spPr>
        <p:txBody>
          <a:bodyPr/>
          <a:lstStyle/>
          <a:p>
            <a:r>
              <a:rPr lang="en-US" b="1" dirty="0"/>
              <a:t>Report Writing</a:t>
            </a:r>
          </a:p>
        </p:txBody>
      </p:sp>
      <p:sp>
        <p:nvSpPr>
          <p:cNvPr id="20483" name="Rectangle 3"/>
          <p:cNvSpPr>
            <a:spLocks noGrp="1" noChangeArrowheads="1"/>
          </p:cNvSpPr>
          <p:nvPr>
            <p:ph type="body" idx="1"/>
          </p:nvPr>
        </p:nvSpPr>
        <p:spPr>
          <a:xfrm>
            <a:off x="685800" y="1371600"/>
            <a:ext cx="7848600" cy="4953000"/>
          </a:xfrm>
        </p:spPr>
        <p:txBody>
          <a:bodyPr/>
          <a:lstStyle/>
          <a:p>
            <a:r>
              <a:rPr lang="en-US" sz="2800" dirty="0"/>
              <a:t>Background</a:t>
            </a:r>
          </a:p>
          <a:p>
            <a:r>
              <a:rPr lang="en-US" sz="2800" dirty="0"/>
              <a:t>Site visit process</a:t>
            </a:r>
          </a:p>
          <a:p>
            <a:r>
              <a:rPr lang="en-US" sz="2800" dirty="0"/>
              <a:t>Rating for each domain</a:t>
            </a:r>
          </a:p>
          <a:p>
            <a:r>
              <a:rPr lang="en-US" sz="2800" dirty="0"/>
              <a:t>Strengths</a:t>
            </a:r>
          </a:p>
          <a:p>
            <a:r>
              <a:rPr lang="en-US" sz="2800" dirty="0"/>
              <a:t>Areas that need improvement</a:t>
            </a:r>
          </a:p>
          <a:p>
            <a:r>
              <a:rPr lang="en-US" sz="2800" dirty="0"/>
              <a:t>Recommendations</a:t>
            </a:r>
          </a:p>
          <a:p>
            <a:r>
              <a:rPr lang="en-US" sz="2800" dirty="0"/>
              <a:t>Graph with scores for each domain, content and capacity areas, and overall score</a:t>
            </a:r>
          </a:p>
          <a:p>
            <a:r>
              <a:rPr lang="en-US" sz="2800" dirty="0"/>
              <a:t>Graph with comparison of program’s scores to average CPC scores</a:t>
            </a:r>
          </a:p>
        </p:txBody>
      </p:sp>
      <p:sp>
        <p:nvSpPr>
          <p:cNvPr id="2" name="Footer Placeholder 1"/>
          <p:cNvSpPr>
            <a:spLocks noGrp="1"/>
          </p:cNvSpPr>
          <p:nvPr>
            <p:ph type="ftr" sz="quarter" idx="11"/>
          </p:nvPr>
        </p:nvSpPr>
        <p:spPr>
          <a:xfrm>
            <a:off x="685800" y="6400800"/>
            <a:ext cx="5562600" cy="3048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26</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457200"/>
            <a:ext cx="7848600" cy="762000"/>
          </a:xfrm>
        </p:spPr>
        <p:txBody>
          <a:bodyPr/>
          <a:lstStyle/>
          <a:p>
            <a:r>
              <a:rPr lang="en-US" b="1" dirty="0"/>
              <a:t>Limitations of the CPC</a:t>
            </a:r>
          </a:p>
        </p:txBody>
      </p:sp>
      <p:sp>
        <p:nvSpPr>
          <p:cNvPr id="25603" name="Rectangle 3"/>
          <p:cNvSpPr>
            <a:spLocks noGrp="1" noChangeArrowheads="1"/>
          </p:cNvSpPr>
          <p:nvPr>
            <p:ph type="body" idx="1"/>
          </p:nvPr>
        </p:nvSpPr>
        <p:spPr>
          <a:xfrm>
            <a:off x="381000" y="1524000"/>
            <a:ext cx="8175171" cy="4572000"/>
          </a:xfrm>
        </p:spPr>
        <p:txBody>
          <a:bodyPr/>
          <a:lstStyle/>
          <a:p>
            <a:pPr>
              <a:lnSpc>
                <a:spcPct val="80000"/>
              </a:lnSpc>
              <a:spcBef>
                <a:spcPts val="0"/>
              </a:spcBef>
            </a:pPr>
            <a:r>
              <a:rPr lang="en-US" sz="2400" dirty="0"/>
              <a:t>Easier to administer to a self-contained program</a:t>
            </a:r>
          </a:p>
          <a:p>
            <a:pPr marL="0" indent="0">
              <a:lnSpc>
                <a:spcPct val="80000"/>
              </a:lnSpc>
              <a:spcBef>
                <a:spcPts val="0"/>
              </a:spcBef>
              <a:buNone/>
            </a:pPr>
            <a:endParaRPr lang="en-US" sz="2400" dirty="0"/>
          </a:p>
          <a:p>
            <a:pPr>
              <a:lnSpc>
                <a:spcPct val="80000"/>
              </a:lnSpc>
              <a:spcBef>
                <a:spcPts val="0"/>
              </a:spcBef>
            </a:pPr>
            <a:r>
              <a:rPr lang="en-US" sz="2400" dirty="0"/>
              <a:t>Based on “ideal” type and this is impossible to achieve</a:t>
            </a:r>
          </a:p>
          <a:p>
            <a:pPr marL="0" indent="0">
              <a:lnSpc>
                <a:spcPct val="80000"/>
              </a:lnSpc>
              <a:spcBef>
                <a:spcPts val="0"/>
              </a:spcBef>
              <a:buNone/>
            </a:pPr>
            <a:endParaRPr lang="en-US" sz="2400" dirty="0"/>
          </a:p>
          <a:p>
            <a:pPr>
              <a:lnSpc>
                <a:spcPct val="80000"/>
              </a:lnSpc>
              <a:spcBef>
                <a:spcPts val="0"/>
              </a:spcBef>
            </a:pPr>
            <a:r>
              <a:rPr lang="en-US" sz="2400" dirty="0"/>
              <a:t>Objectivity is </a:t>
            </a:r>
            <a:r>
              <a:rPr lang="en-US" sz="2400" dirty="0" smtClean="0"/>
              <a:t>critical</a:t>
            </a:r>
          </a:p>
          <a:p>
            <a:pPr marL="0" indent="0">
              <a:lnSpc>
                <a:spcPct val="80000"/>
              </a:lnSpc>
              <a:spcBef>
                <a:spcPts val="0"/>
              </a:spcBef>
              <a:buNone/>
            </a:pPr>
            <a:endParaRPr lang="en-US" sz="2400" dirty="0"/>
          </a:p>
          <a:p>
            <a:pPr>
              <a:lnSpc>
                <a:spcPct val="80000"/>
              </a:lnSpc>
              <a:spcBef>
                <a:spcPts val="0"/>
              </a:spcBef>
            </a:pPr>
            <a:r>
              <a:rPr lang="en-US" sz="2400" dirty="0"/>
              <a:t>Extensive knowledge of correctional treatment is needed</a:t>
            </a:r>
          </a:p>
          <a:p>
            <a:pPr marL="0" indent="0">
              <a:lnSpc>
                <a:spcPct val="80000"/>
              </a:lnSpc>
              <a:spcBef>
                <a:spcPts val="0"/>
              </a:spcBef>
              <a:buNone/>
            </a:pPr>
            <a:endParaRPr lang="en-US" sz="2400" dirty="0"/>
          </a:p>
          <a:p>
            <a:pPr>
              <a:lnSpc>
                <a:spcPct val="80000"/>
              </a:lnSpc>
              <a:spcBef>
                <a:spcPts val="0"/>
              </a:spcBef>
            </a:pPr>
            <a:r>
              <a:rPr lang="en-US" sz="2400" dirty="0"/>
              <a:t>Reliability </a:t>
            </a:r>
            <a:r>
              <a:rPr lang="en-US" sz="2400" dirty="0" smtClean="0"/>
              <a:t>needs to be considered</a:t>
            </a:r>
            <a:endParaRPr lang="en-US" sz="2400" dirty="0"/>
          </a:p>
          <a:p>
            <a:pPr marL="0" indent="0">
              <a:lnSpc>
                <a:spcPct val="80000"/>
              </a:lnSpc>
              <a:spcBef>
                <a:spcPts val="0"/>
              </a:spcBef>
              <a:buNone/>
            </a:pPr>
            <a:endParaRPr lang="en-US" sz="2400" dirty="0"/>
          </a:p>
          <a:p>
            <a:pPr>
              <a:lnSpc>
                <a:spcPct val="80000"/>
              </a:lnSpc>
              <a:spcBef>
                <a:spcPts val="0"/>
              </a:spcBef>
            </a:pPr>
            <a:r>
              <a:rPr lang="en-US" sz="2400" dirty="0"/>
              <a:t>Time-specific (i.e., based on program at the time of assessment)</a:t>
            </a:r>
          </a:p>
          <a:p>
            <a:pPr marL="0" indent="0">
              <a:lnSpc>
                <a:spcPct val="80000"/>
              </a:lnSpc>
              <a:spcBef>
                <a:spcPts val="0"/>
              </a:spcBef>
              <a:buNone/>
            </a:pPr>
            <a:endParaRPr lang="en-US" sz="2400" dirty="0"/>
          </a:p>
          <a:p>
            <a:pPr>
              <a:lnSpc>
                <a:spcPct val="80000"/>
              </a:lnSpc>
              <a:spcBef>
                <a:spcPts val="0"/>
              </a:spcBef>
            </a:pPr>
            <a:r>
              <a:rPr lang="en-US" sz="2400" dirty="0"/>
              <a:t>Does not take into account “system” issues or “why” a problem exists within a program</a:t>
            </a:r>
          </a:p>
        </p:txBody>
      </p:sp>
      <p:sp>
        <p:nvSpPr>
          <p:cNvPr id="2" name="Footer Placeholder 1"/>
          <p:cNvSpPr>
            <a:spLocks noGrp="1"/>
          </p:cNvSpPr>
          <p:nvPr>
            <p:ph type="ftr" sz="quarter" idx="11"/>
          </p:nvPr>
        </p:nvSpPr>
        <p:spPr>
          <a:xfrm>
            <a:off x="707571" y="6400800"/>
            <a:ext cx="5388429" cy="3048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27</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457200"/>
            <a:ext cx="7848600" cy="762000"/>
          </a:xfrm>
        </p:spPr>
        <p:txBody>
          <a:bodyPr/>
          <a:lstStyle/>
          <a:p>
            <a:r>
              <a:rPr lang="en-US" b="1" dirty="0"/>
              <a:t>Advantages of the CPC</a:t>
            </a:r>
          </a:p>
        </p:txBody>
      </p:sp>
      <p:sp>
        <p:nvSpPr>
          <p:cNvPr id="26627" name="Rectangle 3"/>
          <p:cNvSpPr>
            <a:spLocks noGrp="1" noChangeArrowheads="1"/>
          </p:cNvSpPr>
          <p:nvPr>
            <p:ph type="body" idx="1"/>
          </p:nvPr>
        </p:nvSpPr>
        <p:spPr>
          <a:xfrm>
            <a:off x="685800" y="1447801"/>
            <a:ext cx="7848600" cy="4572000"/>
          </a:xfrm>
        </p:spPr>
        <p:txBody>
          <a:bodyPr/>
          <a:lstStyle/>
          <a:p>
            <a:pPr>
              <a:lnSpc>
                <a:spcPct val="80000"/>
              </a:lnSpc>
              <a:spcBef>
                <a:spcPts val="0"/>
              </a:spcBef>
            </a:pPr>
            <a:r>
              <a:rPr lang="en-US" sz="2400" dirty="0"/>
              <a:t>Applicable to a wide range of programs</a:t>
            </a:r>
          </a:p>
          <a:p>
            <a:pPr marL="0" indent="0">
              <a:lnSpc>
                <a:spcPct val="80000"/>
              </a:lnSpc>
              <a:spcBef>
                <a:spcPts val="0"/>
              </a:spcBef>
              <a:buNone/>
            </a:pPr>
            <a:endParaRPr lang="en-US" sz="2400" dirty="0"/>
          </a:p>
          <a:p>
            <a:pPr>
              <a:lnSpc>
                <a:spcPct val="80000"/>
              </a:lnSpc>
              <a:spcBef>
                <a:spcPts val="0"/>
              </a:spcBef>
            </a:pPr>
            <a:r>
              <a:rPr lang="en-US" sz="2400" dirty="0"/>
              <a:t>Based on empirically achieved principles</a:t>
            </a:r>
          </a:p>
          <a:p>
            <a:pPr>
              <a:lnSpc>
                <a:spcPct val="80000"/>
              </a:lnSpc>
              <a:spcBef>
                <a:spcPts val="0"/>
              </a:spcBef>
            </a:pPr>
            <a:endParaRPr lang="en-US" sz="2400" dirty="0"/>
          </a:p>
          <a:p>
            <a:pPr>
              <a:lnSpc>
                <a:spcPct val="80000"/>
              </a:lnSpc>
              <a:spcBef>
                <a:spcPts val="0"/>
              </a:spcBef>
            </a:pPr>
            <a:r>
              <a:rPr lang="en-US" sz="2400" dirty="0"/>
              <a:t>Provides a measure of program </a:t>
            </a:r>
            <a:r>
              <a:rPr lang="en-US" sz="2400" dirty="0" smtClean="0"/>
              <a:t>integrity and program </a:t>
            </a:r>
            <a:r>
              <a:rPr lang="en-US" sz="2400" dirty="0"/>
              <a:t>quality</a:t>
            </a:r>
          </a:p>
          <a:p>
            <a:pPr>
              <a:lnSpc>
                <a:spcPct val="80000"/>
              </a:lnSpc>
              <a:spcBef>
                <a:spcPts val="0"/>
              </a:spcBef>
            </a:pPr>
            <a:endParaRPr lang="en-US" sz="2400" dirty="0"/>
          </a:p>
          <a:p>
            <a:pPr>
              <a:lnSpc>
                <a:spcPct val="80000"/>
              </a:lnSpc>
              <a:spcBef>
                <a:spcPts val="0"/>
              </a:spcBef>
            </a:pPr>
            <a:r>
              <a:rPr lang="en-US" sz="2400" dirty="0"/>
              <a:t>Results can be obtained quickly</a:t>
            </a:r>
          </a:p>
          <a:p>
            <a:pPr>
              <a:lnSpc>
                <a:spcPct val="80000"/>
              </a:lnSpc>
              <a:spcBef>
                <a:spcPts val="0"/>
              </a:spcBef>
            </a:pPr>
            <a:endParaRPr lang="en-US" sz="2400" dirty="0"/>
          </a:p>
          <a:p>
            <a:pPr>
              <a:lnSpc>
                <a:spcPct val="80000"/>
              </a:lnSpc>
              <a:spcBef>
                <a:spcPts val="0"/>
              </a:spcBef>
            </a:pPr>
            <a:r>
              <a:rPr lang="en-US" sz="2400" dirty="0"/>
              <a:t>Identifies strengths and weaknesses of program</a:t>
            </a:r>
          </a:p>
          <a:p>
            <a:pPr>
              <a:lnSpc>
                <a:spcPct val="80000"/>
              </a:lnSpc>
              <a:spcBef>
                <a:spcPts val="0"/>
              </a:spcBef>
            </a:pPr>
            <a:endParaRPr lang="en-US" sz="2400" dirty="0"/>
          </a:p>
          <a:p>
            <a:pPr>
              <a:lnSpc>
                <a:spcPct val="80000"/>
              </a:lnSpc>
              <a:spcBef>
                <a:spcPts val="0"/>
              </a:spcBef>
            </a:pPr>
            <a:r>
              <a:rPr lang="en-US" sz="2400" dirty="0"/>
              <a:t>Provides recommendations for program improvement</a:t>
            </a:r>
          </a:p>
          <a:p>
            <a:pPr>
              <a:lnSpc>
                <a:spcPct val="80000"/>
              </a:lnSpc>
              <a:spcBef>
                <a:spcPts val="0"/>
              </a:spcBef>
            </a:pPr>
            <a:endParaRPr lang="en-US" sz="2400" dirty="0"/>
          </a:p>
          <a:p>
            <a:pPr>
              <a:lnSpc>
                <a:spcPct val="80000"/>
              </a:lnSpc>
              <a:spcBef>
                <a:spcPts val="0"/>
              </a:spcBef>
            </a:pPr>
            <a:r>
              <a:rPr lang="en-US" sz="2400" dirty="0"/>
              <a:t>Can be used for “benchmarking</a:t>
            </a:r>
            <a:r>
              <a:rPr lang="en-US" sz="2400" dirty="0" smtClean="0"/>
              <a:t>”</a:t>
            </a:r>
          </a:p>
          <a:p>
            <a:pPr marL="0" indent="0">
              <a:lnSpc>
                <a:spcPct val="80000"/>
              </a:lnSpc>
              <a:spcBef>
                <a:spcPts val="0"/>
              </a:spcBef>
              <a:buNone/>
            </a:pPr>
            <a:endParaRPr lang="en-US" sz="2400" b="1" dirty="0" smtClean="0"/>
          </a:p>
          <a:p>
            <a:pPr>
              <a:lnSpc>
                <a:spcPct val="80000"/>
              </a:lnSpc>
              <a:spcBef>
                <a:spcPts val="0"/>
              </a:spcBef>
            </a:pPr>
            <a:r>
              <a:rPr lang="en-US" sz="2400" b="1" dirty="0" smtClean="0"/>
              <a:t>Serves as a blueprint for program improvement</a:t>
            </a:r>
            <a:endParaRPr lang="en-US" sz="2400" b="1" dirty="0"/>
          </a:p>
        </p:txBody>
      </p:sp>
      <p:sp>
        <p:nvSpPr>
          <p:cNvPr id="2" name="Footer Placeholder 1"/>
          <p:cNvSpPr>
            <a:spLocks noGrp="1"/>
          </p:cNvSpPr>
          <p:nvPr>
            <p:ph type="ftr" sz="quarter" idx="11"/>
          </p:nvPr>
        </p:nvSpPr>
        <p:spPr>
          <a:xfrm>
            <a:off x="685800" y="6477000"/>
            <a:ext cx="53340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28</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b="1" dirty="0" smtClean="0"/>
              <a:t>Variations of the CPC</a:t>
            </a:r>
            <a:endParaRPr lang="en-US" b="1" dirty="0"/>
          </a:p>
        </p:txBody>
      </p:sp>
      <p:sp>
        <p:nvSpPr>
          <p:cNvPr id="54275" name="Rectangle 3"/>
          <p:cNvSpPr>
            <a:spLocks noGrp="1" noChangeArrowheads="1"/>
          </p:cNvSpPr>
          <p:nvPr>
            <p:ph type="body" idx="1"/>
          </p:nvPr>
        </p:nvSpPr>
        <p:spPr>
          <a:xfrm>
            <a:off x="533400" y="1935163"/>
            <a:ext cx="8382000" cy="3551237"/>
          </a:xfrm>
        </p:spPr>
        <p:txBody>
          <a:bodyPr/>
          <a:lstStyle/>
          <a:p>
            <a:r>
              <a:rPr lang="en-US" sz="2400" dirty="0"/>
              <a:t>CPC </a:t>
            </a:r>
            <a:r>
              <a:rPr lang="en-US" sz="2400" dirty="0" smtClean="0"/>
              <a:t>– Group Assessment (CPC-GA)</a:t>
            </a:r>
          </a:p>
          <a:p>
            <a:pPr marL="0" indent="0">
              <a:buNone/>
            </a:pPr>
            <a:endParaRPr lang="en-US" sz="1000" dirty="0" smtClean="0"/>
          </a:p>
          <a:p>
            <a:r>
              <a:rPr lang="en-US" sz="2400" dirty="0" smtClean="0"/>
              <a:t>CPC – Drug Court (CPC-DC)</a:t>
            </a:r>
          </a:p>
          <a:p>
            <a:pPr marL="0" indent="0">
              <a:buNone/>
            </a:pPr>
            <a:endParaRPr lang="en-US" sz="1000" dirty="0" smtClean="0"/>
          </a:p>
          <a:p>
            <a:r>
              <a:rPr lang="en-US" sz="2400" dirty="0"/>
              <a:t>CPC </a:t>
            </a:r>
            <a:r>
              <a:rPr lang="en-US" sz="2400" dirty="0" smtClean="0"/>
              <a:t>– Community Supervision Agency (CPC-CSA)</a:t>
            </a:r>
          </a:p>
          <a:p>
            <a:pPr marL="0" indent="0">
              <a:buNone/>
            </a:pPr>
            <a:endParaRPr lang="en-US" sz="1000" dirty="0" smtClean="0"/>
          </a:p>
          <a:p>
            <a:r>
              <a:rPr lang="en-US" sz="2400" dirty="0"/>
              <a:t>CPC – Vocation/Education Program (CPC-VEP</a:t>
            </a:r>
            <a:r>
              <a:rPr lang="en-US" sz="2400" dirty="0" smtClean="0"/>
              <a:t>)</a:t>
            </a:r>
          </a:p>
          <a:p>
            <a:pPr marL="0" indent="0">
              <a:buNone/>
            </a:pPr>
            <a:endParaRPr lang="en-US" sz="1000" dirty="0"/>
          </a:p>
          <a:p>
            <a:r>
              <a:rPr lang="en-US" sz="2400" dirty="0" smtClean="0"/>
              <a:t>CPC – Mental Health Court (CPC-MH)</a:t>
            </a:r>
          </a:p>
          <a:p>
            <a:pPr marL="0" indent="0">
              <a:buNone/>
            </a:pPr>
            <a:endParaRPr lang="en-US" sz="1000" dirty="0" smtClean="0"/>
          </a:p>
        </p:txBody>
      </p:sp>
      <p:sp>
        <p:nvSpPr>
          <p:cNvPr id="2" name="Footer Placeholder 1"/>
          <p:cNvSpPr>
            <a:spLocks noGrp="1"/>
          </p:cNvSpPr>
          <p:nvPr>
            <p:ph type="ftr" sz="quarter" idx="11"/>
          </p:nvPr>
        </p:nvSpPr>
        <p:spPr>
          <a:xfrm>
            <a:off x="685800" y="6477000"/>
            <a:ext cx="53340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29</a:t>
            </a:fld>
            <a:endParaRPr lang="en-US" dirty="0"/>
          </a:p>
        </p:txBody>
      </p:sp>
    </p:spTree>
    <p:extLst>
      <p:ext uri="{BB962C8B-B14F-4D97-AF65-F5344CB8AC3E}">
        <p14:creationId xmlns:p14="http://schemas.microsoft.com/office/powerpoint/2010/main" val="107853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457200"/>
            <a:ext cx="7848600" cy="990600"/>
          </a:xfrm>
        </p:spPr>
        <p:txBody>
          <a:bodyPr/>
          <a:lstStyle/>
          <a:p>
            <a:r>
              <a:rPr lang="en-US" b="1" dirty="0"/>
              <a:t>Purpose of the CPC</a:t>
            </a:r>
          </a:p>
        </p:txBody>
      </p:sp>
      <p:sp>
        <p:nvSpPr>
          <p:cNvPr id="6147" name="Rectangle 3"/>
          <p:cNvSpPr>
            <a:spLocks noGrp="1" noChangeArrowheads="1"/>
          </p:cNvSpPr>
          <p:nvPr>
            <p:ph type="body" idx="1"/>
          </p:nvPr>
        </p:nvSpPr>
        <p:spPr>
          <a:xfrm>
            <a:off x="685800" y="1752601"/>
            <a:ext cx="7848600" cy="4114800"/>
          </a:xfrm>
        </p:spPr>
        <p:txBody>
          <a:bodyPr/>
          <a:lstStyle/>
          <a:p>
            <a:r>
              <a:rPr lang="en-US" sz="2400" dirty="0"/>
              <a:t>To evaluate the extent to which correctional programs adhere to the principles of effective interventions</a:t>
            </a:r>
          </a:p>
          <a:p>
            <a:pPr marL="0" indent="0">
              <a:buNone/>
            </a:pPr>
            <a:endParaRPr lang="en-US" sz="800" dirty="0"/>
          </a:p>
          <a:p>
            <a:r>
              <a:rPr lang="en-US" sz="2400" dirty="0"/>
              <a:t>To assist agencies with developing and improving the services provided to offender populations</a:t>
            </a:r>
          </a:p>
          <a:p>
            <a:pPr marL="0" indent="0">
              <a:buNone/>
            </a:pPr>
            <a:endParaRPr lang="en-US" sz="800" dirty="0"/>
          </a:p>
          <a:p>
            <a:r>
              <a:rPr lang="en-US" sz="2400" dirty="0"/>
              <a:t>To assess funding proposals and external service contracts</a:t>
            </a:r>
          </a:p>
          <a:p>
            <a:pPr marL="0" indent="0">
              <a:buNone/>
            </a:pPr>
            <a:endParaRPr lang="en-US" sz="800" dirty="0"/>
          </a:p>
          <a:p>
            <a:r>
              <a:rPr lang="en-US" sz="2400" dirty="0"/>
              <a:t>To stimulate research on the effectiveness of correctional treatment programs</a:t>
            </a:r>
          </a:p>
          <a:p>
            <a:pPr>
              <a:buFontTx/>
              <a:buNone/>
            </a:pPr>
            <a:endParaRPr lang="en-US" sz="2000" dirty="0">
              <a:latin typeface="Tahoma" pitchFamily="34" charset="0"/>
            </a:endParaRPr>
          </a:p>
        </p:txBody>
      </p:sp>
      <p:sp>
        <p:nvSpPr>
          <p:cNvPr id="2" name="Footer Placeholder 1"/>
          <p:cNvSpPr>
            <a:spLocks noGrp="1"/>
          </p:cNvSpPr>
          <p:nvPr>
            <p:ph type="ftr" sz="quarter" idx="11"/>
          </p:nvPr>
        </p:nvSpPr>
        <p:spPr>
          <a:xfrm>
            <a:off x="685800" y="6477000"/>
            <a:ext cx="56388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3</a:t>
            </a:fld>
            <a:endParaRPr lang="en-US" dirty="0"/>
          </a:p>
        </p:txBody>
      </p:sp>
    </p:spTree>
    <p:extLst>
      <p:ext uri="{BB962C8B-B14F-4D97-AF65-F5344CB8AC3E}">
        <p14:creationId xmlns:p14="http://schemas.microsoft.com/office/powerpoint/2010/main" val="1805029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b="1" dirty="0" smtClean="0"/>
              <a:t>CPC-GA</a:t>
            </a:r>
            <a:endParaRPr lang="en-US" b="1" dirty="0"/>
          </a:p>
        </p:txBody>
      </p:sp>
      <p:sp>
        <p:nvSpPr>
          <p:cNvPr id="54275" name="Rectangle 3"/>
          <p:cNvSpPr>
            <a:spLocks noGrp="1" noChangeArrowheads="1"/>
          </p:cNvSpPr>
          <p:nvPr>
            <p:ph type="body" idx="1"/>
          </p:nvPr>
        </p:nvSpPr>
        <p:spPr>
          <a:xfrm>
            <a:off x="685800" y="1524000"/>
            <a:ext cx="7848600" cy="2057399"/>
          </a:xfrm>
        </p:spPr>
        <p:txBody>
          <a:bodyPr/>
          <a:lstStyle/>
          <a:p>
            <a:r>
              <a:rPr lang="en-US" sz="2400" dirty="0" smtClean="0"/>
              <a:t>Designed to assess stand-alone groups</a:t>
            </a:r>
          </a:p>
          <a:p>
            <a:pPr marL="0" indent="0">
              <a:buNone/>
            </a:pPr>
            <a:endParaRPr lang="en-US" sz="1000" dirty="0" smtClean="0"/>
          </a:p>
          <a:p>
            <a:r>
              <a:rPr lang="en-US" sz="2400" dirty="0" smtClean="0"/>
              <a:t>Created using the same data as the CPC</a:t>
            </a:r>
          </a:p>
          <a:p>
            <a:pPr marL="0" indent="0">
              <a:buNone/>
            </a:pPr>
            <a:endParaRPr lang="en-US" sz="1000" dirty="0" smtClean="0"/>
          </a:p>
          <a:p>
            <a:r>
              <a:rPr lang="en-US" sz="2400" dirty="0"/>
              <a:t>48 items worth 50 </a:t>
            </a:r>
            <a:r>
              <a:rPr lang="en-US" sz="2400" dirty="0" smtClean="0"/>
              <a:t>points</a:t>
            </a:r>
          </a:p>
          <a:p>
            <a:pPr marL="0" indent="0">
              <a:buNone/>
            </a:pPr>
            <a:endParaRPr lang="en-US" sz="1000" dirty="0" smtClean="0"/>
          </a:p>
          <a:p>
            <a:r>
              <a:rPr lang="en-US" sz="2400" dirty="0" smtClean="0"/>
              <a:t>2 areas, 4 domains:</a:t>
            </a:r>
            <a:endParaRPr lang="en-US" sz="2400" dirty="0"/>
          </a:p>
        </p:txBody>
      </p:sp>
      <p:sp>
        <p:nvSpPr>
          <p:cNvPr id="3" name="TextBox 2"/>
          <p:cNvSpPr txBox="1"/>
          <p:nvPr/>
        </p:nvSpPr>
        <p:spPr>
          <a:xfrm>
            <a:off x="1219200" y="3962400"/>
            <a:ext cx="4876800" cy="2215991"/>
          </a:xfrm>
          <a:prstGeom prst="rect">
            <a:avLst/>
          </a:prstGeom>
          <a:noFill/>
        </p:spPr>
        <p:txBody>
          <a:bodyPr wrap="square" rtlCol="0">
            <a:spAutoFit/>
          </a:bodyPr>
          <a:lstStyle/>
          <a:p>
            <a:pPr>
              <a:buNone/>
            </a:pPr>
            <a:r>
              <a:rPr lang="en-US" sz="2400" cap="all" dirty="0">
                <a:solidFill>
                  <a:srgbClr val="C00000"/>
                </a:solidFill>
              </a:rPr>
              <a:t>Capacity</a:t>
            </a:r>
          </a:p>
          <a:p>
            <a:pPr>
              <a:buFontTx/>
              <a:buNone/>
            </a:pPr>
            <a:r>
              <a:rPr lang="en-US" sz="2000" dirty="0"/>
              <a:t>	1. Program Staff and Support</a:t>
            </a:r>
          </a:p>
          <a:p>
            <a:pPr>
              <a:buFontTx/>
              <a:buNone/>
            </a:pPr>
            <a:r>
              <a:rPr lang="en-US" sz="2000" dirty="0"/>
              <a:t>	2. Quality Assurance</a:t>
            </a:r>
          </a:p>
          <a:p>
            <a:pPr>
              <a:buFontTx/>
              <a:buNone/>
            </a:pPr>
            <a:endParaRPr lang="en-US" sz="1000" dirty="0"/>
          </a:p>
          <a:p>
            <a:pPr>
              <a:buNone/>
            </a:pPr>
            <a:r>
              <a:rPr lang="en-US" sz="2400" cap="all" dirty="0">
                <a:solidFill>
                  <a:srgbClr val="C00000"/>
                </a:solidFill>
              </a:rPr>
              <a:t>Content</a:t>
            </a:r>
          </a:p>
          <a:p>
            <a:pPr>
              <a:buFontTx/>
              <a:buNone/>
            </a:pPr>
            <a:r>
              <a:rPr lang="en-US" sz="2000" dirty="0"/>
              <a:t>	3. Offender Assessment</a:t>
            </a:r>
          </a:p>
          <a:p>
            <a:pPr>
              <a:buFontTx/>
              <a:buNone/>
            </a:pPr>
            <a:r>
              <a:rPr lang="en-US" sz="2000" dirty="0"/>
              <a:t>	4. Treatment Characteristics</a:t>
            </a:r>
          </a:p>
        </p:txBody>
      </p:sp>
      <p:sp>
        <p:nvSpPr>
          <p:cNvPr id="2" name="Footer Placeholder 1"/>
          <p:cNvSpPr>
            <a:spLocks noGrp="1"/>
          </p:cNvSpPr>
          <p:nvPr>
            <p:ph type="ftr" sz="quarter" idx="11"/>
          </p:nvPr>
        </p:nvSpPr>
        <p:spPr>
          <a:xfrm>
            <a:off x="685800" y="6400800"/>
            <a:ext cx="5410200" cy="304800"/>
          </a:xfrm>
        </p:spPr>
        <p:txBody>
          <a:bodyPr/>
          <a:lstStyle/>
          <a:p>
            <a:pPr>
              <a:defRPr/>
            </a:pPr>
            <a:r>
              <a:rPr lang="en-US" sz="1000" dirty="0" smtClean="0"/>
              <a:t>Copyright © 2015, University of Cincinnati, Corrections Institute, Ohio. All Rights reserved</a:t>
            </a:r>
            <a:endParaRPr lang="en-US" sz="1000" dirty="0"/>
          </a:p>
        </p:txBody>
      </p:sp>
      <p:sp>
        <p:nvSpPr>
          <p:cNvPr id="4" name="Slide Number Placeholder 3"/>
          <p:cNvSpPr>
            <a:spLocks noGrp="1"/>
          </p:cNvSpPr>
          <p:nvPr>
            <p:ph type="sldNum" sz="quarter" idx="12"/>
          </p:nvPr>
        </p:nvSpPr>
        <p:spPr/>
        <p:txBody>
          <a:bodyPr/>
          <a:lstStyle/>
          <a:p>
            <a:pPr>
              <a:defRPr/>
            </a:pPr>
            <a:fld id="{5C879062-9F1F-44D0-A302-C6F37B3DA0FA}" type="slidenum">
              <a:rPr lang="en-US" smtClean="0"/>
              <a:pPr>
                <a:defRPr/>
              </a:pPr>
              <a:t>30</a:t>
            </a:fld>
            <a:endParaRPr lang="en-US" dirty="0"/>
          </a:p>
        </p:txBody>
      </p:sp>
    </p:spTree>
    <p:extLst>
      <p:ext uri="{BB962C8B-B14F-4D97-AF65-F5344CB8AC3E}">
        <p14:creationId xmlns:p14="http://schemas.microsoft.com/office/powerpoint/2010/main" val="944033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381000"/>
            <a:ext cx="7848600" cy="914400"/>
          </a:xfrm>
        </p:spPr>
        <p:txBody>
          <a:bodyPr/>
          <a:lstStyle/>
          <a:p>
            <a:r>
              <a:rPr lang="en-US" b="1" dirty="0" smtClean="0"/>
              <a:t>CPC-DC</a:t>
            </a:r>
            <a:endParaRPr lang="en-US" b="1" dirty="0"/>
          </a:p>
        </p:txBody>
      </p:sp>
      <p:sp>
        <p:nvSpPr>
          <p:cNvPr id="54275" name="Rectangle 3"/>
          <p:cNvSpPr>
            <a:spLocks noGrp="1" noChangeArrowheads="1"/>
          </p:cNvSpPr>
          <p:nvPr>
            <p:ph type="body" idx="1"/>
          </p:nvPr>
        </p:nvSpPr>
        <p:spPr>
          <a:xfrm>
            <a:off x="381000" y="1219200"/>
            <a:ext cx="8153400" cy="1722437"/>
          </a:xfrm>
        </p:spPr>
        <p:txBody>
          <a:bodyPr/>
          <a:lstStyle/>
          <a:p>
            <a:r>
              <a:rPr lang="en-US" sz="2400" dirty="0" smtClean="0"/>
              <a:t>Designed to assess drug treatment courts </a:t>
            </a:r>
          </a:p>
          <a:p>
            <a:r>
              <a:rPr lang="en-US" sz="2400" dirty="0" smtClean="0"/>
              <a:t>Has not been validated</a:t>
            </a:r>
          </a:p>
          <a:p>
            <a:r>
              <a:rPr lang="en-US" sz="2400" dirty="0" smtClean="0"/>
              <a:t>Includes two units of analysis:</a:t>
            </a:r>
          </a:p>
        </p:txBody>
      </p:sp>
      <p:sp>
        <p:nvSpPr>
          <p:cNvPr id="4" name="TextBox 3"/>
          <p:cNvSpPr txBox="1"/>
          <p:nvPr/>
        </p:nvSpPr>
        <p:spPr>
          <a:xfrm>
            <a:off x="457200" y="2649379"/>
            <a:ext cx="4114800" cy="3539430"/>
          </a:xfrm>
          <a:prstGeom prst="rect">
            <a:avLst/>
          </a:prstGeom>
          <a:noFill/>
        </p:spPr>
        <p:txBody>
          <a:bodyPr wrap="square" rtlCol="0">
            <a:spAutoFit/>
          </a:bodyPr>
          <a:lstStyle/>
          <a:p>
            <a:pPr algn="ctr">
              <a:buNone/>
            </a:pPr>
            <a:r>
              <a:rPr lang="en-US" sz="2200" b="1" cap="all" dirty="0" smtClean="0"/>
              <a:t>Drug Court</a:t>
            </a:r>
          </a:p>
          <a:p>
            <a:pPr>
              <a:buNone/>
            </a:pPr>
            <a:r>
              <a:rPr lang="en-US" sz="2200" cap="all" dirty="0" smtClean="0">
                <a:solidFill>
                  <a:srgbClr val="C00000"/>
                </a:solidFill>
              </a:rPr>
              <a:t>Capacity</a:t>
            </a:r>
            <a:endParaRPr lang="en-US" sz="2200" cap="all" dirty="0">
              <a:solidFill>
                <a:srgbClr val="C00000"/>
              </a:solidFill>
            </a:endParaRPr>
          </a:p>
          <a:p>
            <a:pPr marL="457200" indent="-457200">
              <a:buFontTx/>
              <a:buAutoNum type="arabicPeriod"/>
            </a:pPr>
            <a:r>
              <a:rPr lang="en-US" sz="2000" dirty="0"/>
              <a:t>Development, Coordination, Staff and Support	 </a:t>
            </a:r>
            <a:endParaRPr lang="en-US" sz="2000" dirty="0" smtClean="0"/>
          </a:p>
          <a:p>
            <a:pPr marL="457200" indent="-457200">
              <a:buFontTx/>
              <a:buAutoNum type="arabicPeriod"/>
            </a:pPr>
            <a:r>
              <a:rPr lang="en-US" sz="2000" dirty="0" smtClean="0"/>
              <a:t>Quality Assurance</a:t>
            </a:r>
          </a:p>
          <a:p>
            <a:pPr>
              <a:buFontTx/>
              <a:buNone/>
            </a:pPr>
            <a:endParaRPr lang="en-US" sz="1000" dirty="0"/>
          </a:p>
          <a:p>
            <a:pPr>
              <a:buNone/>
            </a:pPr>
            <a:r>
              <a:rPr lang="en-US" sz="2200" cap="all" dirty="0">
                <a:solidFill>
                  <a:srgbClr val="C00000"/>
                </a:solidFill>
              </a:rPr>
              <a:t>Content</a:t>
            </a:r>
          </a:p>
          <a:p>
            <a:pPr>
              <a:buFontTx/>
              <a:buNone/>
            </a:pPr>
            <a:r>
              <a:rPr lang="en-US" sz="2000" dirty="0" smtClean="0"/>
              <a:t>3</a:t>
            </a:r>
            <a:r>
              <a:rPr lang="en-US" sz="2000" dirty="0"/>
              <a:t>. Offender Assessment</a:t>
            </a:r>
          </a:p>
          <a:p>
            <a:pPr>
              <a:buFontTx/>
              <a:buNone/>
            </a:pPr>
            <a:r>
              <a:rPr lang="en-US" sz="2000" dirty="0" smtClean="0"/>
              <a:t>4</a:t>
            </a:r>
            <a:r>
              <a:rPr lang="en-US" sz="2000" dirty="0"/>
              <a:t>. </a:t>
            </a:r>
            <a:r>
              <a:rPr lang="en-US" sz="2000" dirty="0" smtClean="0"/>
              <a:t>Treatment</a:t>
            </a:r>
          </a:p>
          <a:p>
            <a:pPr>
              <a:buFontTx/>
              <a:buNone/>
            </a:pPr>
            <a:endParaRPr lang="en-US" sz="2000" dirty="0"/>
          </a:p>
          <a:p>
            <a:pPr>
              <a:buFontTx/>
              <a:buNone/>
            </a:pPr>
            <a:r>
              <a:rPr lang="en-US" sz="2200" dirty="0" smtClean="0"/>
              <a:t>41 indicators, 43 points</a:t>
            </a:r>
            <a:endParaRPr lang="en-US" sz="2200" dirty="0"/>
          </a:p>
        </p:txBody>
      </p:sp>
      <p:sp>
        <p:nvSpPr>
          <p:cNvPr id="5" name="TextBox 4"/>
          <p:cNvSpPr txBox="1"/>
          <p:nvPr/>
        </p:nvSpPr>
        <p:spPr>
          <a:xfrm>
            <a:off x="5143500" y="2649379"/>
            <a:ext cx="3581400" cy="3508653"/>
          </a:xfrm>
          <a:prstGeom prst="rect">
            <a:avLst/>
          </a:prstGeom>
          <a:noFill/>
        </p:spPr>
        <p:txBody>
          <a:bodyPr wrap="square" rtlCol="0">
            <a:spAutoFit/>
          </a:bodyPr>
          <a:lstStyle/>
          <a:p>
            <a:pPr algn="ctr"/>
            <a:r>
              <a:rPr lang="en-US" sz="2200" b="1" cap="all" dirty="0" smtClean="0"/>
              <a:t>Referral Agency</a:t>
            </a:r>
            <a:endParaRPr lang="en-US" sz="2200" cap="all" dirty="0" smtClean="0">
              <a:solidFill>
                <a:srgbClr val="C00000"/>
              </a:solidFill>
            </a:endParaRPr>
          </a:p>
          <a:p>
            <a:pPr>
              <a:buNone/>
            </a:pPr>
            <a:r>
              <a:rPr lang="en-US" sz="2200" cap="all" dirty="0" smtClean="0">
                <a:solidFill>
                  <a:srgbClr val="C00000"/>
                </a:solidFill>
              </a:rPr>
              <a:t>Capacity</a:t>
            </a:r>
            <a:endParaRPr lang="en-US" sz="2200" cap="all" dirty="0">
              <a:solidFill>
                <a:srgbClr val="C00000"/>
              </a:solidFill>
            </a:endParaRPr>
          </a:p>
          <a:p>
            <a:pPr marL="457200" indent="-457200">
              <a:buFontTx/>
              <a:buAutoNum type="arabicPeriod"/>
            </a:pPr>
            <a:r>
              <a:rPr lang="en-US" sz="2000" dirty="0" smtClean="0"/>
              <a:t>Leadership, Staff, </a:t>
            </a:r>
            <a:r>
              <a:rPr lang="en-US" sz="2000" dirty="0"/>
              <a:t>and Support</a:t>
            </a:r>
          </a:p>
          <a:p>
            <a:pPr marL="457200" indent="-457200">
              <a:buFontTx/>
              <a:buAutoNum type="arabicPeriod"/>
            </a:pPr>
            <a:r>
              <a:rPr lang="en-US" sz="2000" dirty="0" smtClean="0"/>
              <a:t>Quality </a:t>
            </a:r>
            <a:r>
              <a:rPr lang="en-US" sz="2000" dirty="0"/>
              <a:t>Assurance</a:t>
            </a:r>
          </a:p>
          <a:p>
            <a:pPr>
              <a:buFontTx/>
              <a:buNone/>
            </a:pPr>
            <a:endParaRPr lang="en-US" sz="1000" dirty="0"/>
          </a:p>
          <a:p>
            <a:pPr>
              <a:buNone/>
            </a:pPr>
            <a:r>
              <a:rPr lang="en-US" sz="2200" cap="all" dirty="0" smtClean="0">
                <a:solidFill>
                  <a:srgbClr val="C00000"/>
                </a:solidFill>
              </a:rPr>
              <a:t>Content</a:t>
            </a:r>
            <a:endParaRPr lang="en-US" sz="2200" cap="all" dirty="0">
              <a:solidFill>
                <a:srgbClr val="C00000"/>
              </a:solidFill>
            </a:endParaRPr>
          </a:p>
          <a:p>
            <a:pPr>
              <a:buFontTx/>
              <a:buNone/>
            </a:pPr>
            <a:r>
              <a:rPr lang="en-US" sz="2000" dirty="0" smtClean="0"/>
              <a:t>3</a:t>
            </a:r>
            <a:r>
              <a:rPr lang="en-US" sz="2000" dirty="0"/>
              <a:t>. </a:t>
            </a:r>
            <a:r>
              <a:rPr lang="en-US" sz="2000" dirty="0" smtClean="0"/>
              <a:t>Assessment</a:t>
            </a:r>
            <a:endParaRPr lang="en-US" sz="2000" dirty="0"/>
          </a:p>
          <a:p>
            <a:pPr>
              <a:buFontTx/>
              <a:buNone/>
            </a:pPr>
            <a:r>
              <a:rPr lang="en-US" sz="2000" dirty="0" smtClean="0"/>
              <a:t>4</a:t>
            </a:r>
            <a:r>
              <a:rPr lang="en-US" sz="2000" dirty="0"/>
              <a:t>. </a:t>
            </a:r>
            <a:r>
              <a:rPr lang="en-US" sz="2000" dirty="0" smtClean="0"/>
              <a:t>Treatment</a:t>
            </a:r>
          </a:p>
          <a:p>
            <a:pPr>
              <a:buFontTx/>
              <a:buNone/>
            </a:pPr>
            <a:endParaRPr lang="en-US" sz="2000" dirty="0"/>
          </a:p>
          <a:p>
            <a:pPr>
              <a:buFontTx/>
              <a:buNone/>
            </a:pPr>
            <a:r>
              <a:rPr lang="en-US" sz="2200" dirty="0" smtClean="0"/>
              <a:t>49 Indicators, 51 points</a:t>
            </a:r>
            <a:endParaRPr lang="en-US" sz="2200" dirty="0"/>
          </a:p>
        </p:txBody>
      </p:sp>
      <p:sp>
        <p:nvSpPr>
          <p:cNvPr id="2" name="Footer Placeholder 1"/>
          <p:cNvSpPr>
            <a:spLocks noGrp="1"/>
          </p:cNvSpPr>
          <p:nvPr>
            <p:ph type="ftr" sz="quarter" idx="11"/>
          </p:nvPr>
        </p:nvSpPr>
        <p:spPr>
          <a:xfrm>
            <a:off x="685800" y="6477000"/>
            <a:ext cx="53340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31</a:t>
            </a:fld>
            <a:endParaRPr lang="en-US" dirty="0"/>
          </a:p>
        </p:txBody>
      </p:sp>
    </p:spTree>
    <p:extLst>
      <p:ext uri="{BB962C8B-B14F-4D97-AF65-F5344CB8AC3E}">
        <p14:creationId xmlns:p14="http://schemas.microsoft.com/office/powerpoint/2010/main" val="2993095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381000"/>
            <a:ext cx="7848600" cy="914400"/>
          </a:xfrm>
        </p:spPr>
        <p:txBody>
          <a:bodyPr/>
          <a:lstStyle/>
          <a:p>
            <a:r>
              <a:rPr lang="en-US" b="1" dirty="0" smtClean="0"/>
              <a:t>CPC-CSA</a:t>
            </a:r>
            <a:endParaRPr lang="en-US" b="1" dirty="0"/>
          </a:p>
        </p:txBody>
      </p:sp>
      <p:sp>
        <p:nvSpPr>
          <p:cNvPr id="54275" name="Rectangle 3"/>
          <p:cNvSpPr>
            <a:spLocks noGrp="1" noChangeArrowheads="1"/>
          </p:cNvSpPr>
          <p:nvPr>
            <p:ph type="body" idx="1"/>
          </p:nvPr>
        </p:nvSpPr>
        <p:spPr>
          <a:xfrm>
            <a:off x="381000" y="1219200"/>
            <a:ext cx="8382000" cy="1722437"/>
          </a:xfrm>
        </p:spPr>
        <p:txBody>
          <a:bodyPr/>
          <a:lstStyle/>
          <a:p>
            <a:r>
              <a:rPr lang="en-US" sz="2200" dirty="0" smtClean="0"/>
              <a:t>Designed to assess probation and parole agencies</a:t>
            </a:r>
          </a:p>
          <a:p>
            <a:r>
              <a:rPr lang="en-US" sz="2200" dirty="0" smtClean="0"/>
              <a:t>Has not been validated</a:t>
            </a:r>
          </a:p>
          <a:p>
            <a:r>
              <a:rPr lang="en-US" sz="2200" dirty="0" smtClean="0"/>
              <a:t>Includes two units of analysis:</a:t>
            </a:r>
          </a:p>
        </p:txBody>
      </p:sp>
      <p:sp>
        <p:nvSpPr>
          <p:cNvPr id="4" name="TextBox 3"/>
          <p:cNvSpPr txBox="1"/>
          <p:nvPr/>
        </p:nvSpPr>
        <p:spPr>
          <a:xfrm>
            <a:off x="520700" y="2543522"/>
            <a:ext cx="4114800" cy="3539430"/>
          </a:xfrm>
          <a:prstGeom prst="rect">
            <a:avLst/>
          </a:prstGeom>
          <a:noFill/>
        </p:spPr>
        <p:txBody>
          <a:bodyPr wrap="square" rtlCol="0">
            <a:spAutoFit/>
          </a:bodyPr>
          <a:lstStyle/>
          <a:p>
            <a:pPr algn="ctr">
              <a:buNone/>
            </a:pPr>
            <a:r>
              <a:rPr lang="en-US" sz="2000" b="1" cap="all" dirty="0" smtClean="0"/>
              <a:t>Probation/parole</a:t>
            </a:r>
          </a:p>
          <a:p>
            <a:pPr>
              <a:buNone/>
            </a:pPr>
            <a:r>
              <a:rPr lang="en-US" sz="2000" cap="all" dirty="0" smtClean="0">
                <a:solidFill>
                  <a:srgbClr val="C00000"/>
                </a:solidFill>
              </a:rPr>
              <a:t>Capacity</a:t>
            </a:r>
            <a:endParaRPr lang="en-US" sz="2000" cap="all" dirty="0">
              <a:solidFill>
                <a:srgbClr val="C00000"/>
              </a:solidFill>
            </a:endParaRPr>
          </a:p>
          <a:p>
            <a:pPr marL="457200" indent="-457200">
              <a:buFontTx/>
              <a:buAutoNum type="arabicPeriod"/>
            </a:pPr>
            <a:r>
              <a:rPr lang="en-US" dirty="0"/>
              <a:t>Leadership, </a:t>
            </a:r>
            <a:r>
              <a:rPr lang="en-US" dirty="0" smtClean="0"/>
              <a:t>Management,  and Support</a:t>
            </a:r>
          </a:p>
          <a:p>
            <a:pPr marL="457200" indent="-457200">
              <a:buFontTx/>
              <a:buAutoNum type="arabicPeriod"/>
            </a:pPr>
            <a:r>
              <a:rPr lang="en-US" dirty="0" smtClean="0"/>
              <a:t>Staff Characteristics </a:t>
            </a:r>
            <a:r>
              <a:rPr lang="en-US" b="1" dirty="0" smtClean="0"/>
              <a:t>	</a:t>
            </a:r>
            <a:r>
              <a:rPr lang="en-US" dirty="0" smtClean="0"/>
              <a:t>  </a:t>
            </a:r>
          </a:p>
          <a:p>
            <a:pPr marL="457200" indent="-457200">
              <a:buFontTx/>
              <a:buAutoNum type="arabicPeriod"/>
            </a:pPr>
            <a:r>
              <a:rPr lang="en-US" dirty="0" smtClean="0"/>
              <a:t>Quality Assurance</a:t>
            </a:r>
          </a:p>
          <a:p>
            <a:pPr>
              <a:buFontTx/>
              <a:buNone/>
            </a:pPr>
            <a:endParaRPr lang="en-US" dirty="0"/>
          </a:p>
          <a:p>
            <a:pPr>
              <a:buNone/>
            </a:pPr>
            <a:r>
              <a:rPr lang="en-US" sz="2000" cap="all" dirty="0">
                <a:solidFill>
                  <a:srgbClr val="C00000"/>
                </a:solidFill>
              </a:rPr>
              <a:t>Content</a:t>
            </a:r>
          </a:p>
          <a:p>
            <a:pPr>
              <a:buFontTx/>
              <a:buNone/>
            </a:pPr>
            <a:r>
              <a:rPr lang="en-US" dirty="0" smtClean="0"/>
              <a:t>3</a:t>
            </a:r>
            <a:r>
              <a:rPr lang="en-US" dirty="0"/>
              <a:t>. Offender Assessment</a:t>
            </a:r>
          </a:p>
          <a:p>
            <a:pPr>
              <a:buFontTx/>
              <a:buNone/>
            </a:pPr>
            <a:r>
              <a:rPr lang="en-US" dirty="0" smtClean="0"/>
              <a:t>4</a:t>
            </a:r>
            <a:r>
              <a:rPr lang="en-US" dirty="0"/>
              <a:t>. </a:t>
            </a:r>
            <a:r>
              <a:rPr lang="en-US" dirty="0" smtClean="0"/>
              <a:t>Evidence-Based Practices</a:t>
            </a:r>
          </a:p>
          <a:p>
            <a:pPr>
              <a:buFontTx/>
              <a:buNone/>
            </a:pPr>
            <a:endParaRPr lang="en-US" dirty="0"/>
          </a:p>
          <a:p>
            <a:pPr>
              <a:buFontTx/>
              <a:buNone/>
            </a:pPr>
            <a:r>
              <a:rPr lang="en-US" sz="2000" dirty="0" smtClean="0"/>
              <a:t>56 indicators, 60 points</a:t>
            </a:r>
            <a:endParaRPr lang="en-US" sz="2000" dirty="0"/>
          </a:p>
        </p:txBody>
      </p:sp>
      <p:sp>
        <p:nvSpPr>
          <p:cNvPr id="5" name="TextBox 4"/>
          <p:cNvSpPr txBox="1"/>
          <p:nvPr/>
        </p:nvSpPr>
        <p:spPr>
          <a:xfrm>
            <a:off x="4495800" y="2543522"/>
            <a:ext cx="3657600" cy="3539430"/>
          </a:xfrm>
          <a:prstGeom prst="rect">
            <a:avLst/>
          </a:prstGeom>
          <a:noFill/>
        </p:spPr>
        <p:txBody>
          <a:bodyPr wrap="square" rtlCol="0">
            <a:spAutoFit/>
          </a:bodyPr>
          <a:lstStyle/>
          <a:p>
            <a:pPr algn="ctr"/>
            <a:r>
              <a:rPr lang="en-US" sz="2000" b="1" cap="all" dirty="0" smtClean="0"/>
              <a:t>Referral Agency</a:t>
            </a:r>
            <a:endParaRPr lang="en-US" sz="2000" cap="all" dirty="0" smtClean="0">
              <a:solidFill>
                <a:srgbClr val="C00000"/>
              </a:solidFill>
            </a:endParaRPr>
          </a:p>
          <a:p>
            <a:pPr>
              <a:buNone/>
            </a:pPr>
            <a:r>
              <a:rPr lang="en-US" sz="2000" cap="all" dirty="0" smtClean="0">
                <a:solidFill>
                  <a:srgbClr val="C00000"/>
                </a:solidFill>
              </a:rPr>
              <a:t>Capacity</a:t>
            </a:r>
            <a:endParaRPr lang="en-US" sz="2000" cap="all" dirty="0">
              <a:solidFill>
                <a:srgbClr val="C00000"/>
              </a:solidFill>
            </a:endParaRPr>
          </a:p>
          <a:p>
            <a:pPr marL="457200" indent="-457200">
              <a:buFontTx/>
              <a:buAutoNum type="arabicPeriod"/>
            </a:pPr>
            <a:r>
              <a:rPr lang="en-US" dirty="0" smtClean="0"/>
              <a:t>Leadership, Staff, </a:t>
            </a:r>
            <a:r>
              <a:rPr lang="en-US" dirty="0"/>
              <a:t>and Support</a:t>
            </a:r>
          </a:p>
          <a:p>
            <a:pPr marL="457200" indent="-457200">
              <a:buFontTx/>
              <a:buAutoNum type="arabicPeriod"/>
            </a:pPr>
            <a:r>
              <a:rPr lang="en-US" dirty="0" smtClean="0"/>
              <a:t>Quality </a:t>
            </a:r>
            <a:r>
              <a:rPr lang="en-US" dirty="0"/>
              <a:t>Assurance</a:t>
            </a:r>
          </a:p>
          <a:p>
            <a:pPr>
              <a:buFontTx/>
              <a:buNone/>
            </a:pPr>
            <a:endParaRPr lang="en-US" dirty="0" smtClean="0"/>
          </a:p>
          <a:p>
            <a:pPr>
              <a:buFontTx/>
              <a:buNone/>
            </a:pPr>
            <a:endParaRPr lang="en-US" dirty="0"/>
          </a:p>
          <a:p>
            <a:pPr>
              <a:buNone/>
            </a:pPr>
            <a:r>
              <a:rPr lang="en-US" sz="2000" cap="all" dirty="0">
                <a:solidFill>
                  <a:srgbClr val="C00000"/>
                </a:solidFill>
              </a:rPr>
              <a:t>Content</a:t>
            </a:r>
          </a:p>
          <a:p>
            <a:pPr>
              <a:buFontTx/>
              <a:buNone/>
            </a:pPr>
            <a:r>
              <a:rPr lang="en-US" dirty="0" smtClean="0"/>
              <a:t>3</a:t>
            </a:r>
            <a:r>
              <a:rPr lang="en-US" dirty="0"/>
              <a:t>. </a:t>
            </a:r>
            <a:r>
              <a:rPr lang="en-US" dirty="0" smtClean="0"/>
              <a:t>Offender Assessment</a:t>
            </a:r>
            <a:endParaRPr lang="en-US" dirty="0"/>
          </a:p>
          <a:p>
            <a:pPr>
              <a:buFontTx/>
              <a:buNone/>
            </a:pPr>
            <a:r>
              <a:rPr lang="en-US" dirty="0" smtClean="0"/>
              <a:t>4</a:t>
            </a:r>
            <a:r>
              <a:rPr lang="en-US" dirty="0"/>
              <a:t>. </a:t>
            </a:r>
            <a:r>
              <a:rPr lang="en-US" dirty="0" smtClean="0"/>
              <a:t>Treatment</a:t>
            </a:r>
          </a:p>
          <a:p>
            <a:pPr>
              <a:buFontTx/>
              <a:buNone/>
            </a:pPr>
            <a:endParaRPr lang="en-US" dirty="0"/>
          </a:p>
          <a:p>
            <a:pPr>
              <a:buFontTx/>
              <a:buNone/>
            </a:pPr>
            <a:r>
              <a:rPr lang="en-US" sz="2000" dirty="0" smtClean="0"/>
              <a:t>49 Indicators, 51 points</a:t>
            </a:r>
            <a:endParaRPr lang="en-US" sz="2000" dirty="0"/>
          </a:p>
        </p:txBody>
      </p:sp>
      <p:sp>
        <p:nvSpPr>
          <p:cNvPr id="2" name="Footer Placeholder 1"/>
          <p:cNvSpPr>
            <a:spLocks noGrp="1"/>
          </p:cNvSpPr>
          <p:nvPr>
            <p:ph type="ftr" sz="quarter" idx="11"/>
          </p:nvPr>
        </p:nvSpPr>
        <p:spPr>
          <a:xfrm>
            <a:off x="685800" y="6477000"/>
            <a:ext cx="52578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32</a:t>
            </a:fld>
            <a:endParaRPr lang="en-US" dirty="0"/>
          </a:p>
        </p:txBody>
      </p:sp>
    </p:spTree>
    <p:extLst>
      <p:ext uri="{BB962C8B-B14F-4D97-AF65-F5344CB8AC3E}">
        <p14:creationId xmlns:p14="http://schemas.microsoft.com/office/powerpoint/2010/main" val="2472833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b="1" dirty="0" smtClean="0"/>
              <a:t>CPC-VEP</a:t>
            </a:r>
            <a:endParaRPr lang="en-US" b="1" dirty="0"/>
          </a:p>
        </p:txBody>
      </p:sp>
      <p:sp>
        <p:nvSpPr>
          <p:cNvPr id="54275" name="Rectangle 3"/>
          <p:cNvSpPr>
            <a:spLocks noGrp="1" noChangeArrowheads="1"/>
          </p:cNvSpPr>
          <p:nvPr>
            <p:ph type="body" idx="1"/>
          </p:nvPr>
        </p:nvSpPr>
        <p:spPr/>
        <p:txBody>
          <a:bodyPr/>
          <a:lstStyle/>
          <a:p>
            <a:r>
              <a:rPr lang="en-US" sz="2400" dirty="0"/>
              <a:t>Designed to assess </a:t>
            </a:r>
            <a:r>
              <a:rPr lang="en-US" sz="2400" dirty="0" smtClean="0"/>
              <a:t>correctional vocational and educational programs</a:t>
            </a:r>
          </a:p>
          <a:p>
            <a:pPr marL="0" indent="0">
              <a:buNone/>
            </a:pPr>
            <a:endParaRPr lang="en-US" sz="1000" dirty="0"/>
          </a:p>
          <a:p>
            <a:r>
              <a:rPr lang="en-US" sz="2400" dirty="0" smtClean="0"/>
              <a:t>Is still in development and is expected to be available in the Fall of 2016</a:t>
            </a:r>
          </a:p>
          <a:p>
            <a:pPr marL="0" indent="0">
              <a:buNone/>
            </a:pPr>
            <a:endParaRPr lang="en-US" sz="1000" dirty="0" smtClean="0"/>
          </a:p>
          <a:p>
            <a:r>
              <a:rPr lang="en-US" sz="2400" dirty="0" smtClean="0"/>
              <a:t>Focuses on key educational practices</a:t>
            </a:r>
            <a:endParaRPr lang="en-US" sz="2400" dirty="0"/>
          </a:p>
        </p:txBody>
      </p:sp>
      <p:sp>
        <p:nvSpPr>
          <p:cNvPr id="2" name="Footer Placeholder 1"/>
          <p:cNvSpPr>
            <a:spLocks noGrp="1"/>
          </p:cNvSpPr>
          <p:nvPr>
            <p:ph type="ftr" sz="quarter" idx="11"/>
          </p:nvPr>
        </p:nvSpPr>
        <p:spPr>
          <a:xfrm>
            <a:off x="685800" y="6477000"/>
            <a:ext cx="52578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33</a:t>
            </a:fld>
            <a:endParaRPr lang="en-US" dirty="0"/>
          </a:p>
        </p:txBody>
      </p:sp>
    </p:spTree>
    <p:extLst>
      <p:ext uri="{BB962C8B-B14F-4D97-AF65-F5344CB8AC3E}">
        <p14:creationId xmlns:p14="http://schemas.microsoft.com/office/powerpoint/2010/main" val="2993095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b="1" dirty="0" smtClean="0"/>
              <a:t>CPC-MH</a:t>
            </a:r>
            <a:endParaRPr lang="en-US" b="1" dirty="0"/>
          </a:p>
        </p:txBody>
      </p:sp>
      <p:sp>
        <p:nvSpPr>
          <p:cNvPr id="54275" name="Rectangle 3"/>
          <p:cNvSpPr>
            <a:spLocks noGrp="1" noChangeArrowheads="1"/>
          </p:cNvSpPr>
          <p:nvPr>
            <p:ph type="body" idx="1"/>
          </p:nvPr>
        </p:nvSpPr>
        <p:spPr/>
        <p:txBody>
          <a:bodyPr/>
          <a:lstStyle/>
          <a:p>
            <a:r>
              <a:rPr lang="en-US" sz="2400" dirty="0"/>
              <a:t>Designed to assess </a:t>
            </a:r>
            <a:r>
              <a:rPr lang="en-US" sz="2400" dirty="0" smtClean="0"/>
              <a:t>mental health courts</a:t>
            </a:r>
          </a:p>
          <a:p>
            <a:pPr marL="0" indent="0">
              <a:buNone/>
            </a:pPr>
            <a:endParaRPr lang="en-US" sz="1000" dirty="0"/>
          </a:p>
          <a:p>
            <a:r>
              <a:rPr lang="en-US" sz="2400" dirty="0" smtClean="0"/>
              <a:t>The tool has been piloted on two courts in North Carolina</a:t>
            </a:r>
          </a:p>
          <a:p>
            <a:pPr marL="0" indent="0">
              <a:buNone/>
            </a:pPr>
            <a:endParaRPr lang="en-US" sz="1000" dirty="0" smtClean="0"/>
          </a:p>
          <a:p>
            <a:r>
              <a:rPr lang="en-US" sz="2400" dirty="0"/>
              <a:t>The tool is in early phases of </a:t>
            </a:r>
            <a:r>
              <a:rPr lang="en-US" sz="2400" dirty="0" smtClean="0"/>
              <a:t>development</a:t>
            </a:r>
            <a:r>
              <a:rPr lang="en-US" sz="2400" dirty="0"/>
              <a:t> </a:t>
            </a:r>
            <a:r>
              <a:rPr lang="en-US" sz="2400" dirty="0" smtClean="0"/>
              <a:t>and we do not have an estimated date for use of the tool</a:t>
            </a:r>
            <a:endParaRPr lang="en-US" sz="2400" dirty="0"/>
          </a:p>
        </p:txBody>
      </p:sp>
      <p:sp>
        <p:nvSpPr>
          <p:cNvPr id="2" name="Footer Placeholder 1"/>
          <p:cNvSpPr>
            <a:spLocks noGrp="1"/>
          </p:cNvSpPr>
          <p:nvPr>
            <p:ph type="ftr" sz="quarter" idx="11"/>
          </p:nvPr>
        </p:nvSpPr>
        <p:spPr>
          <a:xfrm>
            <a:off x="685800" y="6477000"/>
            <a:ext cx="53340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34</a:t>
            </a:fld>
            <a:endParaRPr lang="en-US" dirty="0"/>
          </a:p>
        </p:txBody>
      </p:sp>
    </p:spTree>
    <p:extLst>
      <p:ext uri="{BB962C8B-B14F-4D97-AF65-F5344CB8AC3E}">
        <p14:creationId xmlns:p14="http://schemas.microsoft.com/office/powerpoint/2010/main" val="2808144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381000"/>
            <a:ext cx="7848600" cy="1143000"/>
          </a:xfrm>
        </p:spPr>
        <p:txBody>
          <a:bodyPr/>
          <a:lstStyle/>
          <a:p>
            <a:r>
              <a:rPr lang="en-US" b="1" dirty="0" smtClean="0"/>
              <a:t>CPC Availability</a:t>
            </a:r>
            <a:endParaRPr lang="en-US" b="1" dirty="0"/>
          </a:p>
        </p:txBody>
      </p:sp>
      <p:sp>
        <p:nvSpPr>
          <p:cNvPr id="54275" name="Rectangle 3"/>
          <p:cNvSpPr>
            <a:spLocks noGrp="1" noChangeArrowheads="1"/>
          </p:cNvSpPr>
          <p:nvPr>
            <p:ph type="body" idx="1"/>
          </p:nvPr>
        </p:nvSpPr>
        <p:spPr>
          <a:xfrm>
            <a:off x="685800" y="1600200"/>
            <a:ext cx="7848600" cy="3048000"/>
          </a:xfrm>
        </p:spPr>
        <p:txBody>
          <a:bodyPr/>
          <a:lstStyle/>
          <a:p>
            <a:pPr marL="0" indent="0">
              <a:buNone/>
            </a:pPr>
            <a:r>
              <a:rPr lang="en-US" dirty="0" smtClean="0"/>
              <a:t>Two options for CPC Assessments:</a:t>
            </a:r>
          </a:p>
          <a:p>
            <a:pPr marL="0" indent="0">
              <a:buNone/>
            </a:pPr>
            <a:endParaRPr lang="en-US" dirty="0" smtClean="0"/>
          </a:p>
          <a:p>
            <a:r>
              <a:rPr lang="en-US" sz="2800" dirty="0" smtClean="0"/>
              <a:t>UCCI can conduct CPC assessments as needed</a:t>
            </a:r>
          </a:p>
          <a:p>
            <a:pPr marL="0" indent="0">
              <a:buNone/>
            </a:pPr>
            <a:endParaRPr lang="en-US" sz="2800" dirty="0" smtClean="0"/>
          </a:p>
          <a:p>
            <a:r>
              <a:rPr lang="en-US" sz="2800" dirty="0" smtClean="0"/>
              <a:t>UCCI can train governmental agencies to conduct their own assessments</a:t>
            </a:r>
            <a:endParaRPr lang="en-US" sz="3600" dirty="0">
              <a:ea typeface="+mn-ea"/>
              <a:cs typeface="+mn-cs"/>
            </a:endParaRPr>
          </a:p>
          <a:p>
            <a:pPr lvl="1"/>
            <a:endParaRPr lang="en-US" sz="1600" dirty="0">
              <a:latin typeface="Tahoma" pitchFamily="34" charset="0"/>
            </a:endParaRPr>
          </a:p>
          <a:p>
            <a:pPr>
              <a:buFontTx/>
              <a:buNone/>
            </a:pPr>
            <a:endParaRPr lang="en-US" sz="2000" dirty="0">
              <a:latin typeface="Tahoma" pitchFamily="34" charset="0"/>
            </a:endParaRPr>
          </a:p>
        </p:txBody>
      </p:sp>
      <p:sp>
        <p:nvSpPr>
          <p:cNvPr id="2" name="Footer Placeholder 1"/>
          <p:cNvSpPr>
            <a:spLocks noGrp="1"/>
          </p:cNvSpPr>
          <p:nvPr>
            <p:ph type="ftr" sz="quarter" idx="11"/>
          </p:nvPr>
        </p:nvSpPr>
        <p:spPr>
          <a:xfrm>
            <a:off x="685800" y="6477000"/>
            <a:ext cx="54102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35</a:t>
            </a:fld>
            <a:endParaRPr lang="en-US" dirty="0"/>
          </a:p>
        </p:txBody>
      </p:sp>
    </p:spTree>
    <p:extLst>
      <p:ext uri="{BB962C8B-B14F-4D97-AF65-F5344CB8AC3E}">
        <p14:creationId xmlns:p14="http://schemas.microsoft.com/office/powerpoint/2010/main" val="2328997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8600" y="381000"/>
            <a:ext cx="8686800" cy="1143000"/>
          </a:xfrm>
        </p:spPr>
        <p:txBody>
          <a:bodyPr/>
          <a:lstStyle/>
          <a:p>
            <a:r>
              <a:rPr lang="en-US" b="1" dirty="0" smtClean="0"/>
              <a:t>UCCI </a:t>
            </a:r>
            <a:r>
              <a:rPr lang="en-US" b="1" u="sng" dirty="0" smtClean="0"/>
              <a:t>Completed</a:t>
            </a:r>
            <a:r>
              <a:rPr lang="en-US" b="1" dirty="0" smtClean="0"/>
              <a:t> Assessments</a:t>
            </a:r>
            <a:endParaRPr lang="en-US" b="1" dirty="0"/>
          </a:p>
        </p:txBody>
      </p:sp>
      <p:sp>
        <p:nvSpPr>
          <p:cNvPr id="54275" name="Rectangle 3"/>
          <p:cNvSpPr>
            <a:spLocks noGrp="1" noChangeArrowheads="1"/>
          </p:cNvSpPr>
          <p:nvPr>
            <p:ph type="body" idx="1"/>
          </p:nvPr>
        </p:nvSpPr>
        <p:spPr>
          <a:xfrm>
            <a:off x="685800" y="1600200"/>
            <a:ext cx="7848600" cy="4419600"/>
          </a:xfrm>
        </p:spPr>
        <p:txBody>
          <a:bodyPr/>
          <a:lstStyle/>
          <a:p>
            <a:r>
              <a:rPr lang="en-US" sz="2800" dirty="0" smtClean="0"/>
              <a:t>Across the different CPC variations, UCCI has assessed over 500 different programs across the country and internationally</a:t>
            </a:r>
          </a:p>
          <a:p>
            <a:r>
              <a:rPr lang="en-US" sz="2800" dirty="0" smtClean="0"/>
              <a:t>Examples of recent assessments:</a:t>
            </a:r>
          </a:p>
          <a:p>
            <a:pPr lvl="1"/>
            <a:r>
              <a:rPr lang="en-US" sz="2400" dirty="0" smtClean="0"/>
              <a:t>Federal Probation Southern District of Iowa (CPC-CSA)</a:t>
            </a:r>
          </a:p>
          <a:p>
            <a:pPr lvl="1"/>
            <a:r>
              <a:rPr lang="en-US" sz="2400" dirty="0" smtClean="0"/>
              <a:t>13 substance </a:t>
            </a:r>
            <a:r>
              <a:rPr lang="en-US" sz="2400" dirty="0"/>
              <a:t>a</a:t>
            </a:r>
            <a:r>
              <a:rPr lang="en-US" sz="2400" dirty="0" smtClean="0"/>
              <a:t>buse </a:t>
            </a:r>
            <a:r>
              <a:rPr lang="en-US" sz="2400" dirty="0"/>
              <a:t>p</a:t>
            </a:r>
            <a:r>
              <a:rPr lang="en-US" sz="2400" dirty="0" smtClean="0"/>
              <a:t>rograms contracted by Kansas DOC (through JRI initiatives; CPC)</a:t>
            </a:r>
          </a:p>
          <a:p>
            <a:pPr lvl="1"/>
            <a:r>
              <a:rPr lang="en-US" sz="2400" dirty="0" smtClean="0"/>
              <a:t>4 programs used in </a:t>
            </a:r>
            <a:r>
              <a:rPr lang="en-US" sz="2400" dirty="0"/>
              <a:t>the Dosage </a:t>
            </a:r>
            <a:r>
              <a:rPr lang="en-US" sz="2400" dirty="0" smtClean="0"/>
              <a:t>Probation Study for Center for Effective Public Policy in Milwaukee WI (CPC)</a:t>
            </a:r>
          </a:p>
          <a:p>
            <a:pPr lvl="1"/>
            <a:endParaRPr lang="en-US" sz="2400" dirty="0"/>
          </a:p>
          <a:p>
            <a:pPr>
              <a:buFontTx/>
              <a:buNone/>
            </a:pPr>
            <a:endParaRPr lang="en-US" sz="2000" dirty="0">
              <a:latin typeface="Tahoma" pitchFamily="34" charset="0"/>
            </a:endParaRPr>
          </a:p>
        </p:txBody>
      </p:sp>
      <p:sp>
        <p:nvSpPr>
          <p:cNvPr id="2" name="Footer Placeholder 1"/>
          <p:cNvSpPr>
            <a:spLocks noGrp="1"/>
          </p:cNvSpPr>
          <p:nvPr>
            <p:ph type="ftr" sz="quarter" idx="11"/>
          </p:nvPr>
        </p:nvSpPr>
        <p:spPr>
          <a:xfrm>
            <a:off x="685800" y="6477000"/>
            <a:ext cx="54102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36</a:t>
            </a:fld>
            <a:endParaRPr lang="en-US" dirty="0"/>
          </a:p>
        </p:txBody>
      </p:sp>
    </p:spTree>
    <p:extLst>
      <p:ext uri="{BB962C8B-B14F-4D97-AF65-F5344CB8AC3E}">
        <p14:creationId xmlns:p14="http://schemas.microsoft.com/office/powerpoint/2010/main" val="2617537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8600" y="381000"/>
            <a:ext cx="8686800" cy="1143000"/>
          </a:xfrm>
        </p:spPr>
        <p:txBody>
          <a:bodyPr/>
          <a:lstStyle/>
          <a:p>
            <a:r>
              <a:rPr lang="en-US" b="1" dirty="0" smtClean="0"/>
              <a:t>UCCI </a:t>
            </a:r>
            <a:r>
              <a:rPr lang="en-US" b="1" u="sng" dirty="0" smtClean="0"/>
              <a:t>Trained </a:t>
            </a:r>
            <a:r>
              <a:rPr lang="en-US" b="1" dirty="0" smtClean="0"/>
              <a:t>Agencies</a:t>
            </a:r>
            <a:endParaRPr lang="en-US" b="1" dirty="0"/>
          </a:p>
        </p:txBody>
      </p:sp>
      <p:sp>
        <p:nvSpPr>
          <p:cNvPr id="54275" name="Rectangle 3"/>
          <p:cNvSpPr>
            <a:spLocks noGrp="1" noChangeArrowheads="1"/>
          </p:cNvSpPr>
          <p:nvPr>
            <p:ph type="body" idx="1"/>
          </p:nvPr>
        </p:nvSpPr>
        <p:spPr>
          <a:xfrm>
            <a:off x="685800" y="1600200"/>
            <a:ext cx="7848600" cy="4419600"/>
          </a:xfrm>
        </p:spPr>
        <p:txBody>
          <a:bodyPr/>
          <a:lstStyle/>
          <a:p>
            <a:r>
              <a:rPr lang="en-US" sz="2400" dirty="0" smtClean="0"/>
              <a:t>Across the different variations, UCCI trained  agencies have assessed another 200 programs across the country and internationally</a:t>
            </a:r>
          </a:p>
          <a:p>
            <a:r>
              <a:rPr lang="en-US" sz="2400" dirty="0" smtClean="0"/>
              <a:t>Examples of trained agencies:</a:t>
            </a:r>
          </a:p>
          <a:p>
            <a:pPr lvl="1"/>
            <a:r>
              <a:rPr lang="en-US" sz="2000" dirty="0" smtClean="0"/>
              <a:t>California Bureau of State and Community Corrections (CPC)</a:t>
            </a:r>
          </a:p>
          <a:p>
            <a:pPr lvl="1"/>
            <a:r>
              <a:rPr lang="en-US" sz="2000" dirty="0" smtClean="0"/>
              <a:t>Minnesota CPC Collaborative (DOC and 6 partner counties; CPC, CPC-GA, and CPC-CSA)</a:t>
            </a:r>
          </a:p>
          <a:p>
            <a:pPr lvl="1"/>
            <a:r>
              <a:rPr lang="en-US" sz="2000" dirty="0" smtClean="0"/>
              <a:t>Singapore Prison Service (CPC and CPC-GA)</a:t>
            </a:r>
          </a:p>
          <a:p>
            <a:pPr lvl="1"/>
            <a:r>
              <a:rPr lang="en-US" sz="2000" dirty="0" smtClean="0"/>
              <a:t>Wisconsin DOC (CPC and CPC-GA)</a:t>
            </a:r>
          </a:p>
          <a:p>
            <a:pPr lvl="1"/>
            <a:r>
              <a:rPr lang="en-US" sz="2000" dirty="0" smtClean="0"/>
              <a:t>Oregon DOC and Multnomah County (CPC and CPC-DC)</a:t>
            </a:r>
          </a:p>
          <a:p>
            <a:pPr lvl="1"/>
            <a:r>
              <a:rPr lang="en-US" sz="2000" dirty="0" smtClean="0"/>
              <a:t>Ohio DRC and DYS (CPC)</a:t>
            </a:r>
          </a:p>
          <a:p>
            <a:pPr lvl="1"/>
            <a:r>
              <a:rPr lang="en-US" sz="2000" dirty="0" smtClean="0"/>
              <a:t>San Diego County California Probation Department (CPC)</a:t>
            </a:r>
          </a:p>
          <a:p>
            <a:pPr lvl="1"/>
            <a:endParaRPr lang="en-US" sz="2000" dirty="0"/>
          </a:p>
          <a:p>
            <a:pPr>
              <a:buFontTx/>
              <a:buNone/>
            </a:pPr>
            <a:endParaRPr lang="en-US" sz="1800" dirty="0">
              <a:latin typeface="Tahoma" pitchFamily="34" charset="0"/>
            </a:endParaRPr>
          </a:p>
        </p:txBody>
      </p:sp>
      <p:sp>
        <p:nvSpPr>
          <p:cNvPr id="2" name="Footer Placeholder 1"/>
          <p:cNvSpPr>
            <a:spLocks noGrp="1"/>
          </p:cNvSpPr>
          <p:nvPr>
            <p:ph type="ftr" sz="quarter" idx="11"/>
          </p:nvPr>
        </p:nvSpPr>
        <p:spPr>
          <a:xfrm>
            <a:off x="685800" y="6477000"/>
            <a:ext cx="54102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37</a:t>
            </a:fld>
            <a:endParaRPr lang="en-US" dirty="0"/>
          </a:p>
        </p:txBody>
      </p:sp>
    </p:spTree>
    <p:extLst>
      <p:ext uri="{BB962C8B-B14F-4D97-AF65-F5344CB8AC3E}">
        <p14:creationId xmlns:p14="http://schemas.microsoft.com/office/powerpoint/2010/main" val="1035127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381000"/>
            <a:ext cx="7848600" cy="1143000"/>
          </a:xfrm>
        </p:spPr>
        <p:txBody>
          <a:bodyPr/>
          <a:lstStyle/>
          <a:p>
            <a:r>
              <a:rPr lang="en-US" b="1" dirty="0" smtClean="0"/>
              <a:t>CPC Training Process</a:t>
            </a:r>
            <a:endParaRPr lang="en-US" b="1" dirty="0"/>
          </a:p>
        </p:txBody>
      </p:sp>
      <p:sp>
        <p:nvSpPr>
          <p:cNvPr id="54275" name="Rectangle 3"/>
          <p:cNvSpPr>
            <a:spLocks noGrp="1" noChangeArrowheads="1"/>
          </p:cNvSpPr>
          <p:nvPr>
            <p:ph type="body" idx="1"/>
          </p:nvPr>
        </p:nvSpPr>
        <p:spPr>
          <a:xfrm>
            <a:off x="685800" y="1371600"/>
            <a:ext cx="7848600" cy="4876800"/>
          </a:xfrm>
        </p:spPr>
        <p:txBody>
          <a:bodyPr/>
          <a:lstStyle/>
          <a:p>
            <a:r>
              <a:rPr lang="en-US" sz="2400" dirty="0" smtClean="0"/>
              <a:t>Staff must be trained and certified in the full CPC before training on other variations can take place</a:t>
            </a:r>
          </a:p>
          <a:p>
            <a:pPr marL="0" indent="0">
              <a:buNone/>
            </a:pPr>
            <a:endParaRPr lang="en-US" sz="1000" dirty="0"/>
          </a:p>
          <a:p>
            <a:r>
              <a:rPr lang="en-US" sz="2400" dirty="0" smtClean="0"/>
              <a:t>CPC Certification involves:</a:t>
            </a:r>
          </a:p>
          <a:p>
            <a:pPr lvl="1"/>
            <a:r>
              <a:rPr lang="en-US" sz="2000" dirty="0" smtClean="0"/>
              <a:t>4 day training with satisfactory participation during training</a:t>
            </a:r>
          </a:p>
          <a:p>
            <a:pPr lvl="1"/>
            <a:r>
              <a:rPr lang="en-US" sz="2000" dirty="0" smtClean="0"/>
              <a:t>Written test with a score of 80% or higher</a:t>
            </a:r>
          </a:p>
          <a:p>
            <a:pPr lvl="1"/>
            <a:r>
              <a:rPr lang="en-US" sz="2000" dirty="0" smtClean="0"/>
              <a:t>Conduct an independent evaluation and be rated as satisfactory on program scoring and report writing</a:t>
            </a:r>
          </a:p>
          <a:p>
            <a:pPr marL="457200" lvl="1" indent="0">
              <a:buNone/>
            </a:pPr>
            <a:endParaRPr lang="en-US" sz="1000" dirty="0" smtClean="0"/>
          </a:p>
          <a:p>
            <a:pPr marL="342900" lvl="1" indent="-342900">
              <a:buChar char="•"/>
            </a:pPr>
            <a:r>
              <a:rPr lang="en-US" sz="2400" dirty="0" smtClean="0">
                <a:ea typeface="+mn-ea"/>
                <a:cs typeface="+mn-cs"/>
              </a:rPr>
              <a:t>Certification in CPC variations involves:</a:t>
            </a:r>
          </a:p>
          <a:p>
            <a:pPr lvl="1"/>
            <a:r>
              <a:rPr lang="en-US" sz="2000" dirty="0"/>
              <a:t>2.5 – 3 day training in each </a:t>
            </a:r>
            <a:r>
              <a:rPr lang="en-US" sz="2000" dirty="0" smtClean="0"/>
              <a:t>variation</a:t>
            </a:r>
          </a:p>
          <a:p>
            <a:pPr lvl="1"/>
            <a:r>
              <a:rPr lang="en-US" sz="2000" dirty="0" smtClean="0"/>
              <a:t>Rating as satisfactory on program scoring and report writing</a:t>
            </a:r>
          </a:p>
          <a:p>
            <a:pPr marL="457200" lvl="1" indent="0">
              <a:buNone/>
            </a:pPr>
            <a:endParaRPr lang="en-US" sz="1000" dirty="0"/>
          </a:p>
          <a:p>
            <a:pPr marL="342900" lvl="2" indent="-342900"/>
            <a:r>
              <a:rPr lang="en-US" dirty="0">
                <a:ea typeface="+mn-ea"/>
                <a:cs typeface="+mn-cs"/>
              </a:rPr>
              <a:t>Assistance from UCCI is provided along the way</a:t>
            </a:r>
          </a:p>
          <a:p>
            <a:pPr lvl="1"/>
            <a:endParaRPr lang="en-US" sz="1600" dirty="0">
              <a:latin typeface="Tahoma" pitchFamily="34" charset="0"/>
            </a:endParaRPr>
          </a:p>
          <a:p>
            <a:pPr>
              <a:buFontTx/>
              <a:buNone/>
            </a:pPr>
            <a:endParaRPr lang="en-US" sz="2000" dirty="0">
              <a:latin typeface="Tahoma" pitchFamily="34" charset="0"/>
            </a:endParaRPr>
          </a:p>
        </p:txBody>
      </p:sp>
      <p:sp>
        <p:nvSpPr>
          <p:cNvPr id="2" name="Footer Placeholder 1"/>
          <p:cNvSpPr>
            <a:spLocks noGrp="1"/>
          </p:cNvSpPr>
          <p:nvPr>
            <p:ph type="ftr" sz="quarter" idx="11"/>
          </p:nvPr>
        </p:nvSpPr>
        <p:spPr>
          <a:xfrm>
            <a:off x="685800" y="6477000"/>
            <a:ext cx="5257800" cy="228600"/>
          </a:xfrm>
        </p:spPr>
        <p:txBody>
          <a:bodyPr/>
          <a:lstStyle/>
          <a:p>
            <a:pPr>
              <a:defRPr/>
            </a:pPr>
            <a:r>
              <a:rPr lang="en-US" sz="1000" dirty="0" smtClean="0"/>
              <a:t>Copyright © 2015, University of Cincinnati, Corrections Institute, Ohio. All Rights reserved</a:t>
            </a:r>
            <a:endParaRPr lang="en-US" sz="1000" dirty="0"/>
          </a:p>
        </p:txBody>
      </p:sp>
      <p:sp>
        <p:nvSpPr>
          <p:cNvPr id="3" name="Slide Number Placeholder 2"/>
          <p:cNvSpPr>
            <a:spLocks noGrp="1"/>
          </p:cNvSpPr>
          <p:nvPr>
            <p:ph type="sldNum" sz="quarter" idx="12"/>
          </p:nvPr>
        </p:nvSpPr>
        <p:spPr/>
        <p:txBody>
          <a:bodyPr/>
          <a:lstStyle/>
          <a:p>
            <a:pPr>
              <a:defRPr/>
            </a:pPr>
            <a:fld id="{5C879062-9F1F-44D0-A302-C6F37B3DA0FA}" type="slidenum">
              <a:rPr lang="en-US" smtClean="0"/>
              <a:pPr>
                <a:defRPr/>
              </a:pPr>
              <a:t>38</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6466" t="6667" r="6261" b="53334"/>
          <a:stretch/>
        </p:blipFill>
        <p:spPr>
          <a:xfrm>
            <a:off x="1866900" y="1276350"/>
            <a:ext cx="5486400" cy="1924050"/>
          </a:xfrm>
          <a:prstGeom prst="rect">
            <a:avLst/>
          </a:prstGeom>
        </p:spPr>
      </p:pic>
      <p:sp>
        <p:nvSpPr>
          <p:cNvPr id="54274" name="Rectangle 2"/>
          <p:cNvSpPr>
            <a:spLocks noGrp="1" noChangeArrowheads="1"/>
          </p:cNvSpPr>
          <p:nvPr>
            <p:ph type="title"/>
          </p:nvPr>
        </p:nvSpPr>
        <p:spPr>
          <a:xfrm>
            <a:off x="685800" y="609600"/>
            <a:ext cx="7848600" cy="609600"/>
          </a:xfrm>
        </p:spPr>
        <p:txBody>
          <a:bodyPr/>
          <a:lstStyle/>
          <a:p>
            <a:r>
              <a:rPr lang="en-US" b="1" dirty="0" smtClean="0"/>
              <a:t>UCCI Contact Information</a:t>
            </a:r>
            <a:endParaRPr lang="en-US" b="1" dirty="0"/>
          </a:p>
        </p:txBody>
      </p:sp>
      <p:sp>
        <p:nvSpPr>
          <p:cNvPr id="2" name="Content Placeholder 1"/>
          <p:cNvSpPr>
            <a:spLocks noGrp="1"/>
          </p:cNvSpPr>
          <p:nvPr>
            <p:ph idx="1"/>
          </p:nvPr>
        </p:nvSpPr>
        <p:spPr>
          <a:xfrm>
            <a:off x="685800" y="3200400"/>
            <a:ext cx="8153400" cy="2971800"/>
          </a:xfrm>
        </p:spPr>
        <p:txBody>
          <a:bodyPr/>
          <a:lstStyle/>
          <a:p>
            <a:pPr marL="0" indent="0" algn="ctr">
              <a:buNone/>
            </a:pPr>
            <a:r>
              <a:rPr lang="en-US" sz="2800" dirty="0" smtClean="0"/>
              <a:t>Carrie Sullivan</a:t>
            </a:r>
            <a:endParaRPr lang="en-US" sz="2800" dirty="0"/>
          </a:p>
          <a:p>
            <a:pPr marL="0" indent="0" algn="ctr">
              <a:buNone/>
            </a:pPr>
            <a:r>
              <a:rPr lang="en-US" sz="2800" dirty="0" smtClean="0"/>
              <a:t>Associate Director</a:t>
            </a:r>
          </a:p>
          <a:p>
            <a:pPr marL="0" indent="0" algn="ctr">
              <a:buNone/>
            </a:pPr>
            <a:r>
              <a:rPr lang="de-DE" sz="2800" dirty="0" smtClean="0"/>
              <a:t>PO </a:t>
            </a:r>
            <a:r>
              <a:rPr lang="de-DE" sz="2800" dirty="0"/>
              <a:t>BOX </a:t>
            </a:r>
            <a:r>
              <a:rPr lang="de-DE" sz="2800" dirty="0" smtClean="0"/>
              <a:t>210389</a:t>
            </a:r>
            <a:endParaRPr lang="de-DE" sz="2800" dirty="0"/>
          </a:p>
          <a:p>
            <a:pPr marL="0" indent="0" algn="ctr">
              <a:buNone/>
            </a:pPr>
            <a:r>
              <a:rPr lang="de-DE" sz="2800" dirty="0" smtClean="0"/>
              <a:t>Cincinnati</a:t>
            </a:r>
            <a:r>
              <a:rPr lang="de-DE" sz="2800" dirty="0"/>
              <a:t>, OH </a:t>
            </a:r>
            <a:r>
              <a:rPr lang="de-DE" sz="2800" dirty="0" smtClean="0"/>
              <a:t>45221</a:t>
            </a:r>
          </a:p>
          <a:p>
            <a:pPr marL="0" indent="0" algn="ctr">
              <a:buNone/>
            </a:pPr>
            <a:r>
              <a:rPr lang="de-DE" sz="2800" dirty="0" smtClean="0">
                <a:hlinkClick r:id="rId4"/>
              </a:rPr>
              <a:t>Carrie.Sullivan@uc.edu</a:t>
            </a:r>
            <a:r>
              <a:rPr lang="de-DE" sz="2800" dirty="0" smtClean="0"/>
              <a:t> </a:t>
            </a:r>
          </a:p>
          <a:p>
            <a:pPr marL="0" indent="0" algn="ctr">
              <a:buNone/>
            </a:pPr>
            <a:r>
              <a:rPr lang="de-DE" sz="2800" dirty="0" smtClean="0"/>
              <a:t>513-556-2036</a:t>
            </a:r>
            <a:endParaRPr lang="de-DE" sz="2800" dirty="0"/>
          </a:p>
          <a:p>
            <a:pPr marL="0" indent="0" algn="ctr">
              <a:buNone/>
            </a:pPr>
            <a:endParaRPr lang="en-US" sz="2800" dirty="0"/>
          </a:p>
        </p:txBody>
      </p:sp>
      <p:sp>
        <p:nvSpPr>
          <p:cNvPr id="3" name="Slide Number Placeholder 2"/>
          <p:cNvSpPr>
            <a:spLocks noGrp="1"/>
          </p:cNvSpPr>
          <p:nvPr>
            <p:ph type="sldNum" sz="quarter" idx="12"/>
          </p:nvPr>
        </p:nvSpPr>
        <p:spPr/>
        <p:txBody>
          <a:bodyPr/>
          <a:lstStyle/>
          <a:p>
            <a:pPr>
              <a:defRPr/>
            </a:pPr>
            <a:r>
              <a:rPr lang="en-US" dirty="0" smtClean="0"/>
              <a:t>38</a:t>
            </a:r>
            <a:endParaRPr lang="en-US" dirty="0"/>
          </a:p>
        </p:txBody>
      </p:sp>
      <p:sp>
        <p:nvSpPr>
          <p:cNvPr id="5" name="Footer Placeholder 4"/>
          <p:cNvSpPr>
            <a:spLocks noGrp="1"/>
          </p:cNvSpPr>
          <p:nvPr>
            <p:ph type="ftr" sz="quarter" idx="11"/>
          </p:nvPr>
        </p:nvSpPr>
        <p:spPr>
          <a:xfrm>
            <a:off x="685800" y="6477000"/>
            <a:ext cx="5257800" cy="228600"/>
          </a:xfrm>
        </p:spPr>
        <p:txBody>
          <a:bodyPr/>
          <a:lstStyle/>
          <a:p>
            <a:pPr>
              <a:defRPr/>
            </a:pPr>
            <a:r>
              <a:rPr lang="en-US" sz="1000" dirty="0" smtClean="0"/>
              <a:t>Copyright © 2015, University of Cincinnati, Corrections Institute, Ohio. All Rights reserved</a:t>
            </a:r>
            <a:endParaRPr lang="en-US" sz="1000" dirty="0"/>
          </a:p>
        </p:txBody>
      </p:sp>
    </p:spTree>
    <p:extLst>
      <p:ext uri="{BB962C8B-B14F-4D97-AF65-F5344CB8AC3E}">
        <p14:creationId xmlns:p14="http://schemas.microsoft.com/office/powerpoint/2010/main" val="3397346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Development of the Original CPC</a:t>
            </a:r>
            <a:endParaRPr lang="en-US" dirty="0"/>
          </a:p>
        </p:txBody>
      </p:sp>
      <p:sp>
        <p:nvSpPr>
          <p:cNvPr id="3" name="Content Placeholder 2"/>
          <p:cNvSpPr>
            <a:spLocks noGrp="1"/>
          </p:cNvSpPr>
          <p:nvPr>
            <p:ph idx="1"/>
          </p:nvPr>
        </p:nvSpPr>
        <p:spPr/>
        <p:txBody>
          <a:bodyPr/>
          <a:lstStyle/>
          <a:p>
            <a:r>
              <a:rPr lang="en-US" sz="2800" dirty="0"/>
              <a:t>CPC is a checklist of indicators linked with reductions in recidivism</a:t>
            </a:r>
          </a:p>
          <a:p>
            <a:r>
              <a:rPr lang="en-US" sz="2800" dirty="0"/>
              <a:t>CPAI forms the base of the instrument</a:t>
            </a:r>
          </a:p>
          <a:p>
            <a:r>
              <a:rPr lang="en-US" sz="2800" dirty="0"/>
              <a:t>Other items were added from: </a:t>
            </a:r>
          </a:p>
          <a:p>
            <a:pPr lvl="1"/>
            <a:r>
              <a:rPr lang="en-US" sz="2400" dirty="0"/>
              <a:t>Meta-analytic reviews</a:t>
            </a:r>
          </a:p>
          <a:p>
            <a:pPr lvl="1"/>
            <a:r>
              <a:rPr lang="en-US" sz="2400" dirty="0"/>
              <a:t>Collective experience of authors</a:t>
            </a:r>
          </a:p>
          <a:p>
            <a:r>
              <a:rPr lang="en-US" sz="2800" dirty="0"/>
              <a:t>All indicators were then tested via three large outcome studies conducted by UCCI</a:t>
            </a:r>
            <a:endParaRPr lang="en-US" sz="1800" dirty="0">
              <a:latin typeface="Tahoma" pitchFamily="34" charset="0"/>
            </a:endParaRPr>
          </a:p>
          <a:p>
            <a:endParaRPr lang="en-US" dirty="0"/>
          </a:p>
        </p:txBody>
      </p:sp>
      <p:sp>
        <p:nvSpPr>
          <p:cNvPr id="4" name="Footer Placeholder 3"/>
          <p:cNvSpPr>
            <a:spLocks noGrp="1"/>
          </p:cNvSpPr>
          <p:nvPr>
            <p:ph type="ftr" sz="quarter" idx="11"/>
          </p:nvPr>
        </p:nvSpPr>
        <p:spPr>
          <a:xfrm>
            <a:off x="685800" y="6477000"/>
            <a:ext cx="5334000" cy="228600"/>
          </a:xfrm>
        </p:spPr>
        <p:txBody>
          <a:bodyPr/>
          <a:lstStyle/>
          <a:p>
            <a:pPr>
              <a:defRPr/>
            </a:pPr>
            <a:r>
              <a:rPr lang="en-US" sz="1000" dirty="0" smtClean="0"/>
              <a:t>Copyright © 2015, University of Cincinnati, Corrections Institute, Ohio. All Rights reserved</a:t>
            </a:r>
            <a:endParaRPr lang="en-US" sz="1000" dirty="0"/>
          </a:p>
        </p:txBody>
      </p:sp>
      <p:sp>
        <p:nvSpPr>
          <p:cNvPr id="5" name="Slide Number Placeholder 4"/>
          <p:cNvSpPr>
            <a:spLocks noGrp="1"/>
          </p:cNvSpPr>
          <p:nvPr>
            <p:ph type="sldNum" sz="quarter" idx="12"/>
          </p:nvPr>
        </p:nvSpPr>
        <p:spPr/>
        <p:txBody>
          <a:bodyPr/>
          <a:lstStyle/>
          <a:p>
            <a:pPr>
              <a:defRPr/>
            </a:pPr>
            <a:fld id="{5C879062-9F1F-44D0-A302-C6F37B3DA0FA}" type="slidenum">
              <a:rPr lang="en-US" smtClean="0"/>
              <a:pPr>
                <a:defRPr/>
              </a:pPr>
              <a:t>4</a:t>
            </a:fld>
            <a:endParaRPr lang="en-US" dirty="0"/>
          </a:p>
        </p:txBody>
      </p:sp>
    </p:spTree>
    <p:extLst>
      <p:ext uri="{BB962C8B-B14F-4D97-AF65-F5344CB8AC3E}">
        <p14:creationId xmlns:p14="http://schemas.microsoft.com/office/powerpoint/2010/main" val="202491585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b="1" dirty="0"/>
              <a:t>Development of the Original CPC</a:t>
            </a:r>
            <a:endParaRPr lang="en-US" sz="3800" dirty="0"/>
          </a:p>
        </p:txBody>
      </p:sp>
      <p:sp>
        <p:nvSpPr>
          <p:cNvPr id="3" name="Content Placeholder 2"/>
          <p:cNvSpPr>
            <a:spLocks noGrp="1"/>
          </p:cNvSpPr>
          <p:nvPr>
            <p:ph idx="1"/>
          </p:nvPr>
        </p:nvSpPr>
        <p:spPr/>
        <p:txBody>
          <a:bodyPr/>
          <a:lstStyle/>
          <a:p>
            <a:r>
              <a:rPr lang="en-US" sz="2400" dirty="0"/>
              <a:t>2002 study of residential facilities – over 13,000 offenders, 50+ programs</a:t>
            </a:r>
          </a:p>
          <a:p>
            <a:pPr marL="0" indent="0">
              <a:buNone/>
            </a:pPr>
            <a:endParaRPr lang="en-US" sz="800" dirty="0"/>
          </a:p>
          <a:p>
            <a:r>
              <a:rPr lang="en-US" sz="2400" dirty="0"/>
              <a:t>2005 study of non-residential programs – over 13,000 offenders, 66 programs</a:t>
            </a:r>
          </a:p>
          <a:p>
            <a:pPr marL="0" indent="0">
              <a:buNone/>
            </a:pPr>
            <a:endParaRPr lang="en-US" sz="800" dirty="0"/>
          </a:p>
          <a:p>
            <a:r>
              <a:rPr lang="en-US" sz="2400" dirty="0"/>
              <a:t>2005 study of juvenile programs: community, residential, and institutional – nearly 15,000 offenders, 350 programs</a:t>
            </a:r>
          </a:p>
          <a:p>
            <a:endParaRPr lang="en-US" dirty="0"/>
          </a:p>
        </p:txBody>
      </p:sp>
      <p:sp>
        <p:nvSpPr>
          <p:cNvPr id="4" name="Rectangle 3"/>
          <p:cNvSpPr/>
          <p:nvPr/>
        </p:nvSpPr>
        <p:spPr>
          <a:xfrm>
            <a:off x="685800" y="5191909"/>
            <a:ext cx="7848600" cy="1200329"/>
          </a:xfrm>
          <a:prstGeom prst="rect">
            <a:avLst/>
          </a:prstGeom>
        </p:spPr>
        <p:txBody>
          <a:bodyPr wrap="square">
            <a:spAutoFit/>
          </a:bodyPr>
          <a:lstStyle/>
          <a:p>
            <a:r>
              <a:rPr lang="en-US" sz="900" dirty="0">
                <a:latin typeface="Arial" pitchFamily="34" charset="0"/>
                <a:cs typeface="Arial" pitchFamily="34" charset="0"/>
              </a:rPr>
              <a:t>Lowenkamp, C.T. and Latessa, E.J. (2002). </a:t>
            </a:r>
            <a:r>
              <a:rPr lang="en-US" sz="900" i="1" dirty="0">
                <a:latin typeface="Arial" pitchFamily="34" charset="0"/>
                <a:cs typeface="Arial" pitchFamily="34" charset="0"/>
              </a:rPr>
              <a:t>Evaluation of Ohio’s Community-Based Correctional Facilities and Halfway House Programs: Final Report</a:t>
            </a:r>
            <a:r>
              <a:rPr lang="en-US" sz="900" dirty="0">
                <a:latin typeface="Arial" pitchFamily="34" charset="0"/>
                <a:cs typeface="Arial" pitchFamily="34" charset="0"/>
              </a:rPr>
              <a:t>. University of Cincinnati: Center for Criminal Justice Research.</a:t>
            </a:r>
          </a:p>
          <a:p>
            <a:endParaRPr lang="en-US" sz="900" dirty="0">
              <a:latin typeface="Arial" pitchFamily="34" charset="0"/>
              <a:cs typeface="Arial" pitchFamily="34" charset="0"/>
            </a:endParaRPr>
          </a:p>
          <a:p>
            <a:r>
              <a:rPr lang="en-US" sz="900" dirty="0"/>
              <a:t>Lowenkamp, C. T. &amp; Latessa, E. J. (2005a).  </a:t>
            </a:r>
            <a:r>
              <a:rPr lang="en-US" sz="900" i="1" dirty="0"/>
              <a:t>Evaluation of Ohio’s CCA Programs. </a:t>
            </a:r>
            <a:r>
              <a:rPr lang="en-US" sz="900" dirty="0"/>
              <a:t>Center for Criminal Justice Research, University of Cincinnati, Cincinnati, OH.</a:t>
            </a:r>
          </a:p>
          <a:p>
            <a:endParaRPr lang="en-US" sz="900" dirty="0">
              <a:latin typeface="Arial" pitchFamily="34" charset="0"/>
              <a:cs typeface="Arial" pitchFamily="34" charset="0"/>
            </a:endParaRPr>
          </a:p>
          <a:p>
            <a:r>
              <a:rPr lang="en-US" sz="900" dirty="0">
                <a:latin typeface="Arial" pitchFamily="34" charset="0"/>
                <a:cs typeface="Arial" pitchFamily="34" charset="0"/>
              </a:rPr>
              <a:t>Lowenkamp, C.T. and Latessa, E.J. (2005). </a:t>
            </a:r>
            <a:r>
              <a:rPr lang="en-US" sz="900" i="1" dirty="0">
                <a:latin typeface="Arial" pitchFamily="34" charset="0"/>
                <a:cs typeface="Arial" pitchFamily="34" charset="0"/>
              </a:rPr>
              <a:t>Evaluation of Ohio’s RECLAIM Funded Program, Community Correctional Facilities, and DYS Facilities. </a:t>
            </a:r>
            <a:r>
              <a:rPr lang="en-US" sz="900" dirty="0">
                <a:latin typeface="Arial" pitchFamily="34" charset="0"/>
                <a:cs typeface="Arial" pitchFamily="34" charset="0"/>
              </a:rPr>
              <a:t>University of Cincinnati: Center for Criminal Justice Research. </a:t>
            </a:r>
          </a:p>
        </p:txBody>
      </p:sp>
      <p:sp>
        <p:nvSpPr>
          <p:cNvPr id="5" name="Footer Placeholder 4"/>
          <p:cNvSpPr>
            <a:spLocks noGrp="1"/>
          </p:cNvSpPr>
          <p:nvPr>
            <p:ph type="ftr" sz="quarter" idx="11"/>
          </p:nvPr>
        </p:nvSpPr>
        <p:spPr>
          <a:xfrm>
            <a:off x="685800" y="6477000"/>
            <a:ext cx="5410200" cy="228600"/>
          </a:xfrm>
        </p:spPr>
        <p:txBody>
          <a:bodyPr/>
          <a:lstStyle/>
          <a:p>
            <a:pPr>
              <a:defRPr/>
            </a:pPr>
            <a:r>
              <a:rPr lang="en-US" sz="1000" dirty="0" smtClean="0"/>
              <a:t>Copyright © 2015, University of Cincinnati, Corrections Institute, Ohio. All Rights reserved</a:t>
            </a:r>
            <a:endParaRPr lang="en-US" sz="1000" dirty="0"/>
          </a:p>
        </p:txBody>
      </p:sp>
      <p:sp>
        <p:nvSpPr>
          <p:cNvPr id="6" name="Slide Number Placeholder 5"/>
          <p:cNvSpPr>
            <a:spLocks noGrp="1"/>
          </p:cNvSpPr>
          <p:nvPr>
            <p:ph type="sldNum" sz="quarter" idx="12"/>
          </p:nvPr>
        </p:nvSpPr>
        <p:spPr/>
        <p:txBody>
          <a:bodyPr/>
          <a:lstStyle/>
          <a:p>
            <a:pPr>
              <a:defRPr/>
            </a:pPr>
            <a:fld id="{5C879062-9F1F-44D0-A302-C6F37B3DA0FA}" type="slidenum">
              <a:rPr lang="en-US" smtClean="0"/>
              <a:pPr>
                <a:defRPr/>
              </a:pPr>
              <a:t>5</a:t>
            </a:fld>
            <a:endParaRPr lang="en-US" dirty="0"/>
          </a:p>
        </p:txBody>
      </p:sp>
    </p:spTree>
    <p:extLst>
      <p:ext uri="{BB962C8B-B14F-4D97-AF65-F5344CB8AC3E}">
        <p14:creationId xmlns:p14="http://schemas.microsoft.com/office/powerpoint/2010/main" val="27561172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Grp="1" noChangeAspect="1"/>
          </p:cNvGraphicFramePr>
          <p:nvPr>
            <p:ph type="chart" idx="1"/>
            <p:extLst>
              <p:ext uri="{D42A27DB-BD31-4B8C-83A1-F6EECF244321}">
                <p14:modId xmlns:p14="http://schemas.microsoft.com/office/powerpoint/2010/main" val="3187349809"/>
              </p:ext>
            </p:extLst>
          </p:nvPr>
        </p:nvGraphicFramePr>
        <p:xfrm>
          <a:off x="304800" y="1716496"/>
          <a:ext cx="8305800" cy="4171813"/>
        </p:xfrm>
        <a:graphic>
          <a:graphicData uri="http://schemas.openxmlformats.org/drawingml/2006/chart">
            <c:chart xmlns:c="http://schemas.openxmlformats.org/drawingml/2006/chart" xmlns:r="http://schemas.openxmlformats.org/officeDocument/2006/relationships" r:id="rId3"/>
          </a:graphicData>
        </a:graphic>
      </p:graphicFrame>
      <p:sp>
        <p:nvSpPr>
          <p:cNvPr id="15362" name="Rectangle 2"/>
          <p:cNvSpPr>
            <a:spLocks noGrp="1" noChangeArrowheads="1"/>
          </p:cNvSpPr>
          <p:nvPr>
            <p:ph type="title"/>
          </p:nvPr>
        </p:nvSpPr>
        <p:spPr>
          <a:xfrm>
            <a:off x="0" y="438608"/>
            <a:ext cx="9129713" cy="1110743"/>
          </a:xfrm>
        </p:spPr>
        <p:txBody>
          <a:bodyPr/>
          <a:lstStyle/>
          <a:p>
            <a:pPr eaLnBrk="1" hangingPunct="1"/>
            <a:r>
              <a:rPr lang="en-US" altLang="en-US" sz="3600" b="1" dirty="0" smtClean="0">
                <a:solidFill>
                  <a:schemeClr val="tx1"/>
                </a:solidFill>
              </a:rPr>
              <a:t>Program Integrity and Treatment Effect for Adult Residential Programs</a:t>
            </a:r>
          </a:p>
        </p:txBody>
      </p:sp>
      <p:sp>
        <p:nvSpPr>
          <p:cNvPr id="15365" name="Text Box 5"/>
          <p:cNvSpPr txBox="1">
            <a:spLocks noChangeArrowheads="1"/>
          </p:cNvSpPr>
          <p:nvPr/>
        </p:nvSpPr>
        <p:spPr bwMode="auto">
          <a:xfrm>
            <a:off x="4175125" y="5268913"/>
            <a:ext cx="3673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000" dirty="0">
              <a:latin typeface="Arial" panose="020B0604020202020204" pitchFamily="34" charset="0"/>
            </a:endParaRPr>
          </a:p>
        </p:txBody>
      </p:sp>
      <p:sp>
        <p:nvSpPr>
          <p:cNvPr id="15367" name="Text Box 7"/>
          <p:cNvSpPr txBox="1">
            <a:spLocks noChangeArrowheads="1"/>
          </p:cNvSpPr>
          <p:nvPr/>
        </p:nvSpPr>
        <p:spPr bwMode="auto">
          <a:xfrm>
            <a:off x="2053034" y="5663020"/>
            <a:ext cx="129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smtClean="0">
                <a:latin typeface="Arial" panose="020B0604020202020204" pitchFamily="34" charset="0"/>
              </a:rPr>
              <a:t>0-30%</a:t>
            </a:r>
            <a:endParaRPr lang="en-US" altLang="en-US" sz="1600" dirty="0">
              <a:latin typeface="Arial" panose="020B0604020202020204" pitchFamily="34" charset="0"/>
            </a:endParaRPr>
          </a:p>
        </p:txBody>
      </p:sp>
      <p:sp>
        <p:nvSpPr>
          <p:cNvPr id="15364" name="Rectangle 4"/>
          <p:cNvSpPr>
            <a:spLocks noChangeArrowheads="1"/>
          </p:cNvSpPr>
          <p:nvPr/>
        </p:nvSpPr>
        <p:spPr bwMode="auto">
          <a:xfrm>
            <a:off x="8215313" y="271463"/>
            <a:ext cx="914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eaLnBrk="1" hangingPunct="1">
              <a:spcBef>
                <a:spcPct val="0"/>
              </a:spcBef>
              <a:buFontTx/>
              <a:buNone/>
            </a:pPr>
            <a:endParaRPr lang="en-US" altLang="en-US" sz="1200" dirty="0">
              <a:latin typeface="Arial" panose="020B0604020202020204" pitchFamily="34" charset="0"/>
            </a:endParaRPr>
          </a:p>
        </p:txBody>
      </p:sp>
      <p:sp>
        <p:nvSpPr>
          <p:cNvPr id="15368" name="Text Box 8"/>
          <p:cNvSpPr txBox="1">
            <a:spLocks noChangeArrowheads="1"/>
          </p:cNvSpPr>
          <p:nvPr/>
        </p:nvSpPr>
        <p:spPr bwMode="auto">
          <a:xfrm>
            <a:off x="3253582" y="5670307"/>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smtClean="0">
                <a:latin typeface="Arial" panose="020B0604020202020204" pitchFamily="34" charset="0"/>
              </a:rPr>
              <a:t>31-59%</a:t>
            </a:r>
            <a:endParaRPr lang="en-US" altLang="en-US" sz="1600" dirty="0">
              <a:latin typeface="Arial" panose="020B0604020202020204" pitchFamily="34" charset="0"/>
            </a:endParaRPr>
          </a:p>
        </p:txBody>
      </p:sp>
      <p:sp>
        <p:nvSpPr>
          <p:cNvPr id="15369" name="Text Box 9"/>
          <p:cNvSpPr txBox="1">
            <a:spLocks noChangeArrowheads="1"/>
          </p:cNvSpPr>
          <p:nvPr/>
        </p:nvSpPr>
        <p:spPr bwMode="auto">
          <a:xfrm>
            <a:off x="5562600" y="5663020"/>
            <a:ext cx="106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smtClean="0">
                <a:latin typeface="Arial" panose="020B0604020202020204" pitchFamily="34" charset="0"/>
              </a:rPr>
              <a:t>60-69%</a:t>
            </a:r>
            <a:endParaRPr lang="en-US" altLang="en-US" sz="1600" dirty="0">
              <a:latin typeface="Arial" panose="020B0604020202020204" pitchFamily="34" charset="0"/>
            </a:endParaRPr>
          </a:p>
        </p:txBody>
      </p:sp>
      <p:sp>
        <p:nvSpPr>
          <p:cNvPr id="15370" name="Text Box 10"/>
          <p:cNvSpPr txBox="1">
            <a:spLocks noChangeArrowheads="1"/>
          </p:cNvSpPr>
          <p:nvPr/>
        </p:nvSpPr>
        <p:spPr bwMode="auto">
          <a:xfrm>
            <a:off x="7002859" y="5670307"/>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smtClean="0">
                <a:latin typeface="Arial" panose="020B0604020202020204" pitchFamily="34" charset="0"/>
              </a:rPr>
              <a:t>70%+</a:t>
            </a:r>
            <a:endParaRPr lang="en-US" altLang="en-US" sz="1600" dirty="0">
              <a:latin typeface="Arial" panose="020B0604020202020204" pitchFamily="34" charset="0"/>
            </a:endParaRPr>
          </a:p>
        </p:txBody>
      </p:sp>
      <p:sp>
        <p:nvSpPr>
          <p:cNvPr id="13" name="Rectangle 12"/>
          <p:cNvSpPr>
            <a:spLocks noChangeArrowheads="1"/>
          </p:cNvSpPr>
          <p:nvPr/>
        </p:nvSpPr>
        <p:spPr bwMode="auto">
          <a:xfrm>
            <a:off x="4122341" y="4264299"/>
            <a:ext cx="4114860" cy="1004614"/>
          </a:xfrm>
          <a:prstGeom prst="rect">
            <a:avLst/>
          </a:prstGeom>
          <a:solidFill>
            <a:schemeClr val="bg1"/>
          </a:solidFill>
          <a:ln w="76200">
            <a:solidFill>
              <a:srgbClr val="FF0000"/>
            </a:solidFill>
            <a:miter lim="800000"/>
            <a:headEnd/>
            <a:tailEnd/>
          </a:ln>
        </p:spPr>
        <p:txBody>
          <a:bodyPr wrap="non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2400" dirty="0">
                <a:latin typeface="+mj-lt"/>
                <a:ea typeface="MS PGothic" panose="020B0600070205080204" pitchFamily="34" charset="-128"/>
              </a:rPr>
              <a:t>As Scores for Integrity Rise</a:t>
            </a:r>
          </a:p>
          <a:p>
            <a:pPr algn="ctr">
              <a:defRPr/>
            </a:pPr>
            <a:r>
              <a:rPr lang="en-US" sz="2400" dirty="0" smtClean="0">
                <a:latin typeface="+mj-lt"/>
                <a:ea typeface="MS PGothic" panose="020B0600070205080204" pitchFamily="34" charset="-128"/>
              </a:rPr>
              <a:t>Recidivism Rates Decrease</a:t>
            </a:r>
            <a:endParaRPr lang="en-US" sz="2400" dirty="0">
              <a:latin typeface="+mj-lt"/>
              <a:ea typeface="MS PGothic" panose="020B0600070205080204" pitchFamily="34" charset="-128"/>
            </a:endParaRPr>
          </a:p>
        </p:txBody>
      </p:sp>
      <p:sp>
        <p:nvSpPr>
          <p:cNvPr id="3" name="Footer Placeholder 2"/>
          <p:cNvSpPr>
            <a:spLocks noGrp="1"/>
          </p:cNvSpPr>
          <p:nvPr>
            <p:ph type="ftr" sz="quarter" idx="11"/>
          </p:nvPr>
        </p:nvSpPr>
        <p:spPr>
          <a:xfrm>
            <a:off x="609600" y="6408251"/>
            <a:ext cx="5410200" cy="313224"/>
          </a:xfrm>
        </p:spPr>
        <p:txBody>
          <a:bodyPr/>
          <a:lstStyle/>
          <a:p>
            <a:r>
              <a:rPr lang="en-US" sz="1000" dirty="0" smtClean="0"/>
              <a:t>Copyright © 2015, University of Cincinnati, Corrections Institute, Ohio. All Rights reserved</a:t>
            </a:r>
            <a:endParaRPr lang="en-US" sz="1000" dirty="0"/>
          </a:p>
        </p:txBody>
      </p:sp>
      <p:sp>
        <p:nvSpPr>
          <p:cNvPr id="4" name="Slide Number Placeholder 3"/>
          <p:cNvSpPr>
            <a:spLocks noGrp="1"/>
          </p:cNvSpPr>
          <p:nvPr>
            <p:ph type="sldNum" sz="quarter" idx="12"/>
          </p:nvPr>
        </p:nvSpPr>
        <p:spPr/>
        <p:txBody>
          <a:bodyPr/>
          <a:lstStyle/>
          <a:p>
            <a:fld id="{A639826F-A1AD-4998-A1F5-850652609F6B}" type="slidenum">
              <a:rPr lang="en-US" smtClean="0"/>
              <a:pPr/>
              <a:t>6</a:t>
            </a:fld>
            <a:endParaRPr lang="en-US" dirty="0"/>
          </a:p>
        </p:txBody>
      </p:sp>
      <p:sp>
        <p:nvSpPr>
          <p:cNvPr id="5" name="TextBox 4"/>
          <p:cNvSpPr txBox="1"/>
          <p:nvPr/>
        </p:nvSpPr>
        <p:spPr>
          <a:xfrm>
            <a:off x="2971800" y="6019800"/>
            <a:ext cx="3505200" cy="400110"/>
          </a:xfrm>
          <a:prstGeom prst="rect">
            <a:avLst/>
          </a:prstGeom>
          <a:noFill/>
        </p:spPr>
        <p:txBody>
          <a:bodyPr wrap="square" rtlCol="0">
            <a:spAutoFit/>
          </a:bodyPr>
          <a:lstStyle/>
          <a:p>
            <a:pPr algn="ctr">
              <a:defRPr sz="1199" b="1" i="0" u="none" strike="noStrike" kern="1200" baseline="0">
                <a:solidFill>
                  <a:srgbClr val="000000"/>
                </a:solidFill>
                <a:latin typeface="Arial"/>
                <a:ea typeface="Arial"/>
                <a:cs typeface="Arial"/>
              </a:defRPr>
            </a:pPr>
            <a:r>
              <a:rPr lang="en-US" sz="2000" dirty="0"/>
              <a:t>Program Percentage Score</a:t>
            </a:r>
          </a:p>
        </p:txBody>
      </p:sp>
    </p:spTree>
    <p:extLst>
      <p:ext uri="{BB962C8B-B14F-4D97-AF65-F5344CB8AC3E}">
        <p14:creationId xmlns:p14="http://schemas.microsoft.com/office/powerpoint/2010/main" val="403391834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457200"/>
            <a:ext cx="9144000" cy="1371600"/>
          </a:xfrm>
        </p:spPr>
        <p:txBody>
          <a:bodyPr/>
          <a:lstStyle/>
          <a:p>
            <a:pPr eaLnBrk="1" hangingPunct="1"/>
            <a:r>
              <a:rPr lang="en-US" altLang="en-US" sz="3600" b="1" dirty="0" smtClean="0">
                <a:solidFill>
                  <a:schemeClr val="tx1"/>
                </a:solidFill>
              </a:rPr>
              <a:t>Program Integrity and Treatment Effect for Adult Non-Residential Programs</a:t>
            </a:r>
          </a:p>
        </p:txBody>
      </p:sp>
      <p:graphicFrame>
        <p:nvGraphicFramePr>
          <p:cNvPr id="2" name="Object 3"/>
          <p:cNvGraphicFramePr>
            <a:graphicFrameLocks noGrp="1" noChangeAspect="1"/>
          </p:cNvGraphicFramePr>
          <p:nvPr>
            <p:ph type="chart" idx="1"/>
            <p:extLst>
              <p:ext uri="{D42A27DB-BD31-4B8C-83A1-F6EECF244321}">
                <p14:modId xmlns:p14="http://schemas.microsoft.com/office/powerpoint/2010/main" val="2608827571"/>
              </p:ext>
            </p:extLst>
          </p:nvPr>
        </p:nvGraphicFramePr>
        <p:xfrm>
          <a:off x="412750" y="1676400"/>
          <a:ext cx="8274050" cy="460586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rot="16200000">
            <a:off x="-1093801" y="3374024"/>
            <a:ext cx="3429001" cy="338554"/>
          </a:xfrm>
          <a:prstGeom prst="rect">
            <a:avLst/>
          </a:prstGeom>
          <a:noFill/>
        </p:spPr>
        <p:txBody>
          <a:bodyPr wrap="square" rtlCol="0">
            <a:spAutoFit/>
          </a:bodyPr>
          <a:lstStyle/>
          <a:p>
            <a:r>
              <a:rPr lang="en-US" sz="1600" b="1" dirty="0">
                <a:latin typeface="+mn-lt"/>
              </a:rPr>
              <a:t>Change In Recidivism </a:t>
            </a:r>
            <a:r>
              <a:rPr lang="en-US" sz="1600" b="1" dirty="0" smtClean="0">
                <a:latin typeface="+mn-lt"/>
              </a:rPr>
              <a:t>Rates</a:t>
            </a:r>
            <a:endParaRPr lang="en-US" sz="1600" b="1" dirty="0">
              <a:latin typeface="+mn-lt"/>
            </a:endParaRPr>
          </a:p>
        </p:txBody>
      </p:sp>
      <p:sp>
        <p:nvSpPr>
          <p:cNvPr id="6" name="Rectangle 5"/>
          <p:cNvSpPr>
            <a:spLocks noChangeArrowheads="1"/>
          </p:cNvSpPr>
          <p:nvPr/>
        </p:nvSpPr>
        <p:spPr bwMode="auto">
          <a:xfrm>
            <a:off x="3733800" y="4015001"/>
            <a:ext cx="4114860" cy="1004614"/>
          </a:xfrm>
          <a:prstGeom prst="rect">
            <a:avLst/>
          </a:prstGeom>
          <a:solidFill>
            <a:schemeClr val="bg1"/>
          </a:solidFill>
          <a:ln w="76200">
            <a:solidFill>
              <a:srgbClr val="FF0000"/>
            </a:solidFill>
            <a:miter lim="800000"/>
            <a:headEnd/>
            <a:tailEnd/>
          </a:ln>
        </p:spPr>
        <p:txBody>
          <a:bodyPr wrap="non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2400" dirty="0">
                <a:latin typeface="+mj-lt"/>
                <a:ea typeface="MS PGothic" panose="020B0600070205080204" pitchFamily="34" charset="-128"/>
              </a:rPr>
              <a:t>As Scores for Integrity Rise</a:t>
            </a:r>
          </a:p>
          <a:p>
            <a:pPr algn="ctr">
              <a:defRPr/>
            </a:pPr>
            <a:r>
              <a:rPr lang="en-US" sz="2400" dirty="0" smtClean="0">
                <a:latin typeface="+mj-lt"/>
                <a:ea typeface="MS PGothic" panose="020B0600070205080204" pitchFamily="34" charset="-128"/>
              </a:rPr>
              <a:t>Recidivism Rates Decrease</a:t>
            </a:r>
            <a:endParaRPr lang="en-US" sz="2400" dirty="0">
              <a:latin typeface="+mj-lt"/>
              <a:ea typeface="MS PGothic" panose="020B0600070205080204" pitchFamily="34" charset="-128"/>
            </a:endParaRPr>
          </a:p>
        </p:txBody>
      </p:sp>
      <p:sp>
        <p:nvSpPr>
          <p:cNvPr id="3" name="Footer Placeholder 2"/>
          <p:cNvSpPr>
            <a:spLocks noGrp="1"/>
          </p:cNvSpPr>
          <p:nvPr>
            <p:ph type="ftr" sz="quarter" idx="11"/>
          </p:nvPr>
        </p:nvSpPr>
        <p:spPr>
          <a:xfrm>
            <a:off x="451422" y="6434667"/>
            <a:ext cx="5568378" cy="771148"/>
          </a:xfrm>
        </p:spPr>
        <p:txBody>
          <a:bodyPr/>
          <a:lstStyle/>
          <a:p>
            <a:r>
              <a:rPr lang="en-US" sz="1000" dirty="0" smtClean="0"/>
              <a:t>Copyright © 2015, University of Cincinnati, Corrections Institute, Ohio. All Rights reserved</a:t>
            </a:r>
            <a:endParaRPr lang="en-US" sz="1000" dirty="0"/>
          </a:p>
        </p:txBody>
      </p:sp>
      <p:sp>
        <p:nvSpPr>
          <p:cNvPr id="4" name="Slide Number Placeholder 3"/>
          <p:cNvSpPr>
            <a:spLocks noGrp="1"/>
          </p:cNvSpPr>
          <p:nvPr>
            <p:ph type="sldNum" sz="quarter" idx="12"/>
          </p:nvPr>
        </p:nvSpPr>
        <p:spPr/>
        <p:txBody>
          <a:bodyPr/>
          <a:lstStyle/>
          <a:p>
            <a:fld id="{A639826F-A1AD-4998-A1F5-850652609F6B}" type="slidenum">
              <a:rPr lang="en-US" smtClean="0"/>
              <a:pPr/>
              <a:t>7</a:t>
            </a:fld>
            <a:endParaRPr lang="en-US" dirty="0"/>
          </a:p>
        </p:txBody>
      </p:sp>
    </p:spTree>
    <p:extLst>
      <p:ext uri="{BB962C8B-B14F-4D97-AF65-F5344CB8AC3E}">
        <p14:creationId xmlns:p14="http://schemas.microsoft.com/office/powerpoint/2010/main" val="153598108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457200"/>
            <a:ext cx="9144000" cy="1371600"/>
          </a:xfrm>
        </p:spPr>
        <p:txBody>
          <a:bodyPr/>
          <a:lstStyle/>
          <a:p>
            <a:pPr eaLnBrk="1" hangingPunct="1"/>
            <a:r>
              <a:rPr lang="en-US" altLang="en-US" sz="3600" b="1" dirty="0">
                <a:solidFill>
                  <a:schemeClr val="tx1"/>
                </a:solidFill>
              </a:rPr>
              <a:t>Program Integrity </a:t>
            </a:r>
            <a:r>
              <a:rPr lang="en-US" altLang="en-US" sz="3600" b="1" dirty="0" smtClean="0">
                <a:solidFill>
                  <a:schemeClr val="tx1"/>
                </a:solidFill>
              </a:rPr>
              <a:t>and </a:t>
            </a:r>
            <a:r>
              <a:rPr lang="en-US" altLang="en-US" sz="3600" b="1" dirty="0">
                <a:solidFill>
                  <a:schemeClr val="tx1"/>
                </a:solidFill>
              </a:rPr>
              <a:t>Treatment Effect for Juvenile Programs</a:t>
            </a:r>
            <a:endParaRPr lang="en-US" altLang="en-US" sz="3600" b="1" dirty="0" smtClean="0">
              <a:solidFill>
                <a:schemeClr val="tx1"/>
              </a:solidFill>
            </a:endParaRPr>
          </a:p>
        </p:txBody>
      </p:sp>
      <p:graphicFrame>
        <p:nvGraphicFramePr>
          <p:cNvPr id="2" name="Object 3"/>
          <p:cNvGraphicFramePr>
            <a:graphicFrameLocks noGrp="1" noChangeAspect="1"/>
          </p:cNvGraphicFramePr>
          <p:nvPr>
            <p:ph type="chart" idx="1"/>
            <p:extLst>
              <p:ext uri="{D42A27DB-BD31-4B8C-83A1-F6EECF244321}">
                <p14:modId xmlns:p14="http://schemas.microsoft.com/office/powerpoint/2010/main" val="576522486"/>
              </p:ext>
            </p:extLst>
          </p:nvPr>
        </p:nvGraphicFramePr>
        <p:xfrm>
          <a:off x="412750" y="1676400"/>
          <a:ext cx="8274050" cy="460586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rot="16200000">
            <a:off x="-1093801" y="3374024"/>
            <a:ext cx="3429001" cy="338554"/>
          </a:xfrm>
          <a:prstGeom prst="rect">
            <a:avLst/>
          </a:prstGeom>
          <a:noFill/>
        </p:spPr>
        <p:txBody>
          <a:bodyPr wrap="square" rtlCol="0">
            <a:spAutoFit/>
          </a:bodyPr>
          <a:lstStyle/>
          <a:p>
            <a:r>
              <a:rPr lang="en-US" sz="1600" b="1" dirty="0">
                <a:latin typeface="+mn-lt"/>
              </a:rPr>
              <a:t>Change In Recidivism </a:t>
            </a:r>
            <a:r>
              <a:rPr lang="en-US" sz="1600" b="1" dirty="0" smtClean="0">
                <a:latin typeface="+mn-lt"/>
              </a:rPr>
              <a:t>Rates</a:t>
            </a:r>
            <a:endParaRPr lang="en-US" sz="1600" b="1" dirty="0">
              <a:latin typeface="+mn-lt"/>
            </a:endParaRPr>
          </a:p>
        </p:txBody>
      </p:sp>
      <p:sp>
        <p:nvSpPr>
          <p:cNvPr id="6" name="Rectangle 5"/>
          <p:cNvSpPr>
            <a:spLocks noChangeArrowheads="1"/>
          </p:cNvSpPr>
          <p:nvPr/>
        </p:nvSpPr>
        <p:spPr bwMode="auto">
          <a:xfrm>
            <a:off x="3733800" y="4015001"/>
            <a:ext cx="4114860" cy="1004614"/>
          </a:xfrm>
          <a:prstGeom prst="rect">
            <a:avLst/>
          </a:prstGeom>
          <a:solidFill>
            <a:schemeClr val="bg1"/>
          </a:solidFill>
          <a:ln w="76200">
            <a:solidFill>
              <a:srgbClr val="FF0000"/>
            </a:solidFill>
            <a:miter lim="800000"/>
            <a:headEnd/>
            <a:tailEnd/>
          </a:ln>
        </p:spPr>
        <p:txBody>
          <a:bodyPr wrap="non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2400" dirty="0">
                <a:latin typeface="+mj-lt"/>
                <a:ea typeface="MS PGothic" panose="020B0600070205080204" pitchFamily="34" charset="-128"/>
              </a:rPr>
              <a:t>As Scores for Integrity Rise</a:t>
            </a:r>
          </a:p>
          <a:p>
            <a:pPr algn="ctr">
              <a:defRPr/>
            </a:pPr>
            <a:r>
              <a:rPr lang="en-US" sz="2400" dirty="0" smtClean="0">
                <a:latin typeface="+mj-lt"/>
                <a:ea typeface="MS PGothic" panose="020B0600070205080204" pitchFamily="34" charset="-128"/>
              </a:rPr>
              <a:t>Recidivism Rates Decrease</a:t>
            </a:r>
            <a:endParaRPr lang="en-US" sz="2400" dirty="0">
              <a:latin typeface="+mj-lt"/>
              <a:ea typeface="MS PGothic" panose="020B0600070205080204" pitchFamily="34" charset="-128"/>
            </a:endParaRPr>
          </a:p>
        </p:txBody>
      </p:sp>
      <p:sp>
        <p:nvSpPr>
          <p:cNvPr id="3" name="Footer Placeholder 2"/>
          <p:cNvSpPr>
            <a:spLocks noGrp="1"/>
          </p:cNvSpPr>
          <p:nvPr>
            <p:ph type="ftr" sz="quarter" idx="11"/>
          </p:nvPr>
        </p:nvSpPr>
        <p:spPr>
          <a:xfrm>
            <a:off x="451422" y="6434667"/>
            <a:ext cx="5568378" cy="771148"/>
          </a:xfrm>
        </p:spPr>
        <p:txBody>
          <a:bodyPr/>
          <a:lstStyle/>
          <a:p>
            <a:r>
              <a:rPr lang="en-US" sz="1000" dirty="0" smtClean="0"/>
              <a:t>Copyright © 2015, University of Cincinnati, Corrections Institute, Ohio. All Rights reserved</a:t>
            </a:r>
            <a:endParaRPr lang="en-US" sz="1000" dirty="0"/>
          </a:p>
        </p:txBody>
      </p:sp>
      <p:sp>
        <p:nvSpPr>
          <p:cNvPr id="4" name="Slide Number Placeholder 3"/>
          <p:cNvSpPr>
            <a:spLocks noGrp="1"/>
          </p:cNvSpPr>
          <p:nvPr>
            <p:ph type="sldNum" sz="quarter" idx="12"/>
          </p:nvPr>
        </p:nvSpPr>
        <p:spPr/>
        <p:txBody>
          <a:bodyPr/>
          <a:lstStyle/>
          <a:p>
            <a:fld id="{A639826F-A1AD-4998-A1F5-850652609F6B}" type="slidenum">
              <a:rPr lang="en-US" smtClean="0"/>
              <a:pPr/>
              <a:t>8</a:t>
            </a:fld>
            <a:endParaRPr lang="en-US" dirty="0"/>
          </a:p>
        </p:txBody>
      </p:sp>
    </p:spTree>
    <p:extLst>
      <p:ext uri="{BB962C8B-B14F-4D97-AF65-F5344CB8AC3E}">
        <p14:creationId xmlns:p14="http://schemas.microsoft.com/office/powerpoint/2010/main" val="95746826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84" y="440136"/>
            <a:ext cx="8610600" cy="895351"/>
          </a:xfrm>
        </p:spPr>
        <p:txBody>
          <a:bodyPr/>
          <a:lstStyle/>
          <a:p>
            <a:r>
              <a:rPr lang="en-US" sz="4000" b="1" dirty="0">
                <a:solidFill>
                  <a:schemeClr val="tx1"/>
                </a:solidFill>
              </a:rPr>
              <a:t>Development of the Original CPC</a:t>
            </a:r>
          </a:p>
        </p:txBody>
      </p:sp>
      <p:sp>
        <p:nvSpPr>
          <p:cNvPr id="3" name="Content Placeholder 2"/>
          <p:cNvSpPr>
            <a:spLocks noGrp="1"/>
          </p:cNvSpPr>
          <p:nvPr>
            <p:ph idx="1"/>
          </p:nvPr>
        </p:nvSpPr>
        <p:spPr>
          <a:xfrm>
            <a:off x="328684" y="1335487"/>
            <a:ext cx="8229600" cy="5141513"/>
          </a:xfrm>
        </p:spPr>
        <p:txBody>
          <a:bodyPr/>
          <a:lstStyle/>
          <a:p>
            <a:r>
              <a:rPr lang="en-US" sz="2600" dirty="0" smtClean="0"/>
              <a:t>The three studies showed that integrity could be measured, that it mattered, and that programs with higher integrity reduced recidivism</a:t>
            </a:r>
          </a:p>
          <a:p>
            <a:pPr marL="0" indent="0">
              <a:buNone/>
            </a:pPr>
            <a:endParaRPr lang="en-US" sz="800" dirty="0" smtClean="0"/>
          </a:p>
          <a:p>
            <a:r>
              <a:rPr lang="en-US" sz="2600" dirty="0" smtClean="0"/>
              <a:t>Item level analyses conducted to develop the CPC</a:t>
            </a:r>
          </a:p>
          <a:p>
            <a:pPr lvl="1"/>
            <a:r>
              <a:rPr lang="en-US" sz="2400" dirty="0" smtClean="0"/>
              <a:t>Items not significant in at least one study were dropped</a:t>
            </a:r>
          </a:p>
          <a:p>
            <a:pPr lvl="1"/>
            <a:r>
              <a:rPr lang="en-US" sz="2400" dirty="0" smtClean="0"/>
              <a:t>Items significant in at least one study were retained</a:t>
            </a:r>
          </a:p>
          <a:p>
            <a:pPr lvl="1"/>
            <a:r>
              <a:rPr lang="en-US" sz="2400" dirty="0" smtClean="0"/>
              <a:t>Items significant in two or more studies were weighted</a:t>
            </a:r>
          </a:p>
          <a:p>
            <a:pPr marL="457200" lvl="1" indent="0">
              <a:buNone/>
            </a:pPr>
            <a:endParaRPr lang="en-US" sz="800" dirty="0" smtClean="0"/>
          </a:p>
          <a:p>
            <a:r>
              <a:rPr lang="en-US" sz="2600" dirty="0" smtClean="0"/>
              <a:t>Domains and overall instrument correlated with recidivism reduction between a .38 and .60 </a:t>
            </a:r>
          </a:p>
        </p:txBody>
      </p:sp>
      <p:sp>
        <p:nvSpPr>
          <p:cNvPr id="6" name="Footer Placeholder 5"/>
          <p:cNvSpPr>
            <a:spLocks noGrp="1"/>
          </p:cNvSpPr>
          <p:nvPr>
            <p:ph type="ftr" sz="quarter" idx="11"/>
          </p:nvPr>
        </p:nvSpPr>
        <p:spPr>
          <a:xfrm>
            <a:off x="328684" y="6477000"/>
            <a:ext cx="5005316" cy="228600"/>
          </a:xfrm>
        </p:spPr>
        <p:txBody>
          <a:bodyPr/>
          <a:lstStyle/>
          <a:p>
            <a:pPr>
              <a:defRPr/>
            </a:pPr>
            <a:r>
              <a:rPr lang="en-US" sz="1000" dirty="0" smtClean="0"/>
              <a:t>Copyright © 2015, University of Cincinnati, Corrections Institute, Ohio. All Rights reserved</a:t>
            </a:r>
            <a:endParaRPr lang="en-US" sz="1000" dirty="0"/>
          </a:p>
        </p:txBody>
      </p:sp>
      <p:sp>
        <p:nvSpPr>
          <p:cNvPr id="7" name="Slide Number Placeholder 6"/>
          <p:cNvSpPr>
            <a:spLocks noGrp="1"/>
          </p:cNvSpPr>
          <p:nvPr>
            <p:ph type="sldNum" sz="quarter" idx="12"/>
          </p:nvPr>
        </p:nvSpPr>
        <p:spPr/>
        <p:txBody>
          <a:bodyPr/>
          <a:lstStyle/>
          <a:p>
            <a:pPr>
              <a:defRPr/>
            </a:pPr>
            <a:fld id="{5C879062-9F1F-44D0-A302-C6F37B3DA0FA}" type="slidenum">
              <a:rPr lang="en-US" smtClean="0"/>
              <a:pPr>
                <a:defRPr/>
              </a:pPr>
              <a:t>9</a:t>
            </a:fld>
            <a:endParaRPr lang="en-US" dirty="0"/>
          </a:p>
        </p:txBody>
      </p:sp>
    </p:spTree>
    <p:extLst>
      <p:ext uri="{BB962C8B-B14F-4D97-AF65-F5344CB8AC3E}">
        <p14:creationId xmlns:p14="http://schemas.microsoft.com/office/powerpoint/2010/main" val="16321169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1826</TotalTime>
  <Words>4467</Words>
  <Application>Microsoft Macintosh PowerPoint</Application>
  <PresentationFormat>On-screen Show (4:3)</PresentationFormat>
  <Paragraphs>564</Paragraphs>
  <Slides>39</Slides>
  <Notes>29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Default Design</vt:lpstr>
      <vt:lpstr> Overview of the Evidence-Based Correctional Program Checklist (CPC 2.0)</vt:lpstr>
      <vt:lpstr>Acknowledgments</vt:lpstr>
      <vt:lpstr>Purpose of the CPC</vt:lpstr>
      <vt:lpstr>Development of the Original CPC</vt:lpstr>
      <vt:lpstr>Development of the Original CPC</vt:lpstr>
      <vt:lpstr>Program Integrity and Treatment Effect for Adult Residential Programs</vt:lpstr>
      <vt:lpstr>Program Integrity and Treatment Effect for Adult Non-Residential Programs</vt:lpstr>
      <vt:lpstr>Program Integrity and Treatment Effect for Juvenile Programs</vt:lpstr>
      <vt:lpstr>Development of the Original CPC</vt:lpstr>
      <vt:lpstr>Areas of the CPC</vt:lpstr>
      <vt:lpstr>Domains of the CPC</vt:lpstr>
      <vt:lpstr>Scoring</vt:lpstr>
      <vt:lpstr>Scoring Categories</vt:lpstr>
      <vt:lpstr>Updated Scoring Norms*</vt:lpstr>
      <vt:lpstr>Original Scores vs. CPC 2.0 Scores</vt:lpstr>
      <vt:lpstr>Percentage of Programs in Each Category*</vt:lpstr>
      <vt:lpstr>Sample of Items in Leadership and Development </vt:lpstr>
      <vt:lpstr>Sample of Items in Staff Characteristics</vt:lpstr>
      <vt:lpstr>Sample of Items in Offender Assessment</vt:lpstr>
      <vt:lpstr>Sample of Items in Treatment Characteristics</vt:lpstr>
      <vt:lpstr>Sample of Items in Quality Assurance</vt:lpstr>
      <vt:lpstr>Collecting the Program Traces</vt:lpstr>
      <vt:lpstr>PowerPoint Presentation</vt:lpstr>
      <vt:lpstr>Documentation</vt:lpstr>
      <vt:lpstr>Direct Observation</vt:lpstr>
      <vt:lpstr>Report Writing</vt:lpstr>
      <vt:lpstr>Limitations of the CPC</vt:lpstr>
      <vt:lpstr>Advantages of the CPC</vt:lpstr>
      <vt:lpstr>Variations of the CPC</vt:lpstr>
      <vt:lpstr>CPC-GA</vt:lpstr>
      <vt:lpstr>CPC-DC</vt:lpstr>
      <vt:lpstr>CPC-CSA</vt:lpstr>
      <vt:lpstr>CPC-VEP</vt:lpstr>
      <vt:lpstr>CPC-MH</vt:lpstr>
      <vt:lpstr>CPC Availability</vt:lpstr>
      <vt:lpstr>UCCI Completed Assessments</vt:lpstr>
      <vt:lpstr>UCCI Trained Agencies</vt:lpstr>
      <vt:lpstr>CPC Training Process</vt:lpstr>
      <vt:lpstr>UCCI Contact Information</vt:lpstr>
    </vt:vector>
  </TitlesOfParts>
  <Company>University of Cincinnati, uc.edu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Sullivc7</dc:creator>
  <cp:lastModifiedBy>Carrie Sullivan</cp:lastModifiedBy>
  <cp:revision>212</cp:revision>
  <dcterms:created xsi:type="dcterms:W3CDTF">2007-07-19T21:04:34Z</dcterms:created>
  <dcterms:modified xsi:type="dcterms:W3CDTF">2016-03-21T04:46:04Z</dcterms:modified>
</cp:coreProperties>
</file>